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76" r:id="rId2"/>
  </p:sldMasterIdLst>
  <p:notesMasterIdLst>
    <p:notesMasterId r:id="rId85"/>
  </p:notesMasterIdLst>
  <p:handoutMasterIdLst>
    <p:handoutMasterId r:id="rId86"/>
  </p:handoutMasterIdLst>
  <p:sldIdLst>
    <p:sldId id="2982" r:id="rId3"/>
    <p:sldId id="2990" r:id="rId4"/>
    <p:sldId id="3074" r:id="rId5"/>
    <p:sldId id="386" r:id="rId6"/>
    <p:sldId id="389" r:id="rId7"/>
    <p:sldId id="399" r:id="rId8"/>
    <p:sldId id="406" r:id="rId9"/>
    <p:sldId id="261" r:id="rId10"/>
    <p:sldId id="398" r:id="rId11"/>
    <p:sldId id="397" r:id="rId12"/>
    <p:sldId id="336" r:id="rId13"/>
    <p:sldId id="335" r:id="rId14"/>
    <p:sldId id="263" r:id="rId15"/>
    <p:sldId id="391" r:id="rId16"/>
    <p:sldId id="264" r:id="rId17"/>
    <p:sldId id="338" r:id="rId18"/>
    <p:sldId id="339" r:id="rId19"/>
    <p:sldId id="340" r:id="rId20"/>
    <p:sldId id="271" r:id="rId21"/>
    <p:sldId id="349" r:id="rId22"/>
    <p:sldId id="350" r:id="rId23"/>
    <p:sldId id="351" r:id="rId24"/>
    <p:sldId id="352" r:id="rId25"/>
    <p:sldId id="353" r:id="rId26"/>
    <p:sldId id="393" r:id="rId27"/>
    <p:sldId id="396" r:id="rId28"/>
    <p:sldId id="354" r:id="rId29"/>
    <p:sldId id="355" r:id="rId30"/>
    <p:sldId id="346" r:id="rId31"/>
    <p:sldId id="347" r:id="rId32"/>
    <p:sldId id="369" r:id="rId33"/>
    <p:sldId id="274" r:id="rId34"/>
    <p:sldId id="356" r:id="rId35"/>
    <p:sldId id="357" r:id="rId36"/>
    <p:sldId id="275" r:id="rId37"/>
    <p:sldId id="407" r:id="rId38"/>
    <p:sldId id="276" r:id="rId39"/>
    <p:sldId id="359" r:id="rId40"/>
    <p:sldId id="360" r:id="rId41"/>
    <p:sldId id="301" r:id="rId42"/>
    <p:sldId id="362" r:id="rId43"/>
    <p:sldId id="363" r:id="rId44"/>
    <p:sldId id="364" r:id="rId45"/>
    <p:sldId id="365" r:id="rId46"/>
    <p:sldId id="366" r:id="rId47"/>
    <p:sldId id="377" r:id="rId48"/>
    <p:sldId id="327" r:id="rId49"/>
    <p:sldId id="367" r:id="rId50"/>
    <p:sldId id="368" r:id="rId51"/>
    <p:sldId id="333" r:id="rId52"/>
    <p:sldId id="331" r:id="rId53"/>
    <p:sldId id="332" r:id="rId54"/>
    <p:sldId id="370" r:id="rId55"/>
    <p:sldId id="409" r:id="rId56"/>
    <p:sldId id="401" r:id="rId57"/>
    <p:sldId id="392" r:id="rId58"/>
    <p:sldId id="341" r:id="rId59"/>
    <p:sldId id="269" r:id="rId60"/>
    <p:sldId id="342" r:id="rId61"/>
    <p:sldId id="394" r:id="rId62"/>
    <p:sldId id="378" r:id="rId63"/>
    <p:sldId id="395" r:id="rId64"/>
    <p:sldId id="343" r:id="rId65"/>
    <p:sldId id="410" r:id="rId66"/>
    <p:sldId id="289" r:id="rId67"/>
    <p:sldId id="291" r:id="rId68"/>
    <p:sldId id="411" r:id="rId69"/>
    <p:sldId id="318" r:id="rId70"/>
    <p:sldId id="344" r:id="rId71"/>
    <p:sldId id="330" r:id="rId72"/>
    <p:sldId id="379" r:id="rId73"/>
    <p:sldId id="380" r:id="rId74"/>
    <p:sldId id="381" r:id="rId75"/>
    <p:sldId id="383" r:id="rId76"/>
    <p:sldId id="412" r:id="rId77"/>
    <p:sldId id="282" r:id="rId78"/>
    <p:sldId id="372" r:id="rId79"/>
    <p:sldId id="376" r:id="rId80"/>
    <p:sldId id="374" r:id="rId81"/>
    <p:sldId id="373" r:id="rId82"/>
    <p:sldId id="322" r:id="rId83"/>
    <p:sldId id="2899" r:id="rId8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7" autoAdjust="0"/>
    <p:restoredTop sz="96357" autoAdjust="0"/>
  </p:normalViewPr>
  <p:slideViewPr>
    <p:cSldViewPr snapToGrid="0">
      <p:cViewPr varScale="1">
        <p:scale>
          <a:sx n="110" d="100"/>
          <a:sy n="110" d="100"/>
        </p:scale>
        <p:origin x="540" y="96"/>
      </p:cViewPr>
      <p:guideLst/>
    </p:cSldViewPr>
  </p:slideViewPr>
  <p:outlineViewPr>
    <p:cViewPr>
      <p:scale>
        <a:sx n="33" d="100"/>
        <a:sy n="33" d="100"/>
      </p:scale>
      <p:origin x="0" y="-3221"/>
    </p:cViewPr>
  </p:outlineViewPr>
  <p:notesTextViewPr>
    <p:cViewPr>
      <p:scale>
        <a:sx n="1" d="1"/>
        <a:sy n="1" d="1"/>
      </p:scale>
      <p:origin x="0" y="0"/>
    </p:cViewPr>
  </p:notesTextViewPr>
  <p:sorterViewPr>
    <p:cViewPr>
      <p:scale>
        <a:sx n="100" d="100"/>
        <a:sy n="100" d="100"/>
      </p:scale>
      <p:origin x="0" y="-8131"/>
    </p:cViewPr>
  </p:sorterViewPr>
  <p:notesViewPr>
    <p:cSldViewPr snapToGrid="0">
      <p:cViewPr varScale="1">
        <p:scale>
          <a:sx n="99" d="100"/>
          <a:sy n="99" d="100"/>
        </p:scale>
        <p:origin x="1680" y="9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38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F98829AA-D846-495D-9727-79835106CB0B}" type="datetimeFigureOut">
              <a:rPr lang="en-US" smtClean="0"/>
              <a:t>9/22/2021</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9A51B430-CF3F-4328-810A-ECA8F40D6B36}" type="slidenum">
              <a:rPr lang="en-US" smtClean="0"/>
              <a:t>‹#›</a:t>
            </a:fld>
            <a:endParaRPr lang="en-US" dirty="0"/>
          </a:p>
        </p:txBody>
      </p:sp>
    </p:spTree>
    <p:extLst>
      <p:ext uri="{BB962C8B-B14F-4D97-AF65-F5344CB8AC3E}">
        <p14:creationId xmlns:p14="http://schemas.microsoft.com/office/powerpoint/2010/main" val="3163077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EA09-D1DB-4C59-8D43-2E16160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8297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8216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2441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4391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5999"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2400">
                <a:solidFill>
                  <a:schemeClr val="accent1"/>
                </a:solidFill>
              </a:defRPr>
            </a:lvl1pPr>
            <a:lvl2pPr marL="457086" indent="0" algn="ctr">
              <a:buNone/>
              <a:defRPr sz="2000"/>
            </a:lvl2pPr>
            <a:lvl3pPr marL="914172"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1"/>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254426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4"/>
            <a:ext cx="12192000" cy="1987825"/>
          </a:xfrm>
          <a:prstGeom prst="rect">
            <a:avLst/>
          </a:prstGeom>
          <a:solidFill>
            <a:srgbClr val="29256C">
              <a:alpha val="89804"/>
            </a:srgbClr>
          </a:solidFill>
          <a:ln w="12700" cap="flat">
            <a:noFill/>
            <a:prstDash val="solid"/>
            <a:miter/>
          </a:ln>
        </p:spPr>
        <p:txBody>
          <a:bodyPr rtlCol="0" anchor="ctr"/>
          <a:lstStyle/>
          <a:p>
            <a:pPr algn="l"/>
            <a:endParaRPr lang="en-US" sz="1400"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1" y="4927187"/>
            <a:ext cx="10515600" cy="1325563"/>
          </a:xfrm>
        </p:spPr>
        <p:txBody>
          <a:bodyPr>
            <a:normAutofit/>
          </a:bodyPr>
          <a:lstStyle>
            <a:lvl1pPr>
              <a:defRPr sz="3999" spc="0">
                <a:solidFill>
                  <a:srgbClr val="FFFFFF"/>
                </a:solidFill>
              </a:defRPr>
            </a:lvl1pPr>
          </a:lstStyle>
          <a:p>
            <a:r>
              <a:rPr lang="en-US" sz="3999" dirty="0"/>
              <a:t>SECTION DIVIDER SLIDE</a:t>
            </a:r>
          </a:p>
        </p:txBody>
      </p:sp>
    </p:spTree>
    <p:extLst>
      <p:ext uri="{BB962C8B-B14F-4D97-AF65-F5344CB8AC3E}">
        <p14:creationId xmlns:p14="http://schemas.microsoft.com/office/powerpoint/2010/main" val="85942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0" y="1709739"/>
            <a:ext cx="10515600" cy="2852737"/>
          </a:xfrm>
        </p:spPr>
        <p:txBody>
          <a:bodyPr anchor="b"/>
          <a:lstStyle>
            <a:lvl1pPr>
              <a:defRPr sz="5999"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0" y="4589464"/>
            <a:ext cx="10515600" cy="1500187"/>
          </a:xfrm>
        </p:spPr>
        <p:txBody>
          <a:bodyPr/>
          <a:lstStyle>
            <a:lvl1pPr marL="0" indent="0" algn="ctr">
              <a:buNone/>
              <a:defRPr sz="2400">
                <a:solidFill>
                  <a:srgbClr val="29256C"/>
                </a:solidFill>
              </a:defRPr>
            </a:lvl1pPr>
            <a:lvl2pPr marL="457086" indent="0">
              <a:buNone/>
              <a:defRPr sz="2000">
                <a:solidFill>
                  <a:schemeClr val="tx1">
                    <a:tint val="75000"/>
                  </a:schemeClr>
                </a:solidFill>
              </a:defRPr>
            </a:lvl2pPr>
            <a:lvl3pPr marL="914172" indent="0">
              <a:buNone/>
              <a:defRPr sz="1800">
                <a:solidFill>
                  <a:schemeClr val="tx1">
                    <a:tint val="75000"/>
                  </a:schemeClr>
                </a:solidFill>
              </a:defRPr>
            </a:lvl3pPr>
            <a:lvl4pPr marL="1371257" indent="0">
              <a:buNone/>
              <a:defRPr sz="1600">
                <a:solidFill>
                  <a:schemeClr val="tx1">
                    <a:tint val="75000"/>
                  </a:schemeClr>
                </a:solidFill>
              </a:defRPr>
            </a:lvl4pPr>
            <a:lvl5pPr marL="1828343" indent="0">
              <a:buNone/>
              <a:defRPr sz="1600">
                <a:solidFill>
                  <a:schemeClr val="tx1">
                    <a:tint val="75000"/>
                  </a:schemeClr>
                </a:solidFill>
              </a:defRPr>
            </a:lvl5pPr>
            <a:lvl6pPr marL="2285429" indent="0">
              <a:buNone/>
              <a:defRPr sz="1600">
                <a:solidFill>
                  <a:schemeClr val="tx1">
                    <a:tint val="75000"/>
                  </a:schemeClr>
                </a:solidFill>
              </a:defRPr>
            </a:lvl6pPr>
            <a:lvl7pPr marL="2742514" indent="0">
              <a:buNone/>
              <a:defRPr sz="1600">
                <a:solidFill>
                  <a:schemeClr val="tx1">
                    <a:tint val="75000"/>
                  </a:schemeClr>
                </a:solidFill>
              </a:defRPr>
            </a:lvl7pPr>
            <a:lvl8pPr marL="3199600" indent="0">
              <a:buNone/>
              <a:defRPr sz="1600">
                <a:solidFill>
                  <a:schemeClr val="tx1">
                    <a:tint val="75000"/>
                  </a:schemeClr>
                </a:solidFill>
              </a:defRPr>
            </a:lvl8pPr>
            <a:lvl9pPr marL="3656686" indent="0">
              <a:buNone/>
              <a:defRPr sz="16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176398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1" y="1122364"/>
            <a:ext cx="10515600" cy="568325"/>
          </a:xfrm>
        </p:spPr>
        <p:txBody>
          <a:bodyPr>
            <a:normAutofit/>
          </a:bodyPr>
          <a:lstStyle>
            <a:lvl1pPr marL="0" indent="0" algn="ctr">
              <a:buNone/>
              <a:defRPr sz="2400"/>
            </a:lvl1pPr>
          </a:lstStyle>
          <a:p>
            <a:pPr lvl="0"/>
            <a:r>
              <a:rPr lang="en-US" dirty="0"/>
              <a:t>SUBHEAD HERE</a:t>
            </a:r>
          </a:p>
        </p:txBody>
      </p:sp>
    </p:spTree>
    <p:extLst>
      <p:ext uri="{BB962C8B-B14F-4D97-AF65-F5344CB8AC3E}">
        <p14:creationId xmlns:p14="http://schemas.microsoft.com/office/powerpoint/2010/main" val="2383396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6"/>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8" y="1755305"/>
            <a:ext cx="5157787" cy="823912"/>
          </a:xfrm>
        </p:spPr>
        <p:txBody>
          <a:bodyPr anchor="b"/>
          <a:lstStyle>
            <a:lvl1pPr marL="0" indent="0">
              <a:buNone/>
              <a:defRPr sz="2400" b="0" i="0">
                <a:solidFill>
                  <a:schemeClr val="accent1"/>
                </a:solidFill>
                <a:latin typeface="Century Gothic" panose="020B0502020202020204" pitchFamily="34" charset="0"/>
              </a:defRPr>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8" y="2715141"/>
            <a:ext cx="5157787" cy="3684588"/>
          </a:xfrm>
        </p:spPr>
        <p:txBody>
          <a:bodyPr>
            <a:normAutofit/>
          </a:bodyPr>
          <a:lstStyle>
            <a:lvl1pPr>
              <a:defRPr sz="24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914172"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BEF7ADD9-188B-904A-BC93-64C9FA9CE5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907735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95497"/>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6"/>
            <a:ext cx="5181600" cy="1036845"/>
          </a:xfrm>
        </p:spPr>
        <p:txBody>
          <a:bodyPr/>
          <a:lstStyle>
            <a:lvl1pPr marL="0" indent="0">
              <a:buNone/>
              <a:defRPr sz="3000">
                <a:solidFill>
                  <a:schemeClr val="accent1"/>
                </a:solidFill>
              </a:defRPr>
            </a:lvl1pPr>
            <a:lvl2pPr marL="457086"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6"/>
            <a:ext cx="5181600" cy="1036845"/>
          </a:xfrm>
        </p:spPr>
        <p:txBody>
          <a:bodyPr/>
          <a:lstStyle>
            <a:lvl1pPr marL="0" indent="0">
              <a:buNone/>
              <a:defRPr sz="3000">
                <a:solidFill>
                  <a:schemeClr val="accent1"/>
                </a:solidFill>
              </a:defRPr>
            </a:lvl1pPr>
            <a:lvl2pPr marL="457086"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31C7A6-8F1E-7D4F-970E-E559FB7597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1" y="1073702"/>
            <a:ext cx="10515600" cy="436563"/>
          </a:xfrm>
        </p:spPr>
        <p:txBody>
          <a:bodyPr/>
          <a:lstStyle>
            <a:lvl1pPr marL="0" indent="0" algn="ctr">
              <a:buNone/>
              <a:defRPr sz="2400"/>
            </a:lvl1pPr>
            <a:lvl2pPr marL="457086"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7"/>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799900" indent="-342815">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spTree>
    <p:extLst>
      <p:ext uri="{BB962C8B-B14F-4D97-AF65-F5344CB8AC3E}">
        <p14:creationId xmlns:p14="http://schemas.microsoft.com/office/powerpoint/2010/main" val="1710094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130666"/>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445546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89" y="967872"/>
            <a:ext cx="3932237" cy="625215"/>
          </a:xfrm>
        </p:spPr>
        <p:txBody>
          <a:bodyPr anchor="t"/>
          <a:lstStyle>
            <a:lvl1pPr algn="l">
              <a:defRPr sz="3199"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6"/>
            <a:ext cx="6172200" cy="4873625"/>
          </a:xfrm>
        </p:spPr>
        <p:txBody>
          <a:bodyPr/>
          <a:lstStyle>
            <a:lvl1pPr>
              <a:defRPr sz="3199">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89" y="2057400"/>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4C193C8F-3E1D-D846-8435-3F8DDF1973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06835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0179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3"/>
            <a:ext cx="3932237" cy="826477"/>
          </a:xfrm>
        </p:spPr>
        <p:txBody>
          <a:bodyPr anchor="t"/>
          <a:lstStyle>
            <a:lvl1pPr algn="l">
              <a:defRPr sz="3199"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8"/>
            <a:ext cx="6172200" cy="4873625"/>
          </a:xfrm>
        </p:spPr>
        <p:txBody>
          <a:bodyPr/>
          <a:lstStyle>
            <a:lvl1pPr>
              <a:defRPr sz="3199">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BC0DB9C0-BC40-6147-AA83-28E2D2F99C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424156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3"/>
            <a:ext cx="3932237" cy="826477"/>
          </a:xfrm>
        </p:spPr>
        <p:txBody>
          <a:bodyPr anchor="t"/>
          <a:lstStyle>
            <a:lvl1pPr algn="l">
              <a:defRPr sz="3199"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8"/>
            <a:ext cx="6172200" cy="4873625"/>
          </a:xfrm>
        </p:spPr>
        <p:txBody>
          <a:bodyPr/>
          <a:lstStyle>
            <a:lvl1pPr>
              <a:defRPr sz="3199">
                <a:solidFill>
                  <a:srgbClr val="29256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2000" b="0" i="0">
                <a:solidFill>
                  <a:srgbClr val="29256C"/>
                </a:solidFill>
                <a:latin typeface="Century Gothic" panose="020B0502020202020204" pitchFamily="34" charset="0"/>
              </a:defRPr>
            </a:lvl1pPr>
            <a:lvl2pPr marL="457086" indent="0">
              <a:buNone/>
              <a:defRPr sz="1400"/>
            </a:lvl2pPr>
            <a:lvl3pPr marL="914172" indent="0">
              <a:buNone/>
              <a:defRPr sz="1200"/>
            </a:lvl3pPr>
            <a:lvl4pPr marL="1371257" indent="0">
              <a:buNone/>
              <a:defRPr sz="1000"/>
            </a:lvl4pPr>
            <a:lvl5pPr marL="1828343" indent="0">
              <a:buNone/>
              <a:defRPr sz="1000"/>
            </a:lvl5pPr>
            <a:lvl6pPr marL="2285429" indent="0">
              <a:buNone/>
              <a:defRPr sz="1000"/>
            </a:lvl6pPr>
            <a:lvl7pPr marL="2742514" indent="0">
              <a:buNone/>
              <a:defRPr sz="1000"/>
            </a:lvl7pPr>
            <a:lvl8pPr marL="3199600" indent="0">
              <a:buNone/>
              <a:defRPr sz="1000"/>
            </a:lvl8pPr>
            <a:lvl9pPr marL="3656686"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C56174D1-51B6-374E-A47C-92E2CC0FC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222046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7" y="1292226"/>
            <a:ext cx="12203724" cy="5565775"/>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4399" b="1">
                <a:solidFill>
                  <a:schemeClr val="bg1"/>
                </a:solidFill>
              </a:defRPr>
            </a:lvl1pPr>
          </a:lstStyle>
          <a:p>
            <a:pPr algn="ctr"/>
            <a:r>
              <a:rPr lang="en-US" dirty="0">
                <a:solidFill>
                  <a:schemeClr val="bg1"/>
                </a:solidFill>
              </a:rPr>
              <a:t>BIG IMAGE SLIDE </a:t>
            </a:r>
          </a:p>
        </p:txBody>
      </p:sp>
      <p:pic>
        <p:nvPicPr>
          <p:cNvPr id="5" name="Picture 4">
            <a:extLst>
              <a:ext uri="{FF2B5EF4-FFF2-40B4-BE49-F238E27FC236}">
                <a16:creationId xmlns:a16="http://schemas.microsoft.com/office/drawing/2014/main" id="{502A382F-CCC6-FE43-848B-E2D14390BD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1798716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4399" b="1">
                <a:solidFill>
                  <a:schemeClr val="bg1"/>
                </a:solidFill>
              </a:defRPr>
            </a:lvl1pPr>
          </a:lstStyle>
          <a:p>
            <a:pPr algn="ctr"/>
            <a:r>
              <a:rPr lang="en-US" dirty="0">
                <a:solidFill>
                  <a:schemeClr val="bg1"/>
                </a:solidFill>
              </a:rPr>
              <a:t>VIDEO SLIDE</a:t>
            </a:r>
          </a:p>
        </p:txBody>
      </p:sp>
      <p:pic>
        <p:nvPicPr>
          <p:cNvPr id="7" name="Picture 6">
            <a:extLst>
              <a:ext uri="{FF2B5EF4-FFF2-40B4-BE49-F238E27FC236}">
                <a16:creationId xmlns:a16="http://schemas.microsoft.com/office/drawing/2014/main" id="{65E5E95B-922E-5644-97BD-28171DAD3A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3" y="1547447"/>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337041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914172"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663457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7"/>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1" y="1725001"/>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1"/>
            <a:ext cx="5181600" cy="1902313"/>
          </a:xfrm>
        </p:spPr>
        <p:txBody>
          <a:bodyPr>
            <a:normAutofit/>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1"/>
            <a:ext cx="5181600" cy="1902313"/>
          </a:xfrm>
        </p:spPr>
        <p:txBody>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1"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Bold" pitchFamily="2" charset="0"/>
                <a:ea typeface="+mj-ea"/>
                <a:cs typeface="+mj-cs"/>
              </a:defRPr>
            </a:lvl1pPr>
          </a:lstStyle>
          <a:p>
            <a:pPr marL="0" marR="0" lvl="0" indent="0" algn="ctr" defTabSz="914172" rtl="0" eaLnBrk="1" fontAlgn="auto" latinLnBrk="0" hangingPunct="1">
              <a:lnSpc>
                <a:spcPct val="100000"/>
              </a:lnSpc>
              <a:spcBef>
                <a:spcPct val="0"/>
              </a:spcBef>
              <a:spcAft>
                <a:spcPts val="0"/>
              </a:spcAft>
              <a:buClrTx/>
              <a:buSzTx/>
              <a:buFontTx/>
              <a:buNone/>
              <a:tabLst/>
              <a:defRPr/>
            </a:pPr>
            <a:r>
              <a:rPr lang="en-US" sz="1800" b="0" i="0" dirty="0">
                <a:solidFill>
                  <a:schemeClr val="tx1"/>
                </a:solidFill>
                <a:effectLst/>
                <a:latin typeface="Century Gothic" panose="020B0502020202020204" pitchFamily="34" charset="0"/>
              </a:rPr>
              <a:t>7677 </a:t>
            </a:r>
            <a:r>
              <a:rPr lang="en-US" sz="1800" b="0" i="0" dirty="0" err="1">
                <a:solidFill>
                  <a:schemeClr val="tx1"/>
                </a:solidFill>
                <a:latin typeface="Century Gothic" panose="020B0502020202020204" pitchFamily="34" charset="0"/>
              </a:rPr>
              <a:t>Oakport</a:t>
            </a:r>
            <a:r>
              <a:rPr lang="en-US" sz="1800" b="0" i="0" dirty="0">
                <a:solidFill>
                  <a:schemeClr val="tx1"/>
                </a:solidFill>
                <a:latin typeface="Century Gothic" panose="020B0502020202020204" pitchFamily="34" charset="0"/>
              </a:rPr>
              <a:t> Street Suite 600 Oakland CA 94621</a:t>
            </a:r>
            <a:br>
              <a:rPr lang="en-US" sz="1800" b="0" i="0" dirty="0">
                <a:solidFill>
                  <a:schemeClr val="tx1"/>
                </a:solidFill>
                <a:latin typeface="Century Gothic" panose="020B0502020202020204" pitchFamily="34" charset="0"/>
              </a:rPr>
            </a:br>
            <a:r>
              <a:rPr lang="en-US" sz="1800" b="0" i="0" dirty="0">
                <a:solidFill>
                  <a:schemeClr val="tx1"/>
                </a:solidFill>
                <a:latin typeface="Century Gothic" panose="020B0502020202020204" pitchFamily="34" charset="0"/>
              </a:rPr>
              <a:t>510.382.7800 | </a:t>
            </a:r>
            <a:r>
              <a:rPr lang="en-US" sz="1800" b="1" i="0" dirty="0" err="1">
                <a:solidFill>
                  <a:schemeClr val="accent2"/>
                </a:solidFill>
                <a:latin typeface="Century Gothic" panose="020B0502020202020204" pitchFamily="34" charset="0"/>
              </a:rPr>
              <a:t>www.cwea.org</a:t>
            </a:r>
            <a:r>
              <a:rPr lang="en-US" sz="1800" b="1" i="0" dirty="0">
                <a:solidFill>
                  <a:schemeClr val="accent2"/>
                </a:solidFill>
                <a:latin typeface="Century Gothic" panose="020B0502020202020204" pitchFamily="34" charset="0"/>
              </a:rPr>
              <a:t> </a:t>
            </a:r>
          </a:p>
          <a:p>
            <a:pPr algn="ctr"/>
            <a:endParaRPr lang="en-US" sz="12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30" y="5210202"/>
            <a:ext cx="2178541" cy="671195"/>
          </a:xfrm>
          <a:prstGeom prst="rect">
            <a:avLst/>
          </a:prstGeom>
        </p:spPr>
      </p:pic>
    </p:spTree>
    <p:extLst>
      <p:ext uri="{BB962C8B-B14F-4D97-AF65-F5344CB8AC3E}">
        <p14:creationId xmlns:p14="http://schemas.microsoft.com/office/powerpoint/2010/main" val="258008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p:txBody>
          <a:bodyPr/>
          <a:lstStyle>
            <a:lvl1pPr>
              <a:defRPr/>
            </a:lvl1pPr>
          </a:lstStyle>
          <a:p>
            <a:r>
              <a:rPr lang="en-US" dirty="0"/>
              <a:t>www.cwea.org</a:t>
            </a:r>
          </a:p>
        </p:txBody>
      </p:sp>
      <p:pic>
        <p:nvPicPr>
          <p:cNvPr id="7" name="Picture 6">
            <a:extLst>
              <a:ext uri="{FF2B5EF4-FFF2-40B4-BE49-F238E27FC236}">
                <a16:creationId xmlns:a16="http://schemas.microsoft.com/office/drawing/2014/main" id="{CAD6D73E-86C6-154F-8573-0F26FA0E7D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3639902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p:txBody>
          <a:bodyPr/>
          <a:lstStyle/>
          <a:p>
            <a:r>
              <a:rPr lang="en-US" dirty="0"/>
              <a:t>www.cwea.org</a:t>
            </a:r>
          </a:p>
        </p:txBody>
      </p:sp>
      <p:pic>
        <p:nvPicPr>
          <p:cNvPr id="7" name="Picture 6">
            <a:extLst>
              <a:ext uri="{FF2B5EF4-FFF2-40B4-BE49-F238E27FC236}">
                <a16:creationId xmlns:a16="http://schemas.microsoft.com/office/drawing/2014/main" id="{E5D4D3E1-1543-EC4F-8F55-9A30D15D28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1977342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3F2C3-3314-4F8C-9B0E-7502B75DA7F5}"/>
              </a:ext>
            </a:extLst>
          </p:cNvPr>
          <p:cNvSpPr>
            <a:spLocks noGrp="1"/>
          </p:cNvSpPr>
          <p:nvPr>
            <p:ph type="dt" sz="half" idx="10"/>
          </p:nvPr>
        </p:nvSpPr>
        <p:spPr/>
        <p:txBody>
          <a:bodyPr/>
          <a:lstStyle/>
          <a:p>
            <a:fld id="{B810B7C5-ABBD-4949-A73B-7C71A8FC314F}" type="datetimeFigureOut">
              <a:rPr lang="en-US" smtClean="0"/>
              <a:t>9/22/2021</a:t>
            </a:fld>
            <a:endParaRPr lang="en-US"/>
          </a:p>
        </p:txBody>
      </p:sp>
      <p:sp>
        <p:nvSpPr>
          <p:cNvPr id="3" name="Footer Placeholder 2">
            <a:extLst>
              <a:ext uri="{FF2B5EF4-FFF2-40B4-BE49-F238E27FC236}">
                <a16:creationId xmlns:a16="http://schemas.microsoft.com/office/drawing/2014/main" id="{5780CA77-FD4D-4C07-B4F7-762576922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B4E8-093B-4F24-8661-D800177439AD}"/>
              </a:ext>
            </a:extLst>
          </p:cNvPr>
          <p:cNvSpPr>
            <a:spLocks noGrp="1"/>
          </p:cNvSpPr>
          <p:nvPr>
            <p:ph type="sldNum" sz="quarter" idx="12"/>
          </p:nvPr>
        </p:nvSpPr>
        <p:spPr/>
        <p:txBody>
          <a:bodyPr/>
          <a:lstStyle/>
          <a:p>
            <a:fld id="{2C2A59C1-C25F-40B2-B710-88B1FB21F741}" type="slidenum">
              <a:rPr lang="en-US" smtClean="0"/>
              <a:t>‹#›</a:t>
            </a:fld>
            <a:endParaRPr lang="en-US"/>
          </a:p>
        </p:txBody>
      </p:sp>
    </p:spTree>
    <p:extLst>
      <p:ext uri="{BB962C8B-B14F-4D97-AF65-F5344CB8AC3E}">
        <p14:creationId xmlns:p14="http://schemas.microsoft.com/office/powerpoint/2010/main" val="3840012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2"/>
            </a:lvl1pPr>
            <a:lvl2pPr lvl="1" algn="ctr">
              <a:spcBef>
                <a:spcPts val="0"/>
              </a:spcBef>
              <a:spcAft>
                <a:spcPts val="0"/>
              </a:spcAft>
              <a:buSzPts val="5200"/>
              <a:buNone/>
              <a:defRPr sz="6932"/>
            </a:lvl2pPr>
            <a:lvl3pPr lvl="2" algn="ctr">
              <a:spcBef>
                <a:spcPts val="0"/>
              </a:spcBef>
              <a:spcAft>
                <a:spcPts val="0"/>
              </a:spcAft>
              <a:buSzPts val="5200"/>
              <a:buNone/>
              <a:defRPr sz="6932"/>
            </a:lvl3pPr>
            <a:lvl4pPr lvl="3" algn="ctr">
              <a:spcBef>
                <a:spcPts val="0"/>
              </a:spcBef>
              <a:spcAft>
                <a:spcPts val="0"/>
              </a:spcAft>
              <a:buSzPts val="5200"/>
              <a:buNone/>
              <a:defRPr sz="6932"/>
            </a:lvl4pPr>
            <a:lvl5pPr lvl="4" algn="ctr">
              <a:spcBef>
                <a:spcPts val="0"/>
              </a:spcBef>
              <a:spcAft>
                <a:spcPts val="0"/>
              </a:spcAft>
              <a:buSzPts val="5200"/>
              <a:buNone/>
              <a:defRPr sz="6932"/>
            </a:lvl5pPr>
            <a:lvl6pPr lvl="5" algn="ctr">
              <a:spcBef>
                <a:spcPts val="0"/>
              </a:spcBef>
              <a:spcAft>
                <a:spcPts val="0"/>
              </a:spcAft>
              <a:buSzPts val="5200"/>
              <a:buNone/>
              <a:defRPr sz="6932"/>
            </a:lvl6pPr>
            <a:lvl7pPr lvl="6" algn="ctr">
              <a:spcBef>
                <a:spcPts val="0"/>
              </a:spcBef>
              <a:spcAft>
                <a:spcPts val="0"/>
              </a:spcAft>
              <a:buSzPts val="5200"/>
              <a:buNone/>
              <a:defRPr sz="6932"/>
            </a:lvl7pPr>
            <a:lvl8pPr lvl="7" algn="ctr">
              <a:spcBef>
                <a:spcPts val="0"/>
              </a:spcBef>
              <a:spcAft>
                <a:spcPts val="0"/>
              </a:spcAft>
              <a:buSzPts val="5200"/>
              <a:buNone/>
              <a:defRPr sz="6932"/>
            </a:lvl8pPr>
            <a:lvl9pPr lvl="8" algn="ctr">
              <a:spcBef>
                <a:spcPts val="0"/>
              </a:spcBef>
              <a:spcAft>
                <a:spcPts val="0"/>
              </a:spcAft>
              <a:buSzPts val="5200"/>
              <a:buNone/>
              <a:defRPr sz="6932"/>
            </a:lvl9pPr>
          </a:lstStyle>
          <a:p>
            <a:endParaRPr/>
          </a:p>
        </p:txBody>
      </p:sp>
      <p:sp>
        <p:nvSpPr>
          <p:cNvPr id="11" name="Google Shape;11;p2"/>
          <p:cNvSpPr txBox="1">
            <a:spLocks noGrp="1"/>
          </p:cNvSpPr>
          <p:nvPr>
            <p:ph type="subTitle" idx="1"/>
          </p:nvPr>
        </p:nvSpPr>
        <p:spPr>
          <a:xfrm>
            <a:off x="415601"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1797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10/20/2017</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80902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1" y="1536633"/>
            <a:ext cx="11360800" cy="45552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4299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1"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2477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C32D-B409-487A-B946-2D3FF95A2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6367D-9D5D-468D-8C5B-CFCE2F4EAB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C1B5-0EEC-4BE6-AE35-04473284CFCC}"/>
              </a:ext>
            </a:extLst>
          </p:cNvPr>
          <p:cNvSpPr>
            <a:spLocks noGrp="1"/>
          </p:cNvSpPr>
          <p:nvPr>
            <p:ph type="dt" sz="half" idx="10"/>
          </p:nvPr>
        </p:nvSpPr>
        <p:spPr/>
        <p:txBody>
          <a:bodyPr/>
          <a:lstStyle/>
          <a:p>
            <a:fld id="{451A8D44-A27E-4F65-BCE0-15DE7AEE5FF8}" type="datetimeFigureOut">
              <a:rPr lang="en-US" smtClean="0"/>
              <a:t>9/22/2021</a:t>
            </a:fld>
            <a:endParaRPr lang="en-US"/>
          </a:p>
        </p:txBody>
      </p:sp>
      <p:sp>
        <p:nvSpPr>
          <p:cNvPr id="5" name="Footer Placeholder 4">
            <a:extLst>
              <a:ext uri="{FF2B5EF4-FFF2-40B4-BE49-F238E27FC236}">
                <a16:creationId xmlns:a16="http://schemas.microsoft.com/office/drawing/2014/main" id="{4AA6E55B-16B2-4F16-AF6C-67451F2C2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C24C1-636C-4FD2-8689-DCB4AF78955D}"/>
              </a:ext>
            </a:extLst>
          </p:cNvPr>
          <p:cNvSpPr>
            <a:spLocks noGrp="1"/>
          </p:cNvSpPr>
          <p:nvPr>
            <p:ph type="sldNum" sz="quarter" idx="12"/>
          </p:nvPr>
        </p:nvSpPr>
        <p:spPr/>
        <p:txBody>
          <a:bodyPr/>
          <a:lstStyle/>
          <a:p>
            <a:fld id="{39A78E3E-922F-4176-9CE2-BA72592EE600}" type="slidenum">
              <a:rPr lang="en-US" smtClean="0"/>
              <a:t>‹#›</a:t>
            </a:fld>
            <a:endParaRPr lang="en-US"/>
          </a:p>
        </p:txBody>
      </p:sp>
    </p:spTree>
    <p:extLst>
      <p:ext uri="{BB962C8B-B14F-4D97-AF65-F5344CB8AC3E}">
        <p14:creationId xmlns:p14="http://schemas.microsoft.com/office/powerpoint/2010/main" val="247215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ILMN - Pumpkin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63292-863C-4CB5-8858-D3E25EFF640C}"/>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cxnSp>
        <p:nvCxnSpPr>
          <p:cNvPr id="9" name="Straight Connector 8">
            <a:extLst>
              <a:ext uri="{FF2B5EF4-FFF2-40B4-BE49-F238E27FC236}">
                <a16:creationId xmlns:a16="http://schemas.microsoft.com/office/drawing/2014/main" id="{E681BA15-D8C4-4B28-937E-72FCB43A6307}"/>
              </a:ext>
            </a:extLst>
          </p:cNvPr>
          <p:cNvCxnSpPr>
            <a:cxnSpLocks/>
          </p:cNvCxnSpPr>
          <p:nvPr userDrawn="1"/>
        </p:nvCxnSpPr>
        <p:spPr>
          <a:xfrm>
            <a:off x="355256" y="5784619"/>
            <a:ext cx="5252441" cy="0"/>
          </a:xfrm>
          <a:prstGeom prst="line">
            <a:avLst/>
          </a:prstGeom>
          <a:ln w="1270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A25EAF-F40F-47C3-8DA5-DDB070C82DD1}"/>
              </a:ext>
            </a:extLst>
          </p:cNvPr>
          <p:cNvCxnSpPr>
            <a:cxnSpLocks/>
          </p:cNvCxnSpPr>
          <p:nvPr userDrawn="1"/>
        </p:nvCxnSpPr>
        <p:spPr>
          <a:xfrm>
            <a:off x="355256" y="4591002"/>
            <a:ext cx="5252441" cy="0"/>
          </a:xfrm>
          <a:prstGeom prst="line">
            <a:avLst/>
          </a:prstGeom>
          <a:ln w="1905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ED77D6B3-8D25-4635-BF06-3C35FF892B34}"/>
              </a:ext>
            </a:extLst>
          </p:cNvPr>
          <p:cNvSpPr>
            <a:spLocks noGrp="1"/>
          </p:cNvSpPr>
          <p:nvPr>
            <p:ph type="body" sz="quarter" idx="12" hasCustomPrompt="1"/>
          </p:nvPr>
        </p:nvSpPr>
        <p:spPr>
          <a:xfrm>
            <a:off x="355257" y="5175683"/>
            <a:ext cx="5210656" cy="276999"/>
          </a:xfrm>
          <a:prstGeom prst="rect">
            <a:avLst/>
          </a:prstGeom>
        </p:spPr>
        <p:txBody>
          <a:bodyPr>
            <a:spAutoFit/>
          </a:bodyPr>
          <a:lstStyle>
            <a:lvl1pPr marL="0" indent="0" algn="l" defTabSz="914172"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07" lvl="0" indent="-171407">
              <a:lnSpc>
                <a:spcPct val="100000"/>
              </a:lnSpc>
            </a:pPr>
            <a:r>
              <a:rPr lang="en-US" dirty="0"/>
              <a:t>Title, Organization Name</a:t>
            </a:r>
          </a:p>
        </p:txBody>
      </p:sp>
      <p:sp>
        <p:nvSpPr>
          <p:cNvPr id="22" name="Text Placeholder 21">
            <a:extLst>
              <a:ext uri="{FF2B5EF4-FFF2-40B4-BE49-F238E27FC236}">
                <a16:creationId xmlns:a16="http://schemas.microsoft.com/office/drawing/2014/main" id="{07D5AC5E-2FD2-4EA6-9C80-F595A08B2F94}"/>
              </a:ext>
            </a:extLst>
          </p:cNvPr>
          <p:cNvSpPr>
            <a:spLocks noGrp="1"/>
          </p:cNvSpPr>
          <p:nvPr>
            <p:ph type="body" sz="quarter" idx="11" hasCustomPrompt="1"/>
          </p:nvPr>
        </p:nvSpPr>
        <p:spPr>
          <a:xfrm>
            <a:off x="355257" y="4806350"/>
            <a:ext cx="5210656" cy="369332"/>
          </a:xfrm>
          <a:prstGeom prst="rect">
            <a:avLst/>
          </a:prstGeom>
        </p:spPr>
        <p:txBody>
          <a:bodyPr>
            <a:spAutoFit/>
          </a:bodyPr>
          <a:lstStyle>
            <a:lvl1pPr marL="0" indent="0">
              <a:buFontTx/>
              <a:buNone/>
              <a:defRPr lang="en-US" sz="18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543" lvl="0" indent="-228543">
              <a:lnSpc>
                <a:spcPct val="100000"/>
              </a:lnSpc>
            </a:pPr>
            <a:r>
              <a:rPr lang="en-US" dirty="0"/>
              <a:t>Speaker Name Goes Here</a:t>
            </a:r>
          </a:p>
        </p:txBody>
      </p:sp>
      <p:sp>
        <p:nvSpPr>
          <p:cNvPr id="2" name="Footer Placeholder 1">
            <a:extLst>
              <a:ext uri="{FF2B5EF4-FFF2-40B4-BE49-F238E27FC236}">
                <a16:creationId xmlns:a16="http://schemas.microsoft.com/office/drawing/2014/main" id="{38C4716A-1F56-473F-88F8-D55A9A7A9FF7}"/>
              </a:ext>
            </a:extLst>
          </p:cNvPr>
          <p:cNvSpPr>
            <a:spLocks noGrp="1"/>
          </p:cNvSpPr>
          <p:nvPr>
            <p:ph type="ftr" sz="quarter" idx="13"/>
          </p:nvPr>
        </p:nvSpPr>
        <p:spPr>
          <a:xfrm>
            <a:off x="2079347" y="6157896"/>
            <a:ext cx="3640318" cy="230832"/>
          </a:xfrm>
        </p:spPr>
        <p:txBody>
          <a:bodyPr wrap="square" anchor="b">
            <a:spAutoFit/>
          </a:bodyPr>
          <a:lstStyle>
            <a:lvl1pPr algn="r">
              <a:defRPr lang="en-US" b="1" smtClean="0">
                <a:solidFill>
                  <a:schemeClr val="bg1"/>
                </a:solidFill>
                <a:latin typeface="Arial" panose="020B0604020202020204" pitchFamily="34" charset="0"/>
                <a:cs typeface="Arial" panose="020B0604020202020204" pitchFamily="34" charset="0"/>
              </a:defRPr>
            </a:lvl1pPr>
          </a:lstStyle>
          <a:p>
            <a:pPr>
              <a:buFont typeface="Arial" panose="020B0604020202020204" pitchFamily="34" charset="0"/>
              <a:buNone/>
            </a:pPr>
            <a:r>
              <a:rPr lang="en-US" dirty="0"/>
              <a:t>For Research Use Only.  Not for use in diagnostic procedures.</a:t>
            </a:r>
          </a:p>
        </p:txBody>
      </p:sp>
      <p:sp>
        <p:nvSpPr>
          <p:cNvPr id="15" name="Text Placeholder 2">
            <a:extLst>
              <a:ext uri="{FF2B5EF4-FFF2-40B4-BE49-F238E27FC236}">
                <a16:creationId xmlns:a16="http://schemas.microsoft.com/office/drawing/2014/main" id="{1CF7FF65-22AE-4B03-BA7F-DABA1AC8E0C0}"/>
              </a:ext>
            </a:extLst>
          </p:cNvPr>
          <p:cNvSpPr>
            <a:spLocks noGrp="1"/>
          </p:cNvSpPr>
          <p:nvPr>
            <p:ph type="body" sz="quarter" idx="15" hasCustomPrompt="1"/>
          </p:nvPr>
        </p:nvSpPr>
        <p:spPr>
          <a:xfrm>
            <a:off x="355257" y="351509"/>
            <a:ext cx="19307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Today’s Date</a:t>
            </a:r>
          </a:p>
        </p:txBody>
      </p:sp>
      <p:sp>
        <p:nvSpPr>
          <p:cNvPr id="6" name="Text Placeholder 5">
            <a:extLst>
              <a:ext uri="{FF2B5EF4-FFF2-40B4-BE49-F238E27FC236}">
                <a16:creationId xmlns:a16="http://schemas.microsoft.com/office/drawing/2014/main" id="{E44BFABE-D25D-4116-AE41-3DB000095896}"/>
              </a:ext>
            </a:extLst>
          </p:cNvPr>
          <p:cNvSpPr>
            <a:spLocks noGrp="1"/>
          </p:cNvSpPr>
          <p:nvPr>
            <p:ph type="body" sz="quarter" idx="16" hasCustomPrompt="1"/>
          </p:nvPr>
        </p:nvSpPr>
        <p:spPr>
          <a:xfrm>
            <a:off x="3788923" y="289174"/>
            <a:ext cx="1930743" cy="341632"/>
          </a:xfrm>
          <a:prstGeom prst="rect">
            <a:avLst/>
          </a:prstGeom>
        </p:spPr>
        <p:txBody>
          <a:bodyPr vert="horz" wrap="square" lIns="91440" tIns="45720" rIns="91440" bIns="45720" rtlCol="0" anchor="ctr">
            <a:spAutoFit/>
          </a:bodyPr>
          <a:lstStyle>
            <a:lvl1pPr marL="0" indent="0">
              <a:buFontTx/>
              <a:buNone/>
              <a:defRPr lang="en-US" sz="900" dirty="0">
                <a:solidFill>
                  <a:schemeClr val="bg1"/>
                </a:solidFill>
              </a:defRPr>
            </a:lvl1pPr>
          </a:lstStyle>
          <a:p>
            <a:pPr marL="228543" lvl="0" indent="-228543" algn="r"/>
            <a:r>
              <a:rPr lang="en-US" dirty="0"/>
              <a:t>Add CAP Approval Number Here</a:t>
            </a:r>
          </a:p>
        </p:txBody>
      </p:sp>
      <p:sp>
        <p:nvSpPr>
          <p:cNvPr id="8" name="Title 7">
            <a:extLst>
              <a:ext uri="{FF2B5EF4-FFF2-40B4-BE49-F238E27FC236}">
                <a16:creationId xmlns:a16="http://schemas.microsoft.com/office/drawing/2014/main" id="{BA898A94-7508-4ACB-A3F0-B35BB0CD37D5}"/>
              </a:ext>
            </a:extLst>
          </p:cNvPr>
          <p:cNvSpPr>
            <a:spLocks noGrp="1"/>
          </p:cNvSpPr>
          <p:nvPr>
            <p:ph type="title" hasCustomPrompt="1"/>
          </p:nvPr>
        </p:nvSpPr>
        <p:spPr>
          <a:xfrm>
            <a:off x="355257" y="927551"/>
            <a:ext cx="5364408" cy="2720710"/>
          </a:xfrm>
        </p:spPr>
        <p:txBody>
          <a:bodyPr anchor="ctr">
            <a:noAutofit/>
          </a:bodyPr>
          <a:lstStyle>
            <a:lvl1pPr>
              <a:defRPr lang="en-US" sz="3999" dirty="0">
                <a:solidFill>
                  <a:schemeClr val="bg1"/>
                </a:solidFill>
              </a:defRPr>
            </a:lvl1pPr>
          </a:lstStyle>
          <a:p>
            <a:pPr marL="0" lvl="0"/>
            <a:r>
              <a:rPr lang="en-US" dirty="0"/>
              <a:t>Click to edit Master</a:t>
            </a:r>
            <a:br>
              <a:rPr lang="en-US" dirty="0"/>
            </a:br>
            <a:r>
              <a:rPr lang="en-US" dirty="0"/>
              <a:t>title style</a:t>
            </a:r>
          </a:p>
        </p:txBody>
      </p:sp>
      <p:sp>
        <p:nvSpPr>
          <p:cNvPr id="24" name="TextBox 23">
            <a:extLst>
              <a:ext uri="{FF2B5EF4-FFF2-40B4-BE49-F238E27FC236}">
                <a16:creationId xmlns:a16="http://schemas.microsoft.com/office/drawing/2014/main" id="{C214C982-6B70-41C7-A0CF-4D7932F65F76}"/>
              </a:ext>
            </a:extLst>
          </p:cNvPr>
          <p:cNvSpPr txBox="1"/>
          <p:nvPr userDrawn="1"/>
        </p:nvSpPr>
        <p:spPr>
          <a:xfrm>
            <a:off x="2079347" y="6334684"/>
            <a:ext cx="3640319" cy="216958"/>
          </a:xfrm>
          <a:prstGeom prst="rect">
            <a:avLst/>
          </a:prstGeom>
        </p:spPr>
        <p:txBody>
          <a:bodyPr vert="horz" wrap="square" lIns="91416" tIns="45708" rIns="91416" bIns="45708" rtlCol="0" anchor="ctr">
            <a:spAutoFit/>
          </a:bodyPr>
          <a:lstStyle>
            <a:lvl1pPr lvl="0" indent="0">
              <a:lnSpc>
                <a:spcPct val="90000"/>
              </a:lnSpc>
              <a:spcBef>
                <a:spcPts val="1000"/>
              </a:spcBef>
              <a:buFontTx/>
              <a:buNone/>
              <a:defRPr sz="9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900" dirty="0"/>
              <a:t>© 2020 Illumina, Inc. All rights reserved.</a:t>
            </a:r>
          </a:p>
        </p:txBody>
      </p:sp>
      <p:pic>
        <p:nvPicPr>
          <p:cNvPr id="3" name="Picture 2" descr="A picture containing shape&#10;&#10;Description automatically generated">
            <a:extLst>
              <a:ext uri="{FF2B5EF4-FFF2-40B4-BE49-F238E27FC236}">
                <a16:creationId xmlns:a16="http://schemas.microsoft.com/office/drawing/2014/main" id="{FB38187F-E8DE-4303-B5A2-C3259411399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5" y="6215210"/>
            <a:ext cx="1138238" cy="276778"/>
          </a:xfrm>
          <a:prstGeom prst="rect">
            <a:avLst/>
          </a:prstGeom>
        </p:spPr>
      </p:pic>
    </p:spTree>
    <p:extLst>
      <p:ext uri="{BB962C8B-B14F-4D97-AF65-F5344CB8AC3E}">
        <p14:creationId xmlns:p14="http://schemas.microsoft.com/office/powerpoint/2010/main" val="3187238012"/>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LMN -  Pumpkin Bas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F23B35D4-37FB-4227-875D-E447552D7082}"/>
              </a:ext>
            </a:extLst>
          </p:cNvPr>
          <p:cNvSpPr>
            <a:spLocks noGrp="1"/>
          </p:cNvSpPr>
          <p:nvPr>
            <p:ph type="ftr" sz="quarter" idx="11"/>
          </p:nvPr>
        </p:nvSpPr>
        <p:spPr/>
        <p:txBody>
          <a:bodyPr/>
          <a:lstStyle/>
          <a:p>
            <a:r>
              <a:rPr lang="en-US"/>
              <a:t>For Research Use Only. Not for use in diagnostic procedures.</a:t>
            </a:r>
            <a:endParaRPr lang="en-US" dirty="0">
              <a:solidFill>
                <a:schemeClr val="bg1">
                  <a:lumMod val="50000"/>
                </a:schemeClr>
              </a:solidFill>
            </a:endParaRPr>
          </a:p>
        </p:txBody>
      </p:sp>
      <p:sp>
        <p:nvSpPr>
          <p:cNvPr id="20" name="Text Placeholder 2">
            <a:extLst>
              <a:ext uri="{FF2B5EF4-FFF2-40B4-BE49-F238E27FC236}">
                <a16:creationId xmlns:a16="http://schemas.microsoft.com/office/drawing/2014/main" id="{6C95FEBD-6ACB-4A1C-A12F-8A6B1FE4D7A7}"/>
              </a:ext>
            </a:extLst>
          </p:cNvPr>
          <p:cNvSpPr>
            <a:spLocks noGrp="1"/>
          </p:cNvSpPr>
          <p:nvPr>
            <p:ph type="body" sz="quarter" idx="13"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Tree>
    <p:extLst>
      <p:ext uri="{BB962C8B-B14F-4D97-AF65-F5344CB8AC3E}">
        <p14:creationId xmlns:p14="http://schemas.microsoft.com/office/powerpoint/2010/main" val="3074890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LMN -  Blue/Purple Graph Two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18E264-0816-46C9-A20C-EC986A255403}"/>
              </a:ext>
            </a:extLst>
          </p:cNvPr>
          <p:cNvSpPr>
            <a:spLocks noGrp="1"/>
          </p:cNvSpPr>
          <p:nvPr>
            <p:ph type="sldNum" sz="quarter" idx="10"/>
          </p:nvPr>
        </p:nvSpPr>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085DE351-AEE2-48BB-9864-687088E560DB}"/>
              </a:ext>
            </a:extLst>
          </p:cNvPr>
          <p:cNvSpPr>
            <a:spLocks noGrp="1"/>
          </p:cNvSpPr>
          <p:nvPr>
            <p:ph type="ftr" sz="quarter" idx="11"/>
          </p:nvPr>
        </p:nvSpPr>
        <p:spPr/>
        <p:txBody>
          <a:bodyPr/>
          <a:lstStyle/>
          <a:p>
            <a:r>
              <a:rPr lang="en-US" dirty="0"/>
              <a:t>For Research Use Only.  </a:t>
            </a:r>
            <a:r>
              <a:rPr lang="en-US" dirty="0">
                <a:solidFill>
                  <a:schemeClr val="bg1">
                    <a:lumMod val="50000"/>
                  </a:schemeClr>
                </a:solidFill>
              </a:rPr>
              <a:t>Not for use in diagnostic procedures.</a:t>
            </a:r>
            <a:endParaRPr lang="en-US" sz="900" b="1" kern="1200" dirty="0">
              <a:solidFill>
                <a:schemeClr val="bg1">
                  <a:lumMod val="50000"/>
                </a:schemeClr>
              </a:solidFill>
              <a:latin typeface="+mn-lt"/>
              <a:ea typeface="+mn-ea"/>
              <a:cs typeface="+mn-cs"/>
            </a:endParaRPr>
          </a:p>
        </p:txBody>
      </p:sp>
      <p:sp>
        <p:nvSpPr>
          <p:cNvPr id="26" name="Content Placeholder 8">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355258" y="2187839"/>
            <a:ext cx="3645243" cy="3671358"/>
          </a:xfrm>
          <a:prstGeom prst="rect">
            <a:avLst/>
          </a:prstGeom>
        </p:spPr>
        <p:txBody>
          <a:bodyPr anchor="ctr"/>
          <a:lstStyle>
            <a:lvl1pPr marL="0" indent="0" algn="ctr">
              <a:buNone/>
              <a:defRPr/>
            </a:lvl1pPr>
            <a:lvl2pPr marL="457086" indent="0">
              <a:buNone/>
              <a:defRPr/>
            </a:lvl2pPr>
            <a:lvl3pPr marL="914172" indent="0">
              <a:buNone/>
              <a:defRPr/>
            </a:lvl3pPr>
            <a:lvl4pPr marL="1371257" indent="0">
              <a:buNone/>
              <a:defRPr/>
            </a:lvl4pPr>
            <a:lvl5pPr marL="1828343" indent="0">
              <a:buNone/>
              <a:defRPr/>
            </a:lvl5pPr>
          </a:lstStyle>
          <a:p>
            <a:pPr lvl="0"/>
            <a:r>
              <a:rPr lang="en-US" dirty="0"/>
              <a:t>Insert chart/graph/table here</a:t>
            </a:r>
          </a:p>
        </p:txBody>
      </p:sp>
      <p:sp>
        <p:nvSpPr>
          <p:cNvPr id="9" name="Text Placeholder 9">
            <a:extLst>
              <a:ext uri="{FF2B5EF4-FFF2-40B4-BE49-F238E27FC236}">
                <a16:creationId xmlns:a16="http://schemas.microsoft.com/office/drawing/2014/main" id="{A21B8666-7DB0-40B6-8959-0EEDFB0BFED0}"/>
              </a:ext>
            </a:extLst>
          </p:cNvPr>
          <p:cNvSpPr>
            <a:spLocks noGrp="1"/>
          </p:cNvSpPr>
          <p:nvPr>
            <p:ph type="body" sz="quarter" idx="13"/>
          </p:nvPr>
        </p:nvSpPr>
        <p:spPr>
          <a:xfrm>
            <a:off x="8475050"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Click to edit Master text styles</a:t>
            </a:r>
          </a:p>
        </p:txBody>
      </p:sp>
      <p:sp>
        <p:nvSpPr>
          <p:cNvPr id="10" name="Text Placeholder 15">
            <a:extLst>
              <a:ext uri="{FF2B5EF4-FFF2-40B4-BE49-F238E27FC236}">
                <a16:creationId xmlns:a16="http://schemas.microsoft.com/office/drawing/2014/main" id="{ACE24C77-4ED6-49E2-83DD-87B3179ECD09}"/>
              </a:ext>
            </a:extLst>
          </p:cNvPr>
          <p:cNvSpPr>
            <a:spLocks noGrp="1"/>
          </p:cNvSpPr>
          <p:nvPr>
            <p:ph type="body" sz="quarter" idx="16"/>
          </p:nvPr>
        </p:nvSpPr>
        <p:spPr>
          <a:xfrm>
            <a:off x="8475050"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07" lvl="0" indent="-171407">
              <a:spcAft>
                <a:spcPts val="1200"/>
              </a:spcAft>
              <a:buClr>
                <a:schemeClr val="accent1"/>
              </a:buClr>
            </a:pPr>
            <a:r>
              <a:rPr lang="en-US" dirty="0"/>
              <a:t>Click to edit Master text styles</a:t>
            </a:r>
          </a:p>
          <a:p>
            <a:pPr marL="628493" lvl="1" indent="-171407">
              <a:spcAft>
                <a:spcPts val="1200"/>
              </a:spcAft>
              <a:buClr>
                <a:schemeClr val="accent1"/>
              </a:buClr>
            </a:pPr>
            <a:r>
              <a:rPr lang="en-US" dirty="0"/>
              <a:t>Second level</a:t>
            </a:r>
          </a:p>
          <a:p>
            <a:pPr marL="1085579" lvl="2" indent="-171407">
              <a:spcAft>
                <a:spcPts val="1200"/>
              </a:spcAft>
              <a:buClr>
                <a:schemeClr val="accent1"/>
              </a:buClr>
            </a:pPr>
            <a:r>
              <a:rPr lang="en-US" dirty="0"/>
              <a:t>Third level</a:t>
            </a:r>
          </a:p>
          <a:p>
            <a:pPr marL="1542664" lvl="3" indent="-171407">
              <a:spcAft>
                <a:spcPts val="1200"/>
              </a:spcAft>
              <a:buClr>
                <a:schemeClr val="accent1"/>
              </a:buClr>
            </a:pPr>
            <a:r>
              <a:rPr lang="en-US" dirty="0"/>
              <a:t>Fourth level</a:t>
            </a:r>
          </a:p>
          <a:p>
            <a:pPr marL="1999750" lvl="4" indent="-171407">
              <a:spcAft>
                <a:spcPts val="1200"/>
              </a:spcAft>
              <a:buClr>
                <a:schemeClr val="accent1"/>
              </a:buClr>
            </a:pPr>
            <a:r>
              <a:rPr lang="en-US" dirty="0"/>
              <a:t>Fifth level</a:t>
            </a:r>
          </a:p>
        </p:txBody>
      </p:sp>
      <p:sp>
        <p:nvSpPr>
          <p:cNvPr id="11" name="Text Placeholder 9">
            <a:extLst>
              <a:ext uri="{FF2B5EF4-FFF2-40B4-BE49-F238E27FC236}">
                <a16:creationId xmlns:a16="http://schemas.microsoft.com/office/drawing/2014/main" id="{FEB8879F-B003-491A-9FCE-D744802400FE}"/>
              </a:ext>
            </a:extLst>
          </p:cNvPr>
          <p:cNvSpPr>
            <a:spLocks noGrp="1"/>
          </p:cNvSpPr>
          <p:nvPr>
            <p:ph type="body" sz="quarter" idx="17"/>
          </p:nvPr>
        </p:nvSpPr>
        <p:spPr>
          <a:xfrm>
            <a:off x="4597227"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Click to edit Master text styles</a:t>
            </a:r>
          </a:p>
        </p:txBody>
      </p:sp>
      <p:sp>
        <p:nvSpPr>
          <p:cNvPr id="12" name="Text Placeholder 15">
            <a:extLst>
              <a:ext uri="{FF2B5EF4-FFF2-40B4-BE49-F238E27FC236}">
                <a16:creationId xmlns:a16="http://schemas.microsoft.com/office/drawing/2014/main" id="{C2AD4560-1581-44F7-91BA-EB42F2766BCB}"/>
              </a:ext>
            </a:extLst>
          </p:cNvPr>
          <p:cNvSpPr>
            <a:spLocks noGrp="1"/>
          </p:cNvSpPr>
          <p:nvPr>
            <p:ph type="body" sz="quarter" idx="18"/>
          </p:nvPr>
        </p:nvSpPr>
        <p:spPr>
          <a:xfrm>
            <a:off x="4597227"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07" lvl="0" indent="-171407">
              <a:spcAft>
                <a:spcPts val="1200"/>
              </a:spcAft>
              <a:buClr>
                <a:schemeClr val="accent1"/>
              </a:buClr>
            </a:pPr>
            <a:r>
              <a:rPr lang="en-US" dirty="0"/>
              <a:t>Click to edit Master text styles</a:t>
            </a:r>
          </a:p>
          <a:p>
            <a:pPr marL="628493" lvl="1" indent="-171407">
              <a:spcAft>
                <a:spcPts val="1200"/>
              </a:spcAft>
              <a:buClr>
                <a:schemeClr val="accent1"/>
              </a:buClr>
            </a:pPr>
            <a:r>
              <a:rPr lang="en-US" dirty="0"/>
              <a:t>Second level</a:t>
            </a:r>
          </a:p>
          <a:p>
            <a:pPr marL="1085579" lvl="2" indent="-171407">
              <a:spcAft>
                <a:spcPts val="1200"/>
              </a:spcAft>
              <a:buClr>
                <a:schemeClr val="accent1"/>
              </a:buClr>
            </a:pPr>
            <a:r>
              <a:rPr lang="en-US" dirty="0"/>
              <a:t>Third level</a:t>
            </a:r>
          </a:p>
          <a:p>
            <a:pPr marL="1542664" lvl="3" indent="-171407">
              <a:spcAft>
                <a:spcPts val="1200"/>
              </a:spcAft>
              <a:buClr>
                <a:schemeClr val="accent1"/>
              </a:buClr>
            </a:pPr>
            <a:r>
              <a:rPr lang="en-US" dirty="0"/>
              <a:t>Fourth level</a:t>
            </a:r>
          </a:p>
          <a:p>
            <a:pPr marL="1999750" lvl="4" indent="-171407">
              <a:spcAft>
                <a:spcPts val="1200"/>
              </a:spcAft>
              <a:buClr>
                <a:schemeClr val="accent1"/>
              </a:buClr>
            </a:pPr>
            <a:r>
              <a:rPr lang="en-US" dirty="0"/>
              <a:t>Fifth level</a:t>
            </a:r>
          </a:p>
        </p:txBody>
      </p:sp>
      <p:sp>
        <p:nvSpPr>
          <p:cNvPr id="13" name="Text Placeholder 2">
            <a:extLst>
              <a:ext uri="{FF2B5EF4-FFF2-40B4-BE49-F238E27FC236}">
                <a16:creationId xmlns:a16="http://schemas.microsoft.com/office/drawing/2014/main" id="{C4D81575-FF83-47C6-B41D-1039998AFB23}"/>
              </a:ext>
            </a:extLst>
          </p:cNvPr>
          <p:cNvSpPr>
            <a:spLocks noGrp="1"/>
          </p:cNvSpPr>
          <p:nvPr>
            <p:ph type="body" sz="quarter" idx="27"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dirty="0">
                <a:solidFill>
                  <a:schemeClr val="bg1">
                    <a:lumMod val="50000"/>
                  </a:schemeClr>
                </a:solidFill>
                <a:latin typeface="Arial" panose="020B0604020202020204" pitchFamily="34" charset="0"/>
                <a:cs typeface="Arial" panose="020B0604020202020204" pitchFamily="34" charset="0"/>
              </a:defRPr>
            </a:lvl1pPr>
          </a:lstStyle>
          <a:p>
            <a:pPr marL="0" lvl="0"/>
            <a:r>
              <a:rPr lang="en-US" dirty="0"/>
              <a:t>Section Title Goes Here</a:t>
            </a:r>
          </a:p>
        </p:txBody>
      </p:sp>
      <p:sp>
        <p:nvSpPr>
          <p:cNvPr id="5" name="Title 4">
            <a:extLst>
              <a:ext uri="{FF2B5EF4-FFF2-40B4-BE49-F238E27FC236}">
                <a16:creationId xmlns:a16="http://schemas.microsoft.com/office/drawing/2014/main" id="{A729D505-6B74-48C0-A440-2B37A29FD9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4057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LMN - 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13" name="Section Title">
            <a:extLst>
              <a:ext uri="{FF2B5EF4-FFF2-40B4-BE49-F238E27FC236}">
                <a16:creationId xmlns:a16="http://schemas.microsoft.com/office/drawing/2014/main" id="{0F2278D5-5C58-4C4D-9B79-E2ADA0956344}"/>
              </a:ext>
            </a:extLst>
          </p:cNvPr>
          <p:cNvSpPr>
            <a:spLocks noGrp="1"/>
          </p:cNvSpPr>
          <p:nvPr>
            <p:ph type="body" sz="quarter" idx="19"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
        <p:nvSpPr>
          <p:cNvPr id="14" name="Body Text - 2">
            <a:extLst>
              <a:ext uri="{FF2B5EF4-FFF2-40B4-BE49-F238E27FC236}">
                <a16:creationId xmlns:a16="http://schemas.microsoft.com/office/drawing/2014/main" id="{403C1728-2484-4250-8E24-3331EA6F11DD}"/>
              </a:ext>
            </a:extLst>
          </p:cNvPr>
          <p:cNvSpPr>
            <a:spLocks noGrp="1"/>
          </p:cNvSpPr>
          <p:nvPr>
            <p:ph type="body" sz="quarter" idx="21"/>
          </p:nvPr>
        </p:nvSpPr>
        <p:spPr>
          <a:xfrm>
            <a:off x="6184559" y="2878994"/>
            <a:ext cx="5156541" cy="3064607"/>
          </a:xfrm>
          <a:prstGeom prst="rect">
            <a:avLst/>
          </a:prstGeom>
          <a:noFill/>
        </p:spPr>
        <p:txBody>
          <a:bodyPr wrap="square" rtlCol="0">
            <a:noAutofit/>
          </a:bodyPr>
          <a:lstStyle>
            <a:lvl1pPr>
              <a:defRPr lang="en-US" sz="1200" dirty="0" smtClean="0"/>
            </a:lvl1pPr>
            <a:lvl2pPr marL="685629" indent="-228543">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51" lvl="0" indent="-164551">
              <a:spcBef>
                <a:spcPts val="400"/>
              </a:spcBef>
              <a:spcAft>
                <a:spcPts val="800"/>
              </a:spcAft>
              <a:buClr>
                <a:schemeClr val="accent1"/>
              </a:buClr>
            </a:pPr>
            <a:r>
              <a:rPr lang="en-US"/>
              <a:t>Click to edit Master text styles</a:t>
            </a:r>
          </a:p>
          <a:p>
            <a:pPr marL="164551" lvl="1" indent="-164551">
              <a:spcBef>
                <a:spcPts val="400"/>
              </a:spcBef>
              <a:spcAft>
                <a:spcPts val="800"/>
              </a:spcAft>
              <a:buClr>
                <a:schemeClr val="accent1"/>
              </a:buClr>
            </a:pPr>
            <a:r>
              <a:rPr lang="en-US"/>
              <a:t>Second level</a:t>
            </a:r>
          </a:p>
          <a:p>
            <a:pPr marL="164551" lvl="2" indent="-164551">
              <a:spcBef>
                <a:spcPts val="400"/>
              </a:spcBef>
              <a:spcAft>
                <a:spcPts val="800"/>
              </a:spcAft>
              <a:buClr>
                <a:schemeClr val="accent1"/>
              </a:buClr>
            </a:pPr>
            <a:r>
              <a:rPr lang="en-US"/>
              <a:t>Third level</a:t>
            </a:r>
          </a:p>
        </p:txBody>
      </p:sp>
      <p:sp>
        <p:nvSpPr>
          <p:cNvPr id="12" name="Header Text - 2">
            <a:extLst>
              <a:ext uri="{FF2B5EF4-FFF2-40B4-BE49-F238E27FC236}">
                <a16:creationId xmlns:a16="http://schemas.microsoft.com/office/drawing/2014/main" id="{862A4FD9-C282-49B4-BF32-F8AE686677CF}"/>
              </a:ext>
            </a:extLst>
          </p:cNvPr>
          <p:cNvSpPr>
            <a:spLocks noGrp="1"/>
          </p:cNvSpPr>
          <p:nvPr>
            <p:ph type="body" sz="quarter" idx="15"/>
          </p:nvPr>
        </p:nvSpPr>
        <p:spPr>
          <a:xfrm>
            <a:off x="6184559"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11" name="Body Text - 1">
            <a:extLst>
              <a:ext uri="{FF2B5EF4-FFF2-40B4-BE49-F238E27FC236}">
                <a16:creationId xmlns:a16="http://schemas.microsoft.com/office/drawing/2014/main" id="{057B92AF-B46E-4C2E-A6CF-D2A112E10D45}"/>
              </a:ext>
            </a:extLst>
          </p:cNvPr>
          <p:cNvSpPr>
            <a:spLocks noGrp="1"/>
          </p:cNvSpPr>
          <p:nvPr>
            <p:ph type="body" sz="quarter" idx="20"/>
          </p:nvPr>
        </p:nvSpPr>
        <p:spPr>
          <a:xfrm>
            <a:off x="355257" y="2878994"/>
            <a:ext cx="5156541" cy="3064607"/>
          </a:xfrm>
          <a:prstGeom prst="rect">
            <a:avLst/>
          </a:prstGeom>
          <a:noFill/>
        </p:spPr>
        <p:txBody>
          <a:bodyPr wrap="square" rtlCol="0">
            <a:noAutofit/>
          </a:bodyPr>
          <a:lstStyle>
            <a:lvl1pPr>
              <a:defRPr lang="en-US" sz="1200" dirty="0" smtClean="0"/>
            </a:lvl1pPr>
            <a:lvl2pPr marL="685629" indent="-228543">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51" lvl="0" indent="-164551">
              <a:spcBef>
                <a:spcPts val="400"/>
              </a:spcBef>
              <a:spcAft>
                <a:spcPts val="800"/>
              </a:spcAft>
              <a:buClr>
                <a:schemeClr val="accent1"/>
              </a:buClr>
            </a:pPr>
            <a:r>
              <a:rPr lang="en-US"/>
              <a:t>Click to edit Master text styles</a:t>
            </a:r>
          </a:p>
          <a:p>
            <a:pPr marL="164551" lvl="1" indent="-164551">
              <a:spcBef>
                <a:spcPts val="400"/>
              </a:spcBef>
              <a:spcAft>
                <a:spcPts val="800"/>
              </a:spcAft>
              <a:buClr>
                <a:schemeClr val="accent1"/>
              </a:buClr>
            </a:pPr>
            <a:r>
              <a:rPr lang="en-US"/>
              <a:t>Second level</a:t>
            </a:r>
          </a:p>
          <a:p>
            <a:pPr marL="164551" lvl="2" indent="-164551">
              <a:spcBef>
                <a:spcPts val="400"/>
              </a:spcBef>
              <a:spcAft>
                <a:spcPts val="800"/>
              </a:spcAft>
              <a:buClr>
                <a:schemeClr val="accent1"/>
              </a:buClr>
            </a:pPr>
            <a:r>
              <a:rPr lang="en-US"/>
              <a:t>Third level</a:t>
            </a:r>
          </a:p>
        </p:txBody>
      </p:sp>
      <p:sp>
        <p:nvSpPr>
          <p:cNvPr id="10" name="Header Text - 1">
            <a:extLst>
              <a:ext uri="{FF2B5EF4-FFF2-40B4-BE49-F238E27FC236}">
                <a16:creationId xmlns:a16="http://schemas.microsoft.com/office/drawing/2014/main" id="{7839502F-0658-4423-8AAD-73BEB77474A4}"/>
              </a:ext>
            </a:extLst>
          </p:cNvPr>
          <p:cNvSpPr>
            <a:spLocks noGrp="1"/>
          </p:cNvSpPr>
          <p:nvPr>
            <p:ph type="body" sz="quarter" idx="13"/>
          </p:nvPr>
        </p:nvSpPr>
        <p:spPr>
          <a:xfrm>
            <a:off x="355257"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064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LMN - Lis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4" name="Section Title">
            <a:extLst>
              <a:ext uri="{FF2B5EF4-FFF2-40B4-BE49-F238E27FC236}">
                <a16:creationId xmlns:a16="http://schemas.microsoft.com/office/drawing/2014/main" id="{491CE62D-BDE1-4960-AE45-9F7803B7AFBD}"/>
              </a:ext>
            </a:extLst>
          </p:cNvPr>
          <p:cNvSpPr>
            <a:spLocks noGrp="1"/>
          </p:cNvSpPr>
          <p:nvPr>
            <p:ph type="body" sz="quarter" idx="29"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42" name="List Text - 6">
            <a:extLst>
              <a:ext uri="{FF2B5EF4-FFF2-40B4-BE49-F238E27FC236}">
                <a16:creationId xmlns:a16="http://schemas.microsoft.com/office/drawing/2014/main" id="{D5018888-4792-43AD-96A6-F1788E85EC4F}"/>
              </a:ext>
            </a:extLst>
          </p:cNvPr>
          <p:cNvSpPr>
            <a:spLocks noGrp="1"/>
          </p:cNvSpPr>
          <p:nvPr>
            <p:ph type="body" sz="quarter" idx="28"/>
          </p:nvPr>
        </p:nvSpPr>
        <p:spPr>
          <a:xfrm>
            <a:off x="9127519" y="4166383"/>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41" name="List Header - 6">
            <a:extLst>
              <a:ext uri="{FF2B5EF4-FFF2-40B4-BE49-F238E27FC236}">
                <a16:creationId xmlns:a16="http://schemas.microsoft.com/office/drawing/2014/main" id="{5989BEB4-09AA-4322-A1B5-91C4E1288A84}"/>
              </a:ext>
            </a:extLst>
          </p:cNvPr>
          <p:cNvSpPr>
            <a:spLocks noGrp="1"/>
          </p:cNvSpPr>
          <p:nvPr>
            <p:ph type="body" sz="quarter" idx="27" hasCustomPrompt="1"/>
          </p:nvPr>
        </p:nvSpPr>
        <p:spPr>
          <a:xfrm>
            <a:off x="8115300" y="4166383"/>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40" name="List Text - 5">
            <a:extLst>
              <a:ext uri="{FF2B5EF4-FFF2-40B4-BE49-F238E27FC236}">
                <a16:creationId xmlns:a16="http://schemas.microsoft.com/office/drawing/2014/main" id="{878D2088-FCB9-4437-854B-695BE8281645}"/>
              </a:ext>
            </a:extLst>
          </p:cNvPr>
          <p:cNvSpPr>
            <a:spLocks noGrp="1"/>
          </p:cNvSpPr>
          <p:nvPr>
            <p:ph type="body" sz="quarter" idx="26"/>
          </p:nvPr>
        </p:nvSpPr>
        <p:spPr>
          <a:xfrm>
            <a:off x="5235716" y="4166383"/>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9" name="List Header - 5">
            <a:extLst>
              <a:ext uri="{FF2B5EF4-FFF2-40B4-BE49-F238E27FC236}">
                <a16:creationId xmlns:a16="http://schemas.microsoft.com/office/drawing/2014/main" id="{143DD3CC-0115-4582-B28E-1E240AEA3628}"/>
              </a:ext>
            </a:extLst>
          </p:cNvPr>
          <p:cNvSpPr>
            <a:spLocks noGrp="1"/>
          </p:cNvSpPr>
          <p:nvPr>
            <p:ph type="body" sz="quarter" idx="25" hasCustomPrompt="1"/>
          </p:nvPr>
        </p:nvSpPr>
        <p:spPr>
          <a:xfrm>
            <a:off x="4223497" y="4166383"/>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38" name="List Text - 4">
            <a:extLst>
              <a:ext uri="{FF2B5EF4-FFF2-40B4-BE49-F238E27FC236}">
                <a16:creationId xmlns:a16="http://schemas.microsoft.com/office/drawing/2014/main" id="{8EA78E17-57AD-4B7E-B14C-1E52B20B6835}"/>
              </a:ext>
            </a:extLst>
          </p:cNvPr>
          <p:cNvSpPr>
            <a:spLocks noGrp="1"/>
          </p:cNvSpPr>
          <p:nvPr>
            <p:ph type="body" sz="quarter" idx="24"/>
          </p:nvPr>
        </p:nvSpPr>
        <p:spPr>
          <a:xfrm>
            <a:off x="1333500" y="4166383"/>
            <a:ext cx="2667000"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7" name="List Header - 4">
            <a:extLst>
              <a:ext uri="{FF2B5EF4-FFF2-40B4-BE49-F238E27FC236}">
                <a16:creationId xmlns:a16="http://schemas.microsoft.com/office/drawing/2014/main" id="{1C015150-0F9D-47B8-A9E2-10055294931E}"/>
              </a:ext>
            </a:extLst>
          </p:cNvPr>
          <p:cNvSpPr>
            <a:spLocks noGrp="1"/>
          </p:cNvSpPr>
          <p:nvPr>
            <p:ph type="body" sz="quarter" idx="23" hasCustomPrompt="1"/>
          </p:nvPr>
        </p:nvSpPr>
        <p:spPr>
          <a:xfrm>
            <a:off x="321282" y="4166383"/>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35" name="List Text - 3">
            <a:extLst>
              <a:ext uri="{FF2B5EF4-FFF2-40B4-BE49-F238E27FC236}">
                <a16:creationId xmlns:a16="http://schemas.microsoft.com/office/drawing/2014/main" id="{634BDECC-5522-472C-96B4-11CB91C2A7FB}"/>
              </a:ext>
            </a:extLst>
          </p:cNvPr>
          <p:cNvSpPr>
            <a:spLocks noGrp="1"/>
          </p:cNvSpPr>
          <p:nvPr>
            <p:ph type="body" sz="quarter" idx="22"/>
          </p:nvPr>
        </p:nvSpPr>
        <p:spPr>
          <a:xfrm>
            <a:off x="9127519" y="2302859"/>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4" name="List Header - 3">
            <a:extLst>
              <a:ext uri="{FF2B5EF4-FFF2-40B4-BE49-F238E27FC236}">
                <a16:creationId xmlns:a16="http://schemas.microsoft.com/office/drawing/2014/main" id="{9DA8E0BD-700C-4F6F-97AF-3F8AB3ACE66E}"/>
              </a:ext>
            </a:extLst>
          </p:cNvPr>
          <p:cNvSpPr>
            <a:spLocks noGrp="1"/>
          </p:cNvSpPr>
          <p:nvPr>
            <p:ph type="body" sz="quarter" idx="21" hasCustomPrompt="1"/>
          </p:nvPr>
        </p:nvSpPr>
        <p:spPr>
          <a:xfrm>
            <a:off x="8115300" y="2302859"/>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33" name="List Text - 2">
            <a:extLst>
              <a:ext uri="{FF2B5EF4-FFF2-40B4-BE49-F238E27FC236}">
                <a16:creationId xmlns:a16="http://schemas.microsoft.com/office/drawing/2014/main" id="{DC697F0E-3F55-42F0-B890-2C31D53D7D4B}"/>
              </a:ext>
            </a:extLst>
          </p:cNvPr>
          <p:cNvSpPr>
            <a:spLocks noGrp="1"/>
          </p:cNvSpPr>
          <p:nvPr>
            <p:ph type="body" sz="quarter" idx="20"/>
          </p:nvPr>
        </p:nvSpPr>
        <p:spPr>
          <a:xfrm>
            <a:off x="5235716" y="2302859"/>
            <a:ext cx="2650984"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32" name="List Header - 2">
            <a:extLst>
              <a:ext uri="{FF2B5EF4-FFF2-40B4-BE49-F238E27FC236}">
                <a16:creationId xmlns:a16="http://schemas.microsoft.com/office/drawing/2014/main" id="{DBE9FD31-64B5-4043-8FB6-59AFAD9ECBA5}"/>
              </a:ext>
            </a:extLst>
          </p:cNvPr>
          <p:cNvSpPr>
            <a:spLocks noGrp="1"/>
          </p:cNvSpPr>
          <p:nvPr>
            <p:ph type="body" sz="quarter" idx="19" hasCustomPrompt="1"/>
          </p:nvPr>
        </p:nvSpPr>
        <p:spPr>
          <a:xfrm>
            <a:off x="4223497" y="2302859"/>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28" name="List Text - 1">
            <a:extLst>
              <a:ext uri="{FF2B5EF4-FFF2-40B4-BE49-F238E27FC236}">
                <a16:creationId xmlns:a16="http://schemas.microsoft.com/office/drawing/2014/main" id="{A8F7234F-121E-4502-873B-24C696D69509}"/>
              </a:ext>
            </a:extLst>
          </p:cNvPr>
          <p:cNvSpPr>
            <a:spLocks noGrp="1"/>
          </p:cNvSpPr>
          <p:nvPr>
            <p:ph type="body" sz="quarter" idx="18"/>
          </p:nvPr>
        </p:nvSpPr>
        <p:spPr>
          <a:xfrm>
            <a:off x="1333500" y="2302859"/>
            <a:ext cx="2667000" cy="818372"/>
          </a:xfrm>
          <a:prstGeom prst="rect">
            <a:avLst/>
          </a:prstGeom>
          <a:noFill/>
        </p:spPr>
        <p:txBody>
          <a:bodyPr wrap="square" rtlCol="0">
            <a:noAutofit/>
          </a:bodyPr>
          <a:lstStyle>
            <a:lvl1pPr marL="0" indent="0">
              <a:buNone/>
              <a:defRPr lang="en-US" sz="1200" smtClean="0"/>
            </a:lvl1pPr>
          </a:lstStyle>
          <a:p>
            <a:pPr marL="228543" lvl="0" indent="-228543">
              <a:spcAft>
                <a:spcPts val="1200"/>
              </a:spcAft>
              <a:buClr>
                <a:schemeClr val="accent1"/>
              </a:buClr>
            </a:pPr>
            <a:r>
              <a:rPr lang="en-US"/>
              <a:t>Click to edit Master text styles</a:t>
            </a:r>
          </a:p>
        </p:txBody>
      </p:sp>
      <p:sp>
        <p:nvSpPr>
          <p:cNvPr id="27" name="List Header - 1">
            <a:extLst>
              <a:ext uri="{FF2B5EF4-FFF2-40B4-BE49-F238E27FC236}">
                <a16:creationId xmlns:a16="http://schemas.microsoft.com/office/drawing/2014/main" id="{F75BD5D3-ED7C-4FCC-A619-23E9DB9FF1D8}"/>
              </a:ext>
            </a:extLst>
          </p:cNvPr>
          <p:cNvSpPr>
            <a:spLocks noGrp="1"/>
          </p:cNvSpPr>
          <p:nvPr>
            <p:ph type="body" sz="quarter" idx="13" hasCustomPrompt="1"/>
          </p:nvPr>
        </p:nvSpPr>
        <p:spPr>
          <a:xfrm>
            <a:off x="321282" y="2302859"/>
            <a:ext cx="783619" cy="818372"/>
          </a:xfrm>
          <a:prstGeom prst="rect">
            <a:avLst/>
          </a:prstGeom>
        </p:spPr>
        <p:txBody>
          <a:bodyPr anchor="t">
            <a:noAutofit/>
          </a:bodyPr>
          <a:lstStyle>
            <a:lvl1pPr marL="0" indent="0">
              <a:buNone/>
              <a:defRPr lang="en-US" sz="3599" spc="-50" baseline="0" smtClean="0">
                <a:solidFill>
                  <a:schemeClr val="accent1"/>
                </a:solidFill>
                <a:latin typeface="+mj-lt"/>
                <a:ea typeface="+mj-ea"/>
              </a:defRPr>
            </a:lvl1pPr>
            <a:lvl2pPr marL="228543" indent="0">
              <a:buNone/>
              <a:defRPr lang="en-US" sz="1800" smtClean="0">
                <a:latin typeface="+mn-lt"/>
                <a:cs typeface="+mn-cs"/>
              </a:defRPr>
            </a:lvl2pPr>
            <a:lvl3pPr marL="685629" indent="0">
              <a:buNone/>
              <a:defRPr lang="en-US" sz="1800" smtClean="0">
                <a:latin typeface="+mn-lt"/>
                <a:cs typeface="+mn-cs"/>
              </a:defRPr>
            </a:lvl3pPr>
            <a:lvl4pPr marL="1142715" indent="0">
              <a:buNone/>
              <a:defRPr lang="en-US" smtClean="0">
                <a:latin typeface="+mn-lt"/>
                <a:cs typeface="+mn-cs"/>
              </a:defRPr>
            </a:lvl4pPr>
            <a:lvl5pPr marL="1599800" indent="0">
              <a:buNone/>
              <a:defRPr lang="en-US">
                <a:latin typeface="+mn-lt"/>
                <a:cs typeface="+mn-cs"/>
              </a:defRPr>
            </a:lvl5pPr>
          </a:lstStyle>
          <a:p>
            <a:pPr marL="114272" lvl="0" indent="-342815">
              <a:lnSpc>
                <a:spcPct val="100000"/>
              </a:lnSpc>
              <a:spcBef>
                <a:spcPct val="0"/>
              </a:spcBef>
            </a:pPr>
            <a:r>
              <a:rPr lang="en-US" dirty="0"/>
              <a:t>##</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0602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LMN - Graph Callout 1">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7" name="Section Title">
            <a:extLst>
              <a:ext uri="{FF2B5EF4-FFF2-40B4-BE49-F238E27FC236}">
                <a16:creationId xmlns:a16="http://schemas.microsoft.com/office/drawing/2014/main" id="{D929265B-47B8-46F3-9B84-97143861932B}"/>
              </a:ext>
            </a:extLst>
          </p:cNvPr>
          <p:cNvSpPr>
            <a:spLocks noGrp="1"/>
          </p:cNvSpPr>
          <p:nvPr>
            <p:ph type="body" sz="quarter" idx="13"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26" name="Content - 1">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5219700" y="1828800"/>
            <a:ext cx="6553200" cy="4114800"/>
          </a:xfrm>
          <a:prstGeom prst="rect">
            <a:avLst/>
          </a:prstGeom>
        </p:spPr>
        <p:txBody>
          <a:bodyPr anchor="ctr"/>
          <a:lstStyle>
            <a:lvl1pPr marL="0" indent="0" algn="ctr">
              <a:buNone/>
              <a:defRPr/>
            </a:lvl1pPr>
            <a:lvl2pPr marL="457086" indent="0">
              <a:buNone/>
              <a:defRPr/>
            </a:lvl2pPr>
            <a:lvl3pPr marL="914172" indent="0">
              <a:buNone/>
              <a:defRPr/>
            </a:lvl3pPr>
            <a:lvl4pPr marL="1371257" indent="0">
              <a:buNone/>
              <a:defRPr/>
            </a:lvl4pPr>
            <a:lvl5pPr marL="1828343" indent="0">
              <a:buNone/>
              <a:defRPr/>
            </a:lvl5pPr>
          </a:lstStyle>
          <a:p>
            <a:pPr lvl="0"/>
            <a:r>
              <a:rPr lang="en-US" dirty="0"/>
              <a:t>Insert chart/graph/table here</a:t>
            </a:r>
          </a:p>
        </p:txBody>
      </p:sp>
      <p:sp>
        <p:nvSpPr>
          <p:cNvPr id="64" name="Body Text - 1">
            <a:extLst>
              <a:ext uri="{FF2B5EF4-FFF2-40B4-BE49-F238E27FC236}">
                <a16:creationId xmlns:a16="http://schemas.microsoft.com/office/drawing/2014/main" id="{1F025297-2BDF-406B-A0F2-71AA6D9B37AE}"/>
              </a:ext>
            </a:extLst>
          </p:cNvPr>
          <p:cNvSpPr>
            <a:spLocks noGrp="1"/>
          </p:cNvSpPr>
          <p:nvPr>
            <p:ph type="body" sz="quarter" idx="16"/>
          </p:nvPr>
        </p:nvSpPr>
        <p:spPr>
          <a:xfrm>
            <a:off x="355258" y="2878994"/>
            <a:ext cx="4220924" cy="3064607"/>
          </a:xfrm>
          <a:prstGeom prst="rect">
            <a:avLst/>
          </a:prstGeom>
          <a:noFill/>
        </p:spPr>
        <p:txBody>
          <a:bodyPr wrap="square" rtlCol="0">
            <a:noAutofit/>
          </a:bodyPr>
          <a:lstStyle>
            <a:lvl1pPr>
              <a:defRPr lang="en-US" sz="1200" dirty="0" smtClean="0"/>
            </a:lvl1pPr>
            <a:lvl2pPr marL="685629" indent="-228543">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51" lvl="0" indent="-164551">
              <a:spcBef>
                <a:spcPts val="400"/>
              </a:spcBef>
              <a:spcAft>
                <a:spcPts val="800"/>
              </a:spcAft>
              <a:buClr>
                <a:schemeClr val="accent1"/>
              </a:buClr>
            </a:pPr>
            <a:r>
              <a:rPr lang="en-US"/>
              <a:t>Click to edit Master text styles</a:t>
            </a:r>
          </a:p>
          <a:p>
            <a:pPr marL="164551" lvl="1" indent="-164551">
              <a:spcBef>
                <a:spcPts val="400"/>
              </a:spcBef>
              <a:spcAft>
                <a:spcPts val="800"/>
              </a:spcAft>
              <a:buClr>
                <a:schemeClr val="accent1"/>
              </a:buClr>
            </a:pPr>
            <a:r>
              <a:rPr lang="en-US"/>
              <a:t>Second level</a:t>
            </a:r>
          </a:p>
          <a:p>
            <a:pPr marL="164551" lvl="2" indent="-164551">
              <a:spcBef>
                <a:spcPts val="400"/>
              </a:spcBef>
              <a:spcAft>
                <a:spcPts val="800"/>
              </a:spcAft>
              <a:buClr>
                <a:schemeClr val="accent1"/>
              </a:buClr>
            </a:pPr>
            <a:r>
              <a:rPr lang="en-US"/>
              <a:t>Third level</a:t>
            </a:r>
          </a:p>
        </p:txBody>
      </p:sp>
      <p:sp>
        <p:nvSpPr>
          <p:cNvPr id="63" name="Header Text - 1">
            <a:extLst>
              <a:ext uri="{FF2B5EF4-FFF2-40B4-BE49-F238E27FC236}">
                <a16:creationId xmlns:a16="http://schemas.microsoft.com/office/drawing/2014/main" id="{712E3C78-40F4-49B3-B7C7-40550ED7852B}"/>
              </a:ext>
            </a:extLst>
          </p:cNvPr>
          <p:cNvSpPr>
            <a:spLocks noGrp="1"/>
          </p:cNvSpPr>
          <p:nvPr>
            <p:ph type="body" sz="quarter" idx="25"/>
          </p:nvPr>
        </p:nvSpPr>
        <p:spPr>
          <a:xfrm>
            <a:off x="355258" y="1828800"/>
            <a:ext cx="422092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796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89713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10/20/2017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68321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190" y="365125"/>
            <a:ext cx="11548872" cy="701602"/>
          </a:xfrm>
          <a:prstGeom prst="rect">
            <a:avLst/>
          </a:prstGeom>
        </p:spPr>
        <p:txBody>
          <a:bodyPr vert="horz" wrap="square" lIns="91440" tIns="45720" rIns="91440" bIns="45720" rtlCol="0" anchor="t">
            <a:spAutoFit/>
          </a:bodyPr>
          <a:lstStyle>
            <a:lvl1pPr>
              <a:defRPr lang="en-US" dirty="0"/>
            </a:lvl1pPr>
          </a:lstStyle>
          <a:p>
            <a:pPr lvl="0"/>
            <a:r>
              <a:rPr lang="en-US" dirty="0"/>
              <a:t>Slide Header Goes Here</a:t>
            </a:r>
          </a:p>
        </p:txBody>
      </p:sp>
      <p:sp>
        <p:nvSpPr>
          <p:cNvPr id="4" name="Content Placeholder 3"/>
          <p:cNvSpPr>
            <a:spLocks noGrp="1"/>
          </p:cNvSpPr>
          <p:nvPr>
            <p:ph sz="quarter" idx="10"/>
          </p:nvPr>
        </p:nvSpPr>
        <p:spPr>
          <a:xfrm>
            <a:off x="320190" y="1654215"/>
            <a:ext cx="11548872" cy="4506441"/>
          </a:xfrm>
          <a:prstGeom prst="rect">
            <a:avLst/>
          </a:prstGeom>
          <a:noFill/>
        </p:spPr>
        <p:txBody>
          <a:bodyPr/>
          <a:lstStyle>
            <a:lvl1pPr>
              <a:defRPr sz="2200" kern="600" spc="0" baseline="0">
                <a:solidFill>
                  <a:schemeClr val="tx2"/>
                </a:solidFill>
                <a:latin typeface="+mj-lt"/>
              </a:defRPr>
            </a:lvl1pPr>
            <a:lvl2pPr marL="571357" indent="-228543">
              <a:tabLst/>
              <a:defRPr sz="2000" kern="600" spc="0" baseline="0">
                <a:solidFill>
                  <a:schemeClr val="tx2"/>
                </a:solidFill>
                <a:latin typeface="+mj-lt"/>
              </a:defRPr>
            </a:lvl2pPr>
            <a:lvl3pPr marL="799900" indent="-228543">
              <a:tabLst/>
              <a:defRPr kern="600" baseline="0">
                <a:solidFill>
                  <a:schemeClr val="tx2"/>
                </a:solidFill>
                <a:latin typeface="+mj-lt"/>
              </a:defRPr>
            </a:lvl3pPr>
            <a:lvl4pPr marL="1028443" indent="-228543">
              <a:tabLst/>
              <a:defRPr kern="600">
                <a:solidFill>
                  <a:schemeClr val="tx2"/>
                </a:solidFill>
                <a:latin typeface="+mj-lt"/>
              </a:defRPr>
            </a:lvl4pPr>
            <a:lvl5pPr marL="1256986" indent="-228543">
              <a:tabLst/>
              <a:defRPr kern="6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7AA4217E-780C-1743-A6CF-703891E0C278}"/>
              </a:ext>
            </a:extLst>
          </p:cNvPr>
          <p:cNvSpPr>
            <a:spLocks noGrp="1"/>
          </p:cNvSpPr>
          <p:nvPr>
            <p:ph type="body" sz="quarter" idx="12" hasCustomPrompt="1"/>
          </p:nvPr>
        </p:nvSpPr>
        <p:spPr>
          <a:xfrm>
            <a:off x="320190" y="919124"/>
            <a:ext cx="11548872" cy="341632"/>
          </a:xfrm>
          <a:prstGeom prst="rect">
            <a:avLst/>
          </a:prstGeom>
        </p:spPr>
        <p:txBody>
          <a:bodyPr>
            <a:spAutoFit/>
          </a:bodyPr>
          <a:lstStyle>
            <a:lvl1pPr marL="0" indent="0">
              <a:buNone/>
              <a:defRPr lang="en-US" sz="1800" dirty="0">
                <a:solidFill>
                  <a:schemeClr val="bg1">
                    <a:lumMod val="50000"/>
                  </a:schemeClr>
                </a:solidFill>
              </a:defRPr>
            </a:lvl1pPr>
          </a:lstStyle>
          <a:p>
            <a:pPr marL="342815" lvl="0" indent="-342815"/>
            <a:r>
              <a:rPr lang="en-US" dirty="0"/>
              <a:t>Subtitle text goes here</a:t>
            </a:r>
          </a:p>
        </p:txBody>
      </p:sp>
      <p:sp>
        <p:nvSpPr>
          <p:cNvPr id="6" name="Footer Placeholder 1">
            <a:extLst>
              <a:ext uri="{FF2B5EF4-FFF2-40B4-BE49-F238E27FC236}">
                <a16:creationId xmlns:a16="http://schemas.microsoft.com/office/drawing/2014/main" id="{25F22BD3-90D6-4B90-8D1B-B83D5A0C1736}"/>
              </a:ext>
            </a:extLst>
          </p:cNvPr>
          <p:cNvSpPr>
            <a:spLocks noGrp="1"/>
          </p:cNvSpPr>
          <p:nvPr>
            <p:ph type="ftr" sz="quarter" idx="3"/>
          </p:nvPr>
        </p:nvSpPr>
        <p:spPr>
          <a:xfrm>
            <a:off x="914400" y="6389041"/>
            <a:ext cx="4565620" cy="276999"/>
          </a:xfrm>
          <a:prstGeom prst="rect">
            <a:avLst/>
          </a:prstGeom>
        </p:spPr>
        <p:txBody>
          <a:bodyPr wrap="square">
            <a:spAutoFit/>
          </a:bodyPr>
          <a:lstStyle>
            <a:lvl1pPr>
              <a:defRPr lang="en-US" sz="1200" smtClean="0">
                <a:solidFill>
                  <a:schemeClr val="tx1"/>
                </a:solidFill>
              </a:defRPr>
            </a:lvl1pPr>
          </a:lstStyle>
          <a:p>
            <a:r>
              <a:rPr lang="en-US" dirty="0"/>
              <a:t>For Research Use Only.  Not for use in diagnostic procedures.</a:t>
            </a:r>
          </a:p>
        </p:txBody>
      </p:sp>
      <p:sp>
        <p:nvSpPr>
          <p:cNvPr id="8" name="Slide Number Placeholder 4">
            <a:extLst>
              <a:ext uri="{FF2B5EF4-FFF2-40B4-BE49-F238E27FC236}">
                <a16:creationId xmlns:a16="http://schemas.microsoft.com/office/drawing/2014/main" id="{8C286A2F-D26B-403C-AAB7-9E3BB0778C2B}"/>
              </a:ext>
            </a:extLst>
          </p:cNvPr>
          <p:cNvSpPr>
            <a:spLocks noGrp="1"/>
          </p:cNvSpPr>
          <p:nvPr>
            <p:ph type="sldNum" sz="quarter" idx="4"/>
          </p:nvPr>
        </p:nvSpPr>
        <p:spPr>
          <a:xfrm>
            <a:off x="320190" y="6389042"/>
            <a:ext cx="457200" cy="276999"/>
          </a:xfrm>
          <a:prstGeom prst="rect">
            <a:avLst/>
          </a:prstGeom>
        </p:spPr>
        <p:txBody>
          <a:bodyPr wrap="square">
            <a:spAutoFit/>
          </a:bodyPr>
          <a:lstStyle>
            <a:lvl1pPr>
              <a:defRPr lang="en-US" sz="1200" smtClean="0"/>
            </a:lvl1pPr>
          </a:lstStyle>
          <a:p>
            <a:fld id="{CC498439-BD06-4F6C-8D04-C5DF934C0DB9}" type="slidenum">
              <a:rPr lang="en-US" smtClean="0"/>
              <a:pPr/>
              <a:t>‹#›</a:t>
            </a:fld>
            <a:endParaRPr lang="en-US" dirty="0"/>
          </a:p>
        </p:txBody>
      </p:sp>
    </p:spTree>
    <p:extLst>
      <p:ext uri="{BB962C8B-B14F-4D97-AF65-F5344CB8AC3E}">
        <p14:creationId xmlns:p14="http://schemas.microsoft.com/office/powerpoint/2010/main" val="1812584260"/>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LMN - Two Column Image">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5" name="Section Title">
            <a:extLst>
              <a:ext uri="{FF2B5EF4-FFF2-40B4-BE49-F238E27FC236}">
                <a16:creationId xmlns:a16="http://schemas.microsoft.com/office/drawing/2014/main" id="{0C36D0B5-4579-4715-82F8-5F293B8BACC1}"/>
              </a:ext>
            </a:extLst>
          </p:cNvPr>
          <p:cNvSpPr>
            <a:spLocks noGrp="1"/>
          </p:cNvSpPr>
          <p:nvPr>
            <p:ph type="body" sz="quarter" idx="21" hasCustomPrompt="1"/>
          </p:nvPr>
        </p:nvSpPr>
        <p:spPr>
          <a:xfrm>
            <a:off x="355258" y="208691"/>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19" name="Body Text - 2">
            <a:extLst>
              <a:ext uri="{FF2B5EF4-FFF2-40B4-BE49-F238E27FC236}">
                <a16:creationId xmlns:a16="http://schemas.microsoft.com/office/drawing/2014/main" id="{6AF2D5D2-0F2D-42A5-B18A-3EEFED6AE846}"/>
              </a:ext>
            </a:extLst>
          </p:cNvPr>
          <p:cNvSpPr>
            <a:spLocks noGrp="1"/>
          </p:cNvSpPr>
          <p:nvPr>
            <p:ph type="body" sz="quarter" idx="16"/>
          </p:nvPr>
        </p:nvSpPr>
        <p:spPr>
          <a:xfrm>
            <a:off x="10072386" y="2878993"/>
            <a:ext cx="1480836" cy="1836684"/>
          </a:xfrm>
          <a:prstGeom prst="rect">
            <a:avLst/>
          </a:prstGeom>
          <a:noFill/>
        </p:spPr>
        <p:txBody>
          <a:bodyPr wrap="square" rtlCol="0">
            <a:noAutofit/>
          </a:bodyPr>
          <a:lstStyle>
            <a:lvl1pPr>
              <a:defRPr lang="en-US" sz="1200" dirty="0" smtClean="0"/>
            </a:lvl1pPr>
          </a:lstStyle>
          <a:p>
            <a:pPr marL="164551" lvl="0" indent="-164551">
              <a:spcBef>
                <a:spcPts val="400"/>
              </a:spcBef>
              <a:spcAft>
                <a:spcPts val="800"/>
              </a:spcAft>
              <a:buClr>
                <a:schemeClr val="accent1"/>
              </a:buClr>
            </a:pPr>
            <a:r>
              <a:rPr lang="en-US"/>
              <a:t>Click to edit Master text styles</a:t>
            </a:r>
          </a:p>
        </p:txBody>
      </p:sp>
      <p:sp>
        <p:nvSpPr>
          <p:cNvPr id="17" name="Header Text - 2">
            <a:extLst>
              <a:ext uri="{FF2B5EF4-FFF2-40B4-BE49-F238E27FC236}">
                <a16:creationId xmlns:a16="http://schemas.microsoft.com/office/drawing/2014/main" id="{C1F083AF-5865-4B3D-BD85-C5FB8AFB460E}"/>
              </a:ext>
            </a:extLst>
          </p:cNvPr>
          <p:cNvSpPr>
            <a:spLocks noGrp="1"/>
          </p:cNvSpPr>
          <p:nvPr>
            <p:ph type="body" sz="quarter" idx="13"/>
          </p:nvPr>
        </p:nvSpPr>
        <p:spPr>
          <a:xfrm>
            <a:off x="10072386" y="1828800"/>
            <a:ext cx="1480836"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3" name="Picture - 2">
            <a:extLst>
              <a:ext uri="{FF2B5EF4-FFF2-40B4-BE49-F238E27FC236}">
                <a16:creationId xmlns:a16="http://schemas.microsoft.com/office/drawing/2014/main" id="{CE3DD4DE-6AFE-46F5-987C-1BF28A393C59}"/>
              </a:ext>
            </a:extLst>
          </p:cNvPr>
          <p:cNvSpPr>
            <a:spLocks noGrp="1"/>
          </p:cNvSpPr>
          <p:nvPr>
            <p:ph type="pic" sz="quarter" idx="20" hasCustomPrompt="1"/>
          </p:nvPr>
        </p:nvSpPr>
        <p:spPr>
          <a:xfrm>
            <a:off x="6274142"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1" name="Body Text - 1">
            <a:extLst>
              <a:ext uri="{FF2B5EF4-FFF2-40B4-BE49-F238E27FC236}">
                <a16:creationId xmlns:a16="http://schemas.microsoft.com/office/drawing/2014/main" id="{BCC65857-4811-4B2D-BAAF-9A48914D7BE4}"/>
              </a:ext>
            </a:extLst>
          </p:cNvPr>
          <p:cNvSpPr>
            <a:spLocks noGrp="1"/>
          </p:cNvSpPr>
          <p:nvPr>
            <p:ph type="body" sz="quarter" idx="18"/>
          </p:nvPr>
        </p:nvSpPr>
        <p:spPr>
          <a:xfrm>
            <a:off x="4229101" y="2878993"/>
            <a:ext cx="1480836" cy="1836684"/>
          </a:xfrm>
          <a:prstGeom prst="rect">
            <a:avLst/>
          </a:prstGeom>
          <a:noFill/>
        </p:spPr>
        <p:txBody>
          <a:bodyPr wrap="square" rtlCol="0">
            <a:noAutofit/>
          </a:bodyPr>
          <a:lstStyle>
            <a:lvl1pPr>
              <a:defRPr lang="en-US" sz="1200" dirty="0" smtClean="0"/>
            </a:lvl1pPr>
          </a:lstStyle>
          <a:p>
            <a:pPr marL="164551" lvl="0" indent="-164551">
              <a:spcBef>
                <a:spcPts val="400"/>
              </a:spcBef>
              <a:spcAft>
                <a:spcPts val="800"/>
              </a:spcAft>
              <a:buClr>
                <a:schemeClr val="accent1"/>
              </a:buClr>
            </a:pPr>
            <a:r>
              <a:rPr lang="en-US"/>
              <a:t>Click to edit Master text styles</a:t>
            </a:r>
          </a:p>
        </p:txBody>
      </p:sp>
      <p:sp>
        <p:nvSpPr>
          <p:cNvPr id="20" name="Header Text - 1">
            <a:extLst>
              <a:ext uri="{FF2B5EF4-FFF2-40B4-BE49-F238E27FC236}">
                <a16:creationId xmlns:a16="http://schemas.microsoft.com/office/drawing/2014/main" id="{704ED619-4780-433B-8D47-16FE571D4A40}"/>
              </a:ext>
            </a:extLst>
          </p:cNvPr>
          <p:cNvSpPr>
            <a:spLocks noGrp="1"/>
          </p:cNvSpPr>
          <p:nvPr>
            <p:ph type="body" sz="quarter" idx="17"/>
          </p:nvPr>
        </p:nvSpPr>
        <p:spPr>
          <a:xfrm>
            <a:off x="4229101" y="1828800"/>
            <a:ext cx="1480836"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543" lvl="0" indent="-228543">
              <a:lnSpc>
                <a:spcPct val="100000"/>
              </a:lnSpc>
              <a:spcBef>
                <a:spcPct val="0"/>
              </a:spcBef>
            </a:pPr>
            <a:r>
              <a:rPr lang="en-US"/>
              <a:t>Click to edit Master text styles</a:t>
            </a:r>
          </a:p>
        </p:txBody>
      </p:sp>
      <p:sp>
        <p:nvSpPr>
          <p:cNvPr id="24" name="Picture - 1">
            <a:extLst>
              <a:ext uri="{FF2B5EF4-FFF2-40B4-BE49-F238E27FC236}">
                <a16:creationId xmlns:a16="http://schemas.microsoft.com/office/drawing/2014/main" id="{ED5B7A5E-A450-4EC5-BDD4-FA064F8D4789}"/>
              </a:ext>
            </a:extLst>
          </p:cNvPr>
          <p:cNvSpPr>
            <a:spLocks noGrp="1"/>
          </p:cNvSpPr>
          <p:nvPr>
            <p:ph type="pic" sz="quarter" idx="19" hasCustomPrompt="1"/>
          </p:nvPr>
        </p:nvSpPr>
        <p:spPr>
          <a:xfrm>
            <a:off x="427476"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8379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60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2526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2"/>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3378172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ILMN -  Pumpkin Slide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B77274-04EC-47FD-A67A-C867B38C85AB}"/>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sp>
        <p:nvSpPr>
          <p:cNvPr id="2" name="Title 1">
            <a:extLst>
              <a:ext uri="{FF2B5EF4-FFF2-40B4-BE49-F238E27FC236}">
                <a16:creationId xmlns:a16="http://schemas.microsoft.com/office/drawing/2014/main" id="{1FECEB00-D9EF-4366-8E87-10DF1D83F2E7}"/>
              </a:ext>
            </a:extLst>
          </p:cNvPr>
          <p:cNvSpPr>
            <a:spLocks noGrp="1"/>
          </p:cNvSpPr>
          <p:nvPr>
            <p:ph type="title"/>
          </p:nvPr>
        </p:nvSpPr>
        <p:spPr>
          <a:xfrm>
            <a:off x="1333500" y="1702153"/>
            <a:ext cx="9296400" cy="2907947"/>
          </a:xfrm>
        </p:spPr>
        <p:txBody>
          <a:bodyPr vert="horz" lIns="91440" tIns="45720" rIns="91440" bIns="45720" rtlCol="0" anchor="t">
            <a:noAutofit/>
          </a:bodyPr>
          <a:lstStyle>
            <a:lvl1pPr>
              <a:defRPr lang="en-US" sz="4799" dirty="0">
                <a:solidFill>
                  <a:schemeClr val="bg1"/>
                </a:solidFill>
              </a:defRPr>
            </a:lvl1pPr>
          </a:lstStyle>
          <a:p>
            <a:pPr lvl="0"/>
            <a:r>
              <a:rPr lang="en-US"/>
              <a:t>Click to edit Master title style</a:t>
            </a:r>
            <a:endParaRPr lang="en-US" dirty="0"/>
          </a:p>
        </p:txBody>
      </p:sp>
      <p:sp>
        <p:nvSpPr>
          <p:cNvPr id="3" name="Slide Number Placeholder 2">
            <a:extLst>
              <a:ext uri="{FF2B5EF4-FFF2-40B4-BE49-F238E27FC236}">
                <a16:creationId xmlns:a16="http://schemas.microsoft.com/office/drawing/2014/main" id="{E7F8CCC3-C44E-4ED6-9353-FD5E1393C498}"/>
              </a:ext>
            </a:extLst>
          </p:cNvPr>
          <p:cNvSpPr>
            <a:spLocks noGrp="1"/>
          </p:cNvSpPr>
          <p:nvPr>
            <p:ph type="sldNum" sz="quarter" idx="10"/>
          </p:nvPr>
        </p:nvSpPr>
        <p:spPr/>
        <p:txBody>
          <a:bodyPr/>
          <a:lstStyle>
            <a:lvl1pPr>
              <a:defRPr>
                <a:solidFill>
                  <a:schemeClr val="bg1"/>
                </a:solidFill>
              </a:defRPr>
            </a:lvl1p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CCC6330D-E7F1-473A-BC30-24575A422F39}"/>
              </a:ext>
            </a:extLst>
          </p:cNvPr>
          <p:cNvSpPr>
            <a:spLocks noGrp="1"/>
          </p:cNvSpPr>
          <p:nvPr>
            <p:ph type="ftr" sz="quarter" idx="11"/>
          </p:nvPr>
        </p:nvSpPr>
        <p:spPr/>
        <p:txBody>
          <a:bodyPr/>
          <a:lstStyle>
            <a:lvl1pPr>
              <a:defRPr>
                <a:solidFill>
                  <a:schemeClr val="bg1"/>
                </a:solidFill>
              </a:defRPr>
            </a:lvl1pPr>
          </a:lstStyle>
          <a:p>
            <a:r>
              <a:rPr lang="en-US" dirty="0"/>
              <a:t>For Research Use Only.  Not for use in diagnostic procedures.</a:t>
            </a:r>
          </a:p>
        </p:txBody>
      </p:sp>
      <p:sp>
        <p:nvSpPr>
          <p:cNvPr id="10" name="Text Placeholder 21">
            <a:extLst>
              <a:ext uri="{FF2B5EF4-FFF2-40B4-BE49-F238E27FC236}">
                <a16:creationId xmlns:a16="http://schemas.microsoft.com/office/drawing/2014/main" id="{8495C99A-1C16-446A-A919-8E1F018BD782}"/>
              </a:ext>
            </a:extLst>
          </p:cNvPr>
          <p:cNvSpPr>
            <a:spLocks noGrp="1"/>
          </p:cNvSpPr>
          <p:nvPr>
            <p:ph type="body" sz="quarter" idx="12" hasCustomPrompt="1"/>
          </p:nvPr>
        </p:nvSpPr>
        <p:spPr>
          <a:xfrm>
            <a:off x="1333500" y="5243418"/>
            <a:ext cx="5210656" cy="276999"/>
          </a:xfrm>
          <a:prstGeom prst="rect">
            <a:avLst/>
          </a:prstGeom>
        </p:spPr>
        <p:txBody>
          <a:bodyPr>
            <a:spAutoFit/>
          </a:bodyPr>
          <a:lstStyle>
            <a:lvl1pPr marL="0" indent="0" algn="l" defTabSz="914172"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07" lvl="0" indent="-171407">
              <a:lnSpc>
                <a:spcPct val="100000"/>
              </a:lnSpc>
            </a:pPr>
            <a:r>
              <a:rPr lang="en-US" dirty="0"/>
              <a:t>Quote Source</a:t>
            </a:r>
          </a:p>
        </p:txBody>
      </p:sp>
      <p:sp>
        <p:nvSpPr>
          <p:cNvPr id="11" name="Text Placeholder 21">
            <a:extLst>
              <a:ext uri="{FF2B5EF4-FFF2-40B4-BE49-F238E27FC236}">
                <a16:creationId xmlns:a16="http://schemas.microsoft.com/office/drawing/2014/main" id="{2160189C-ED4B-41ED-AA01-3B9EC150EEAB}"/>
              </a:ext>
            </a:extLst>
          </p:cNvPr>
          <p:cNvSpPr>
            <a:spLocks noGrp="1"/>
          </p:cNvSpPr>
          <p:nvPr>
            <p:ph type="body" sz="quarter" idx="13" hasCustomPrompt="1"/>
          </p:nvPr>
        </p:nvSpPr>
        <p:spPr>
          <a:xfrm>
            <a:off x="1333500" y="4860369"/>
            <a:ext cx="5210656" cy="400110"/>
          </a:xfrm>
          <a:prstGeom prst="rect">
            <a:avLst/>
          </a:prstGeom>
        </p:spPr>
        <p:txBody>
          <a:bodyPr anchor="b">
            <a:spAutoFit/>
          </a:bodyPr>
          <a:lstStyle>
            <a:lvl1pPr marL="0" indent="0">
              <a:buNone/>
              <a:defRPr lang="en-US" sz="20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543" lvl="0" indent="-228543">
              <a:lnSpc>
                <a:spcPct val="100000"/>
              </a:lnSpc>
            </a:pPr>
            <a:r>
              <a:rPr lang="en-US" dirty="0"/>
              <a:t>First Name Last</a:t>
            </a:r>
          </a:p>
        </p:txBody>
      </p:sp>
      <p:cxnSp>
        <p:nvCxnSpPr>
          <p:cNvPr id="12" name="Straight Connector 11">
            <a:extLst>
              <a:ext uri="{FF2B5EF4-FFF2-40B4-BE49-F238E27FC236}">
                <a16:creationId xmlns:a16="http://schemas.microsoft.com/office/drawing/2014/main" id="{BFA7A297-1B22-4912-81B4-1BF2745500DC}"/>
              </a:ext>
            </a:extLst>
          </p:cNvPr>
          <p:cNvCxnSpPr>
            <a:cxnSpLocks/>
          </p:cNvCxnSpPr>
          <p:nvPr userDrawn="1"/>
        </p:nvCxnSpPr>
        <p:spPr>
          <a:xfrm>
            <a:off x="869607" y="1446066"/>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AD9031-0DEB-4A2E-86BD-4DFFEFD9A05F}"/>
              </a:ext>
            </a:extLst>
          </p:cNvPr>
          <p:cNvCxnSpPr>
            <a:cxnSpLocks/>
          </p:cNvCxnSpPr>
          <p:nvPr userDrawn="1"/>
        </p:nvCxnSpPr>
        <p:spPr>
          <a:xfrm>
            <a:off x="963391" y="1446066"/>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4A3E2B51-CB78-440C-9686-7C607F8F2C9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5" y="6324748"/>
            <a:ext cx="1138238" cy="276778"/>
          </a:xfrm>
          <a:prstGeom prst="rect">
            <a:avLst/>
          </a:prstGeom>
        </p:spPr>
      </p:pic>
    </p:spTree>
    <p:extLst>
      <p:ext uri="{BB962C8B-B14F-4D97-AF65-F5344CB8AC3E}">
        <p14:creationId xmlns:p14="http://schemas.microsoft.com/office/powerpoint/2010/main" val="179716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10/20/2017</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9228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10/20/2017</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5541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10/20/2017</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8366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10/20/2017</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86015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dirty="0"/>
              <a:t>Click icon to add picture</a:t>
            </a:r>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r>
              <a:rPr lang="en-US" dirty="0"/>
              <a:t>10/20/2017</a:t>
            </a:r>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649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dirty="0"/>
              <a:t>10/20/2017</a:t>
            </a:r>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410259"/>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B24E88-6929-CC46-BF48-AD531396557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81496423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Lst>
  <p:txStyles>
    <p:titleStyle>
      <a:lvl1pPr algn="ctr" defTabSz="914172" rtl="0" eaLnBrk="1" latinLnBrk="0" hangingPunct="1">
        <a:lnSpc>
          <a:spcPct val="90000"/>
        </a:lnSpc>
        <a:spcBef>
          <a:spcPct val="0"/>
        </a:spcBef>
        <a:buNone/>
        <a:defRPr sz="4399" b="1" i="0" kern="1200">
          <a:solidFill>
            <a:srgbClr val="29256C"/>
          </a:solidFill>
          <a:latin typeface="Century Gothic" panose="020B0502020202020204" pitchFamily="34" charset="0"/>
          <a:ea typeface="+mj-ea"/>
          <a:cs typeface="+mj-cs"/>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b="1" i="0" kern="1200">
          <a:solidFill>
            <a:srgbClr val="29256C"/>
          </a:solidFill>
          <a:latin typeface="Century Gothic" panose="020B0502020202020204" pitchFamily="34" charset="0"/>
          <a:ea typeface="+mn-ea"/>
          <a:cs typeface="+mn-cs"/>
        </a:defRPr>
      </a:lvl1pPr>
      <a:lvl2pPr marL="685629" indent="-228543" algn="l" defTabSz="914172" rtl="0" eaLnBrk="1" latinLnBrk="0" hangingPunct="1">
        <a:lnSpc>
          <a:spcPct val="90000"/>
        </a:lnSpc>
        <a:spcBef>
          <a:spcPts val="500"/>
        </a:spcBef>
        <a:buFont typeface="Arial" panose="020B0604020202020204" pitchFamily="34" charset="0"/>
        <a:buChar char="•"/>
        <a:defRPr sz="2400" b="1" i="0" kern="1200">
          <a:solidFill>
            <a:srgbClr val="29256C"/>
          </a:solidFill>
          <a:latin typeface="Century Gothic" panose="020B0502020202020204" pitchFamily="34" charset="0"/>
          <a:ea typeface="+mn-ea"/>
          <a:cs typeface="+mn-cs"/>
        </a:defRPr>
      </a:lvl2pPr>
      <a:lvl3pPr marL="1142715" indent="-228543" algn="l" defTabSz="914172" rtl="0" eaLnBrk="1" latinLnBrk="0" hangingPunct="1">
        <a:lnSpc>
          <a:spcPct val="90000"/>
        </a:lnSpc>
        <a:spcBef>
          <a:spcPts val="500"/>
        </a:spcBef>
        <a:buFont typeface="Arial" panose="020B0604020202020204" pitchFamily="34" charset="0"/>
        <a:buChar char="•"/>
        <a:defRPr sz="2000" b="1" i="0" kern="1200">
          <a:solidFill>
            <a:srgbClr val="29256C"/>
          </a:solidFill>
          <a:latin typeface="Century Gothic" panose="020B0502020202020204" pitchFamily="34" charset="0"/>
          <a:ea typeface="+mn-ea"/>
          <a:cs typeface="+mn-cs"/>
        </a:defRPr>
      </a:lvl3pPr>
      <a:lvl4pPr marL="1599800" indent="-228543" algn="l" defTabSz="914172"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4pPr>
      <a:lvl5pPr marL="2056886" indent="-228543" algn="l" defTabSz="914172"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6.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wea.elevate.commpartners.com/products/covid-19-march-update"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996198" y="2299731"/>
            <a:ext cx="10868527" cy="1764632"/>
          </a:xfrm>
        </p:spPr>
        <p:txBody>
          <a:bodyPr>
            <a:noAutofit/>
          </a:bodyPr>
          <a:lstStyle/>
          <a:p>
            <a:r>
              <a:rPr lang="en-US" sz="4800" dirty="0"/>
              <a:t>TCP Prep Class Mechanical Technologist Grade 3</a:t>
            </a:r>
          </a:p>
        </p:txBody>
      </p:sp>
      <p:sp>
        <p:nvSpPr>
          <p:cNvPr id="3" name="Subtitle 2">
            <a:extLst>
              <a:ext uri="{FF2B5EF4-FFF2-40B4-BE49-F238E27FC236}">
                <a16:creationId xmlns:a16="http://schemas.microsoft.com/office/drawing/2014/main" id="{D4500C84-6536-7F41-AF99-AEBBCA7D299D}"/>
              </a:ext>
            </a:extLst>
          </p:cNvPr>
          <p:cNvSpPr>
            <a:spLocks noGrp="1"/>
          </p:cNvSpPr>
          <p:nvPr>
            <p:ph type="subTitle" idx="4294967295"/>
          </p:nvPr>
        </p:nvSpPr>
        <p:spPr>
          <a:xfrm>
            <a:off x="1525191" y="5692623"/>
            <a:ext cx="9141619" cy="697960"/>
          </a:xfrm>
        </p:spPr>
        <p:txBody>
          <a:bodyPr>
            <a:normAutofit/>
          </a:bodyPr>
          <a:lstStyle/>
          <a:p>
            <a:pPr marL="0" indent="0" algn="ctr">
              <a:buNone/>
            </a:pPr>
            <a:r>
              <a:rPr lang="en-US" dirty="0"/>
              <a:t>September 22, 2021, 11:00 am – 1:00 pm</a:t>
            </a:r>
          </a:p>
        </p:txBody>
      </p:sp>
      <p:sp>
        <p:nvSpPr>
          <p:cNvPr id="6" name="Rectangle 5">
            <a:extLst>
              <a:ext uri="{FF2B5EF4-FFF2-40B4-BE49-F238E27FC236}">
                <a16:creationId xmlns:a16="http://schemas.microsoft.com/office/drawing/2014/main" id="{E8F21E45-3B8F-4018-83E5-C9B867237E22}"/>
              </a:ext>
              <a:ext uri="{C183D7F6-B498-43B3-948B-1728B52AA6E4}">
                <adec:decorative xmlns:adec="http://schemas.microsoft.com/office/drawing/2017/decorative" val="1"/>
              </a:ext>
            </a:extLst>
          </p:cNvPr>
          <p:cNvSpPr/>
          <p:nvPr/>
        </p:nvSpPr>
        <p:spPr>
          <a:xfrm>
            <a:off x="4506310" y="5352709"/>
            <a:ext cx="3179383" cy="69879"/>
          </a:xfrm>
          <a:prstGeom prst="rect">
            <a:avLst/>
          </a:prstGeom>
          <a:solidFill>
            <a:schemeClr val="accent1"/>
          </a:solidFill>
          <a:ln w="12700" cap="flat">
            <a:noFill/>
            <a:prstDash val="solid"/>
            <a:miter/>
          </a:ln>
        </p:spPr>
        <p:txBody>
          <a:bodyPr rtlCol="0" anchor="ctr"/>
          <a:lstStyle/>
          <a:p>
            <a:pPr defTabSz="914172">
              <a:defRPr/>
            </a:pPr>
            <a:endParaRPr lang="en-US" b="1" dirty="0">
              <a:solidFill>
                <a:prstClr val="black"/>
              </a:solidFill>
              <a:latin typeface="Century Gothic" panose="020B0502020202020204" pitchFamily="34" charset="0"/>
              <a:cs typeface="Arial"/>
              <a:sym typeface="Arial"/>
            </a:endParaRPr>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26086" y="519173"/>
            <a:ext cx="5059953" cy="1558940"/>
          </a:xfrm>
          <a:prstGeom prst="rect">
            <a:avLst/>
          </a:prstGeom>
        </p:spPr>
      </p:pic>
    </p:spTree>
    <p:extLst>
      <p:ext uri="{BB962C8B-B14F-4D97-AF65-F5344CB8AC3E}">
        <p14:creationId xmlns:p14="http://schemas.microsoft.com/office/powerpoint/2010/main" val="220419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85" y="223191"/>
            <a:ext cx="10190581" cy="906846"/>
          </a:xfrm>
        </p:spPr>
        <p:txBody>
          <a:bodyPr>
            <a:normAutofit/>
          </a:bodyPr>
          <a:lstStyle/>
          <a:p>
            <a:pPr algn="l"/>
            <a:r>
              <a:rPr lang="en-US" sz="2400" dirty="0"/>
              <a:t>Domain 1: inspection, maintenance, installation, and repair</a:t>
            </a:r>
            <a:endParaRPr lang="en-US" sz="1400" dirty="0"/>
          </a:p>
        </p:txBody>
      </p:sp>
      <p:sp>
        <p:nvSpPr>
          <p:cNvPr id="3" name="TextBox 2">
            <a:extLst>
              <a:ext uri="{FF2B5EF4-FFF2-40B4-BE49-F238E27FC236}">
                <a16:creationId xmlns:a16="http://schemas.microsoft.com/office/drawing/2014/main" id="{D8771500-F1BD-40B2-A9C8-0D146B31FA54}"/>
              </a:ext>
            </a:extLst>
          </p:cNvPr>
          <p:cNvSpPr txBox="1"/>
          <p:nvPr/>
        </p:nvSpPr>
        <p:spPr>
          <a:xfrm>
            <a:off x="666590" y="1603934"/>
            <a:ext cx="5041784" cy="2585323"/>
          </a:xfrm>
          <a:prstGeom prst="rect">
            <a:avLst/>
          </a:prstGeom>
          <a:noFill/>
        </p:spPr>
        <p:txBody>
          <a:bodyPr wrap="square" rtlCol="0">
            <a:spAutoFit/>
          </a:bodyPr>
          <a:lstStyle/>
          <a:p>
            <a:r>
              <a:rPr lang="en-US" cap="all" dirty="0">
                <a:solidFill>
                  <a:schemeClr val="accent1"/>
                </a:solidFill>
                <a:latin typeface="+mj-lt"/>
                <a:ea typeface="+mj-ea"/>
                <a:cs typeface="+mj-cs"/>
              </a:rPr>
              <a:t>Fusion Welding: </a:t>
            </a:r>
          </a:p>
          <a:p>
            <a:pPr marL="285750" indent="-285750">
              <a:buFont typeface="Arial" panose="020B0604020202020204" pitchFamily="34" charset="0"/>
              <a:buChar char="•"/>
            </a:pPr>
            <a:r>
              <a:rPr lang="en-US" dirty="0"/>
              <a:t>Base metal is melted.</a:t>
            </a:r>
          </a:p>
          <a:p>
            <a:pPr marL="285750" indent="-285750">
              <a:buFont typeface="Arial" panose="020B0604020202020204" pitchFamily="34" charset="0"/>
              <a:buChar char="•"/>
            </a:pPr>
            <a:r>
              <a:rPr lang="en-US" dirty="0"/>
              <a:t>Filler metal may be added.</a:t>
            </a:r>
          </a:p>
          <a:p>
            <a:pPr marL="285750" indent="-285750">
              <a:buFont typeface="Arial" panose="020B0604020202020204" pitchFamily="34" charset="0"/>
              <a:buChar char="•"/>
            </a:pPr>
            <a:r>
              <a:rPr lang="en-US" dirty="0"/>
              <a:t>Heat is supplied by various means:</a:t>
            </a:r>
          </a:p>
          <a:p>
            <a:pPr marL="742950" lvl="1" indent="-285750">
              <a:buFont typeface="Arial" panose="020B0604020202020204" pitchFamily="34" charset="0"/>
              <a:buChar char="•"/>
            </a:pPr>
            <a:r>
              <a:rPr lang="en-US" dirty="0"/>
              <a:t>Oxyacetylene gas</a:t>
            </a:r>
          </a:p>
          <a:p>
            <a:pPr marL="742950" lvl="1" indent="-285750">
              <a:buFont typeface="Arial" panose="020B0604020202020204" pitchFamily="34" charset="0"/>
              <a:buChar char="•"/>
            </a:pPr>
            <a:r>
              <a:rPr lang="en-US" dirty="0"/>
              <a:t>Electric Arc</a:t>
            </a:r>
          </a:p>
          <a:p>
            <a:pPr marL="742950" lvl="1" indent="-285750">
              <a:buFont typeface="Arial" panose="020B0604020202020204" pitchFamily="34" charset="0"/>
              <a:buChar char="•"/>
            </a:pPr>
            <a:r>
              <a:rPr lang="en-US" dirty="0"/>
              <a:t>Plasma Arc</a:t>
            </a:r>
          </a:p>
          <a:p>
            <a:pPr marL="742950" lvl="1" indent="-285750">
              <a:buFont typeface="Arial" panose="020B0604020202020204" pitchFamily="34" charset="0"/>
              <a:buChar char="•"/>
            </a:pPr>
            <a:r>
              <a:rPr lang="en-US" dirty="0"/>
              <a:t>Laser</a:t>
            </a:r>
          </a:p>
          <a:p>
            <a:endParaRPr lang="en-US" dirty="0"/>
          </a:p>
        </p:txBody>
      </p:sp>
      <p:sp>
        <p:nvSpPr>
          <p:cNvPr id="8" name="TextBox 7">
            <a:extLst>
              <a:ext uri="{FF2B5EF4-FFF2-40B4-BE49-F238E27FC236}">
                <a16:creationId xmlns:a16="http://schemas.microsoft.com/office/drawing/2014/main" id="{53A77D8D-EB25-4B58-8209-214047A29954}"/>
              </a:ext>
            </a:extLst>
          </p:cNvPr>
          <p:cNvSpPr txBox="1"/>
          <p:nvPr/>
        </p:nvSpPr>
        <p:spPr>
          <a:xfrm>
            <a:off x="6635911" y="1680824"/>
            <a:ext cx="5041784" cy="3693319"/>
          </a:xfrm>
          <a:prstGeom prst="rect">
            <a:avLst/>
          </a:prstGeom>
          <a:noFill/>
        </p:spPr>
        <p:txBody>
          <a:bodyPr wrap="square" rtlCol="0">
            <a:spAutoFit/>
          </a:bodyPr>
          <a:lstStyle/>
          <a:p>
            <a:r>
              <a:rPr lang="en-US" cap="all" dirty="0">
                <a:solidFill>
                  <a:schemeClr val="accent1"/>
                </a:solidFill>
                <a:latin typeface="+mj-lt"/>
                <a:ea typeface="+mj-ea"/>
                <a:cs typeface="+mj-cs"/>
              </a:rPr>
              <a:t>Solid States Welding:</a:t>
            </a:r>
          </a:p>
          <a:p>
            <a:pPr marL="285750" indent="-285750">
              <a:buFont typeface="Arial" panose="020B0604020202020204" pitchFamily="34" charset="0"/>
              <a:buChar char="•"/>
            </a:pPr>
            <a:r>
              <a:rPr lang="en-US" dirty="0"/>
              <a:t>A welding process in which two work pieces are joined under a pressure providing an intimate contact between them and at a temperature essentially below the melting point of the parent material. </a:t>
            </a:r>
          </a:p>
          <a:p>
            <a:pPr marL="285750" indent="-285750">
              <a:buFont typeface="Arial" panose="020B0604020202020204" pitchFamily="34" charset="0"/>
              <a:buChar char="•"/>
            </a:pPr>
            <a:r>
              <a:rPr lang="en-US" dirty="0"/>
              <a:t>Heat and/or pressure are used to achieve coalescence, but no melting of base metals occurs.</a:t>
            </a:r>
          </a:p>
          <a:p>
            <a:pPr marL="285750" indent="-285750">
              <a:buFont typeface="Arial" panose="020B0604020202020204" pitchFamily="34" charset="0"/>
              <a:buChar char="•"/>
            </a:pPr>
            <a:r>
              <a:rPr lang="en-US" u="sng" dirty="0"/>
              <a:t>No filler metal is added.</a:t>
            </a:r>
          </a:p>
          <a:p>
            <a:r>
              <a:rPr lang="en-US" dirty="0"/>
              <a:t>	- Examples: forge welding, diffusion 		  welding, friction welding.</a:t>
            </a:r>
          </a:p>
        </p:txBody>
      </p:sp>
      <p:sp>
        <p:nvSpPr>
          <p:cNvPr id="9" name="TextBox 8">
            <a:extLst>
              <a:ext uri="{FF2B5EF4-FFF2-40B4-BE49-F238E27FC236}">
                <a16:creationId xmlns:a16="http://schemas.microsoft.com/office/drawing/2014/main" id="{1504C706-64AE-4F8C-8F5B-032955D1335F}"/>
              </a:ext>
            </a:extLst>
          </p:cNvPr>
          <p:cNvSpPr txBox="1"/>
          <p:nvPr/>
        </p:nvSpPr>
        <p:spPr>
          <a:xfrm>
            <a:off x="882242" y="1121022"/>
            <a:ext cx="9528496" cy="618631"/>
          </a:xfrm>
          <a:prstGeom prst="rect">
            <a:avLst/>
          </a:prstGeom>
          <a:noFill/>
        </p:spPr>
        <p:txBody>
          <a:bodyPr wrap="square" rtlCol="0">
            <a:spAutoFit/>
          </a:bodyPr>
          <a:lstStyle/>
          <a:p>
            <a:pPr algn="ctr" defTabSz="914400">
              <a:lnSpc>
                <a:spcPct val="90000"/>
              </a:lnSpc>
              <a:spcBef>
                <a:spcPct val="0"/>
              </a:spcBef>
            </a:pPr>
            <a:r>
              <a:rPr lang="en-US" cap="all" dirty="0">
                <a:solidFill>
                  <a:schemeClr val="accent1"/>
                </a:solidFill>
                <a:latin typeface="+mj-lt"/>
                <a:ea typeface="+mj-ea"/>
                <a:cs typeface="+mj-cs"/>
              </a:rPr>
              <a:t>Two Categories of Welding Processes</a:t>
            </a:r>
          </a:p>
          <a:p>
            <a:endParaRPr lang="en-US" dirty="0"/>
          </a:p>
        </p:txBody>
      </p:sp>
      <p:pic>
        <p:nvPicPr>
          <p:cNvPr id="5" name="Picture 4">
            <a:extLst>
              <a:ext uri="{FF2B5EF4-FFF2-40B4-BE49-F238E27FC236}">
                <a16:creationId xmlns:a16="http://schemas.microsoft.com/office/drawing/2014/main" id="{3062E099-A452-449D-981F-A5A7C7B3C98E}"/>
              </a:ext>
            </a:extLst>
          </p:cNvPr>
          <p:cNvPicPr>
            <a:picLocks noChangeAspect="1"/>
          </p:cNvPicPr>
          <p:nvPr/>
        </p:nvPicPr>
        <p:blipFill>
          <a:blip r:embed="rId2"/>
          <a:stretch>
            <a:fillRect/>
          </a:stretch>
        </p:blipFill>
        <p:spPr>
          <a:xfrm>
            <a:off x="3544859" y="4053539"/>
            <a:ext cx="2733675" cy="1959201"/>
          </a:xfrm>
          <a:prstGeom prst="rect">
            <a:avLst/>
          </a:prstGeom>
        </p:spPr>
      </p:pic>
      <p:pic>
        <p:nvPicPr>
          <p:cNvPr id="10" name="Picture 9">
            <a:extLst>
              <a:ext uri="{FF2B5EF4-FFF2-40B4-BE49-F238E27FC236}">
                <a16:creationId xmlns:a16="http://schemas.microsoft.com/office/drawing/2014/main" id="{8797532D-CA15-43F7-A9A8-511656EEBFE4}"/>
              </a:ext>
            </a:extLst>
          </p:cNvPr>
          <p:cNvPicPr>
            <a:picLocks noChangeAspect="1"/>
          </p:cNvPicPr>
          <p:nvPr/>
        </p:nvPicPr>
        <p:blipFill>
          <a:blip r:embed="rId3"/>
          <a:stretch>
            <a:fillRect/>
          </a:stretch>
        </p:blipFill>
        <p:spPr>
          <a:xfrm>
            <a:off x="604706" y="4053540"/>
            <a:ext cx="2515566" cy="1959201"/>
          </a:xfrm>
          <a:prstGeom prst="rect">
            <a:avLst/>
          </a:prstGeom>
        </p:spPr>
      </p:pic>
    </p:spTree>
    <p:extLst>
      <p:ext uri="{BB962C8B-B14F-4D97-AF65-F5344CB8AC3E}">
        <p14:creationId xmlns:p14="http://schemas.microsoft.com/office/powerpoint/2010/main" val="226426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59" y="266519"/>
            <a:ext cx="10181938" cy="713103"/>
          </a:xfrm>
        </p:spPr>
        <p:txBody>
          <a:bodyPr>
            <a:noAutofit/>
          </a:bodyPr>
          <a:lstStyle/>
          <a:p>
            <a:pPr algn="l"/>
            <a:r>
              <a:rPr lang="en-US" sz="2400" dirty="0"/>
              <a:t>Domain 1: inspection, maintenance, installation, and repair</a:t>
            </a:r>
          </a:p>
        </p:txBody>
      </p:sp>
      <p:sp>
        <p:nvSpPr>
          <p:cNvPr id="7" name="Rectangle 6"/>
          <p:cNvSpPr/>
          <p:nvPr/>
        </p:nvSpPr>
        <p:spPr>
          <a:xfrm>
            <a:off x="686359" y="1197735"/>
            <a:ext cx="11176179" cy="4524315"/>
          </a:xfrm>
          <a:prstGeom prst="rect">
            <a:avLst/>
          </a:prstGeom>
        </p:spPr>
        <p:txBody>
          <a:bodyPr wrap="square">
            <a:spAutoFit/>
          </a:bodyPr>
          <a:lstStyle/>
          <a:p>
            <a:r>
              <a:rPr lang="en-US" dirty="0">
                <a:solidFill>
                  <a:schemeClr val="accent1"/>
                </a:solidFill>
              </a:rPr>
              <a:t>Cold welding (a.k.a. contact welding): </a:t>
            </a:r>
            <a:r>
              <a:rPr lang="en-US" dirty="0"/>
              <a:t>A solid-state welding process in which joining takes place without fusion/heating at the interface of the two parts to be welded.</a:t>
            </a:r>
          </a:p>
          <a:p>
            <a:endParaRPr lang="en-US" dirty="0"/>
          </a:p>
          <a:p>
            <a:r>
              <a:rPr lang="en-US" dirty="0">
                <a:solidFill>
                  <a:schemeClr val="accent1"/>
                </a:solidFill>
              </a:rPr>
              <a:t>Pressure welding: </a:t>
            </a:r>
            <a:r>
              <a:rPr lang="en-US" dirty="0"/>
              <a:t>A solid-state welding process in which the parts are not melted, although heat is usually required. Recrystallization across the interface occurs. Also referred to as resistance welding and spot welding.</a:t>
            </a:r>
          </a:p>
          <a:p>
            <a:endParaRPr lang="en-US" dirty="0"/>
          </a:p>
          <a:p>
            <a:r>
              <a:rPr lang="en-US" dirty="0">
                <a:solidFill>
                  <a:schemeClr val="accent1"/>
                </a:solidFill>
              </a:rPr>
              <a:t>Friction welding (FRW): </a:t>
            </a:r>
            <a:r>
              <a:rPr lang="en-US" dirty="0"/>
              <a:t>A solid-state welding process that generates heat through mechanical friction between workpieces in relative motion to one another, with the addition of a lateral force called "upset" to plastically displace and fuse the materials. Because no melting occurs, friction welding is not a fusion welding process in the traditional sense, but more of a forge welding technique</a:t>
            </a:r>
          </a:p>
          <a:p>
            <a:endParaRPr lang="en-US" dirty="0"/>
          </a:p>
          <a:p>
            <a:r>
              <a:rPr lang="en-US" dirty="0">
                <a:solidFill>
                  <a:schemeClr val="accent1"/>
                </a:solidFill>
              </a:rPr>
              <a:t>Explosion welding (EXW): </a:t>
            </a:r>
            <a:r>
              <a:rPr lang="en-US" dirty="0"/>
              <a:t>A solid state welding process where welding is accomplished by accelerating one of the components at extremely high velocity through the use of chemical explosives. This process is most commonly utilized to clad carbon steel plate with a thin layer of corrosion resistant material (e.g., stainless steel, nickel alloy, titanium, or zirconium)</a:t>
            </a:r>
          </a:p>
        </p:txBody>
      </p:sp>
    </p:spTree>
    <p:extLst>
      <p:ext uri="{BB962C8B-B14F-4D97-AF65-F5344CB8AC3E}">
        <p14:creationId xmlns:p14="http://schemas.microsoft.com/office/powerpoint/2010/main" val="93286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455" y="291685"/>
            <a:ext cx="10169802" cy="803255"/>
          </a:xfrm>
        </p:spPr>
        <p:txBody>
          <a:bodyPr>
            <a:normAutofit/>
          </a:bodyPr>
          <a:lstStyle/>
          <a:p>
            <a:pPr algn="l"/>
            <a:r>
              <a:rPr lang="en-US" sz="2400" dirty="0"/>
              <a:t>Domain 1: inspection, maintenance, installation, and repair</a:t>
            </a:r>
          </a:p>
        </p:txBody>
      </p:sp>
      <p:pic>
        <p:nvPicPr>
          <p:cNvPr id="3" name="Picture 2"/>
          <p:cNvPicPr>
            <a:picLocks noChangeAspect="1"/>
          </p:cNvPicPr>
          <p:nvPr/>
        </p:nvPicPr>
        <p:blipFill>
          <a:blip r:embed="rId2"/>
          <a:stretch>
            <a:fillRect/>
          </a:stretch>
        </p:blipFill>
        <p:spPr>
          <a:xfrm>
            <a:off x="146899" y="1287887"/>
            <a:ext cx="6076950" cy="4562475"/>
          </a:xfrm>
          <a:prstGeom prst="rect">
            <a:avLst/>
          </a:prstGeom>
        </p:spPr>
      </p:pic>
      <p:pic>
        <p:nvPicPr>
          <p:cNvPr id="4" name="Picture 3"/>
          <p:cNvPicPr>
            <a:picLocks noChangeAspect="1"/>
          </p:cNvPicPr>
          <p:nvPr/>
        </p:nvPicPr>
        <p:blipFill>
          <a:blip r:embed="rId3"/>
          <a:stretch>
            <a:fillRect/>
          </a:stretch>
        </p:blipFill>
        <p:spPr>
          <a:xfrm>
            <a:off x="6223849" y="1287887"/>
            <a:ext cx="5687230" cy="4562475"/>
          </a:xfrm>
          <a:prstGeom prst="rect">
            <a:avLst/>
          </a:prstGeom>
        </p:spPr>
      </p:pic>
    </p:spTree>
    <p:extLst>
      <p:ext uri="{BB962C8B-B14F-4D97-AF65-F5344CB8AC3E}">
        <p14:creationId xmlns:p14="http://schemas.microsoft.com/office/powerpoint/2010/main" val="2009000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68" y="266918"/>
            <a:ext cx="11333409" cy="778111"/>
          </a:xfrm>
        </p:spPr>
        <p:txBody>
          <a:bodyPr>
            <a:normAutofit/>
          </a:bodyPr>
          <a:lstStyle/>
          <a:p>
            <a:pPr algn="l"/>
            <a:r>
              <a:rPr lang="en-US" sz="2400" dirty="0"/>
              <a:t>Domain 1: inspection, maintenance, installation, and repair</a:t>
            </a:r>
          </a:p>
        </p:txBody>
      </p:sp>
      <p:sp>
        <p:nvSpPr>
          <p:cNvPr id="3" name="TextBox 2"/>
          <p:cNvSpPr txBox="1"/>
          <p:nvPr/>
        </p:nvSpPr>
        <p:spPr>
          <a:xfrm>
            <a:off x="163507" y="1653675"/>
            <a:ext cx="1156914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To be an effective troubleshooter of any type of machinery or engines you must be able to see, smell, feel and hear. These sense assist in determining what system is having a problem and what needs to be done to return the equipment to normal operation.</a:t>
            </a:r>
          </a:p>
          <a:p>
            <a:endParaRPr lang="en-US" dirty="0">
              <a:latin typeface="Arial" panose="020B0604020202020204" pitchFamily="34" charset="0"/>
            </a:endParaRPr>
          </a:p>
          <a:p>
            <a:pPr marL="285750" indent="-285750">
              <a:buFont typeface="Arial" panose="020B0604020202020204" pitchFamily="34" charset="0"/>
              <a:buChar char="•"/>
            </a:pPr>
            <a:r>
              <a:rPr lang="en-US" i="1" u="sng" dirty="0"/>
              <a:t>Engine Horsepower </a:t>
            </a:r>
            <a:r>
              <a:rPr lang="en-US" dirty="0"/>
              <a:t>is based on the well-known fact that one mechanical horsepower is equivalent to </a:t>
            </a:r>
            <a:r>
              <a:rPr lang="en-US" i="1" u="sng" dirty="0"/>
              <a:t>33,000 foot-pounds of work in one minute or 500 foot-pounds of work in one second</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most common failure of gear fuel pumps are seals leaking from worn shafts and or bushings. </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945EB26E-0AF3-4BA9-A9AD-ECD38E0D0B23}"/>
              </a:ext>
            </a:extLst>
          </p:cNvPr>
          <p:cNvSpPr txBox="1"/>
          <p:nvPr/>
        </p:nvSpPr>
        <p:spPr>
          <a:xfrm>
            <a:off x="537723" y="1045029"/>
            <a:ext cx="10580914" cy="369332"/>
          </a:xfrm>
          <a:prstGeom prst="rect">
            <a:avLst/>
          </a:prstGeom>
          <a:noFill/>
        </p:spPr>
        <p:txBody>
          <a:bodyPr wrap="square" rtlCol="0">
            <a:spAutoFit/>
          </a:bodyPr>
          <a:lstStyle/>
          <a:p>
            <a:r>
              <a:rPr lang="en-US" dirty="0">
                <a:solidFill>
                  <a:srgbClr val="00B0F0"/>
                </a:solidFill>
              </a:rPr>
              <a:t>Troubleshooting and Repairing Engines</a:t>
            </a:r>
          </a:p>
        </p:txBody>
      </p:sp>
    </p:spTree>
    <p:extLst>
      <p:ext uri="{BB962C8B-B14F-4D97-AF65-F5344CB8AC3E}">
        <p14:creationId xmlns:p14="http://schemas.microsoft.com/office/powerpoint/2010/main" val="4071846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95" y="232963"/>
            <a:ext cx="11333409" cy="1034067"/>
          </a:xfrm>
        </p:spPr>
        <p:txBody>
          <a:bodyPr>
            <a:normAutofit/>
          </a:bodyPr>
          <a:lstStyle/>
          <a:p>
            <a:pPr algn="l"/>
            <a:r>
              <a:rPr lang="en-US" sz="2400" dirty="0"/>
              <a:t>Domain 1: inspection, maintenance, installation, and repair</a:t>
            </a:r>
          </a:p>
        </p:txBody>
      </p:sp>
      <p:sp>
        <p:nvSpPr>
          <p:cNvPr id="4" name="Rectangle 3"/>
          <p:cNvSpPr/>
          <p:nvPr/>
        </p:nvSpPr>
        <p:spPr>
          <a:xfrm>
            <a:off x="459346" y="1353024"/>
            <a:ext cx="10882648" cy="3416320"/>
          </a:xfrm>
          <a:prstGeom prst="rect">
            <a:avLst/>
          </a:prstGeom>
        </p:spPr>
        <p:txBody>
          <a:bodyPr wrap="square">
            <a:spAutoFit/>
          </a:bodyPr>
          <a:lstStyle/>
          <a:p>
            <a:r>
              <a:rPr lang="en-US" b="1" dirty="0">
                <a:solidFill>
                  <a:schemeClr val="accent1"/>
                </a:solidFill>
              </a:rPr>
              <a:t>INSPECTING, TESTING, AND REPAIRING VALVES AND VALVE ASSEMBLIES:</a:t>
            </a:r>
            <a:r>
              <a:rPr lang="en-US" b="1" dirty="0"/>
              <a:t> </a:t>
            </a:r>
            <a:r>
              <a:rPr lang="en-US" dirty="0"/>
              <a:t>Regardless of differences existing in engine construction, there are certain troubles common to all assemblies.</a:t>
            </a:r>
          </a:p>
          <a:p>
            <a:endParaRPr lang="en-US" dirty="0"/>
          </a:p>
          <a:p>
            <a:r>
              <a:rPr lang="en-US" b="1" dirty="0">
                <a:solidFill>
                  <a:schemeClr val="accent1"/>
                </a:solidFill>
              </a:rPr>
              <a:t>Sticking Valves:</a:t>
            </a:r>
          </a:p>
          <a:p>
            <a:pPr marL="285750" indent="-285750">
              <a:buFont typeface="Arial" panose="020B0604020202020204" pitchFamily="34" charset="0"/>
              <a:buChar char="•"/>
            </a:pPr>
            <a:r>
              <a:rPr lang="en-US" dirty="0"/>
              <a:t>Sticking valves will produce unusual noise at the cam followers, pushrods, and rocker arms and may cause the engine to misfire. Sticking is usually caused by resinous deposits left by improper lube oil or fuel. </a:t>
            </a:r>
          </a:p>
          <a:p>
            <a:pPr marL="285750" indent="-285750">
              <a:buFont typeface="Arial" panose="020B0604020202020204" pitchFamily="34" charset="0"/>
              <a:buChar char="•"/>
            </a:pPr>
            <a:r>
              <a:rPr lang="en-US" dirty="0"/>
              <a:t>To free sticking valves without having to disassemble the engine, use one of several approved commercial solvents.</a:t>
            </a:r>
          </a:p>
          <a:p>
            <a:pPr marL="285750" indent="-285750">
              <a:buFont typeface="Arial" panose="020B0604020202020204" pitchFamily="34" charset="0"/>
              <a:buChar char="•"/>
            </a:pPr>
            <a:r>
              <a:rPr lang="en-US" dirty="0"/>
              <a:t>If the engine is disassembled, use either a commercial solvent or a mixture of half lube oil and half kerosene to remove the resins. Do NOT use the kerosene mixture on an assembled engine, since a small amount of this mixture settling in a cylinder could cause a serious explosion</a:t>
            </a:r>
          </a:p>
        </p:txBody>
      </p:sp>
    </p:spTree>
    <p:extLst>
      <p:ext uri="{BB962C8B-B14F-4D97-AF65-F5344CB8AC3E}">
        <p14:creationId xmlns:p14="http://schemas.microsoft.com/office/powerpoint/2010/main" val="118264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75" y="92916"/>
            <a:ext cx="10698082" cy="994311"/>
          </a:xfrm>
        </p:spPr>
        <p:txBody>
          <a:bodyPr>
            <a:normAutofit/>
          </a:bodyPr>
          <a:lstStyle/>
          <a:p>
            <a:pPr algn="l"/>
            <a:r>
              <a:rPr lang="en-US" sz="2400" dirty="0"/>
              <a:t>Domain 1: inspection, maintenance, installation, and repair</a:t>
            </a:r>
          </a:p>
        </p:txBody>
      </p:sp>
      <p:sp>
        <p:nvSpPr>
          <p:cNvPr id="4" name="Rectangle 3"/>
          <p:cNvSpPr/>
          <p:nvPr/>
        </p:nvSpPr>
        <p:spPr>
          <a:xfrm>
            <a:off x="672375" y="1087227"/>
            <a:ext cx="11156102" cy="5078313"/>
          </a:xfrm>
          <a:prstGeom prst="rect">
            <a:avLst/>
          </a:prstGeom>
        </p:spPr>
        <p:txBody>
          <a:bodyPr wrap="square">
            <a:spAutoFit/>
          </a:bodyPr>
          <a:lstStyle/>
          <a:p>
            <a:r>
              <a:rPr lang="en-US" b="1" dirty="0">
                <a:solidFill>
                  <a:schemeClr val="accent1"/>
                </a:solidFill>
                <a:latin typeface="Times New Roman" panose="02020603050405020304" pitchFamily="18" charset="0"/>
              </a:rPr>
              <a:t>Bent Valves:</a:t>
            </a:r>
          </a:p>
          <a:p>
            <a:pPr marL="285750" indent="-285750">
              <a:buFont typeface="Arial" panose="020B0604020202020204" pitchFamily="34" charset="0"/>
              <a:buChar char="•"/>
            </a:pPr>
            <a:r>
              <a:rPr lang="en-US" dirty="0">
                <a:latin typeface="Times New Roman" panose="02020603050405020304" pitchFamily="18" charset="0"/>
              </a:rPr>
              <a:t>Bent or slightly warped valves tend to hang open. A valve that hangs open not only prevents the cylinder from firing, but also is likely to be struck by the piston and bent so that it cannot seat properly. Symptoms of warped or slightly bent valves will usually show up as damage to the surface of the valve head.</a:t>
            </a:r>
          </a:p>
          <a:p>
            <a:pPr marL="285750" indent="-285750">
              <a:buFont typeface="Arial" panose="020B0604020202020204" pitchFamily="34" charset="0"/>
              <a:buChar char="•"/>
            </a:pPr>
            <a:r>
              <a:rPr lang="en-US" dirty="0">
                <a:latin typeface="Times New Roman" panose="02020603050405020304" pitchFamily="18" charset="0"/>
              </a:rPr>
              <a:t>To lessen the possibility that cylinder head valves will be bent or damaged during overhaul, NEVER place a cylinder head directly on a steel deck or grating; use a protective material such as wood or cardboard. Also, NEVER pry a valve open with a screwdriver or similar tool.</a:t>
            </a:r>
          </a:p>
          <a:p>
            <a:endParaRPr lang="en-US" b="1" dirty="0">
              <a:solidFill>
                <a:schemeClr val="accent1"/>
              </a:solidFill>
              <a:latin typeface="Times New Roman" panose="02020603050405020304" pitchFamily="18" charset="0"/>
            </a:endParaRPr>
          </a:p>
          <a:p>
            <a:r>
              <a:rPr lang="en-US" b="1" dirty="0">
                <a:solidFill>
                  <a:schemeClr val="accent1"/>
                </a:solidFill>
                <a:latin typeface="Times New Roman" panose="02020603050405020304" pitchFamily="18" charset="0"/>
              </a:rPr>
              <a:t>Weak Springs:</a:t>
            </a:r>
          </a:p>
          <a:p>
            <a:pPr marL="285750" indent="-285750">
              <a:buFont typeface="Arial" panose="020B0604020202020204" pitchFamily="34" charset="0"/>
              <a:buChar char="•"/>
            </a:pPr>
            <a:r>
              <a:rPr lang="en-US" dirty="0">
                <a:latin typeface="Times New Roman" panose="02020603050405020304" pitchFamily="18" charset="0"/>
              </a:rPr>
              <a:t>Valves may close slowly, or fail to close completely, because of weak springs. At high speeds, valves may “float,” thus reducing engine efficiency.</a:t>
            </a:r>
          </a:p>
          <a:p>
            <a:pPr marL="285750" indent="-285750">
              <a:buFont typeface="Arial" panose="020B0604020202020204" pitchFamily="34" charset="0"/>
              <a:buChar char="•"/>
            </a:pPr>
            <a:r>
              <a:rPr lang="en-US" dirty="0">
                <a:latin typeface="Times New Roman" panose="02020603050405020304" pitchFamily="18" charset="0"/>
              </a:rPr>
              <a:t>Valve springs wear quickly when exposed to excessive temperatures and to corrosion from moisture combining with sulfur present in the fuel.</a:t>
            </a:r>
          </a:p>
          <a:p>
            <a:endParaRPr lang="en-US" b="1" dirty="0">
              <a:latin typeface="Times New Roman" panose="02020603050405020304" pitchFamily="18" charset="0"/>
            </a:endParaRPr>
          </a:p>
          <a:p>
            <a:r>
              <a:rPr lang="en-US" b="1" dirty="0">
                <a:solidFill>
                  <a:schemeClr val="accent1"/>
                </a:solidFill>
                <a:latin typeface="Times New Roman" panose="02020603050405020304" pitchFamily="18" charset="0"/>
              </a:rPr>
              <a:t>Burned Valves:</a:t>
            </a:r>
          </a:p>
          <a:p>
            <a:pPr marL="285750" indent="-285750">
              <a:buFont typeface="Arial" panose="020B0604020202020204" pitchFamily="34" charset="0"/>
              <a:buChar char="•"/>
            </a:pPr>
            <a:r>
              <a:rPr lang="en-US" dirty="0">
                <a:latin typeface="Times New Roman" panose="02020603050405020304" pitchFamily="18" charset="0"/>
              </a:rPr>
              <a:t>Burned valves are indicated by irregular exhaust gas temperatures and sometimes by excessive noise. In</a:t>
            </a:r>
          </a:p>
          <a:p>
            <a:r>
              <a:rPr lang="en-US" dirty="0">
                <a:latin typeface="Times New Roman" panose="02020603050405020304" pitchFamily="18" charset="0"/>
              </a:rPr>
              <a:t>general, the principal causes of burned valves are carbon deposits, insufficient tappet clearance, defective valve seats, and valve heads that have been excessively reground</a:t>
            </a:r>
            <a:endParaRPr lang="en-US" dirty="0"/>
          </a:p>
        </p:txBody>
      </p:sp>
    </p:spTree>
    <p:extLst>
      <p:ext uri="{BB962C8B-B14F-4D97-AF65-F5344CB8AC3E}">
        <p14:creationId xmlns:p14="http://schemas.microsoft.com/office/powerpoint/2010/main" val="180037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39" y="239933"/>
            <a:ext cx="10754761" cy="854771"/>
          </a:xfrm>
        </p:spPr>
        <p:txBody>
          <a:bodyPr>
            <a:normAutofit/>
          </a:bodyPr>
          <a:lstStyle/>
          <a:p>
            <a:pPr algn="l"/>
            <a:r>
              <a:rPr lang="en-US" sz="2400" dirty="0"/>
              <a:t>Domain 1: inspection, maintenance, installation, and repair</a:t>
            </a:r>
          </a:p>
        </p:txBody>
      </p:sp>
      <p:sp>
        <p:nvSpPr>
          <p:cNvPr id="3" name="Rectangle 2"/>
          <p:cNvSpPr/>
          <p:nvPr/>
        </p:nvSpPr>
        <p:spPr>
          <a:xfrm>
            <a:off x="304801" y="1094704"/>
            <a:ext cx="6739944" cy="4247317"/>
          </a:xfrm>
          <a:prstGeom prst="rect">
            <a:avLst/>
          </a:prstGeom>
        </p:spPr>
        <p:txBody>
          <a:bodyPr wrap="square">
            <a:spAutoFit/>
          </a:bodyPr>
          <a:lstStyle/>
          <a:p>
            <a:r>
              <a:rPr lang="en-US" b="1" dirty="0">
                <a:solidFill>
                  <a:schemeClr val="accent1"/>
                </a:solidFill>
                <a:latin typeface="Times New Roman" panose="02020603050405020304" pitchFamily="18" charset="0"/>
              </a:rPr>
              <a:t>Piston Rings:</a:t>
            </a:r>
          </a:p>
          <a:p>
            <a:pPr marL="285750" indent="-285750">
              <a:buFont typeface="Arial" panose="020B0604020202020204" pitchFamily="34" charset="0"/>
              <a:buChar char="•"/>
            </a:pPr>
            <a:r>
              <a:rPr lang="en-US" dirty="0">
                <a:latin typeface="Times New Roman" panose="02020603050405020304" pitchFamily="18" charset="0"/>
              </a:rPr>
              <a:t>Over a period of time all piston rings wear. Some stick and may even break.</a:t>
            </a:r>
          </a:p>
          <a:p>
            <a:pPr marL="285750" indent="-285750">
              <a:buFont typeface="Arial" panose="020B0604020202020204" pitchFamily="34" charset="0"/>
              <a:buChar char="•"/>
            </a:pPr>
            <a:r>
              <a:rPr lang="en-US" dirty="0">
                <a:latin typeface="Times New Roman" panose="02020603050405020304" pitchFamily="18" charset="0"/>
              </a:rPr>
              <a:t>While you may be able to free stuck rings and make them serviceable, you must replace excessively worn or broken rings with new ones.</a:t>
            </a:r>
          </a:p>
          <a:p>
            <a:pPr marL="285750" indent="-285750">
              <a:buFont typeface="Arial" panose="020B0604020202020204" pitchFamily="34" charset="0"/>
              <a:buChar char="•"/>
            </a:pPr>
            <a:endParaRPr lang="en-US" dirty="0">
              <a:latin typeface="Times New Roman" panose="02020603050405020304" pitchFamily="18" charset="0"/>
            </a:endParaRPr>
          </a:p>
          <a:p>
            <a:r>
              <a:rPr lang="en-US" b="1" dirty="0">
                <a:solidFill>
                  <a:schemeClr val="accent1"/>
                </a:solidFill>
                <a:latin typeface="Times New Roman" panose="02020603050405020304" pitchFamily="18" charset="0"/>
              </a:rPr>
              <a:t>Insufficient Compression:</a:t>
            </a:r>
          </a:p>
          <a:p>
            <a:pPr marL="285750" indent="-285750">
              <a:buFont typeface="Arial" panose="020B0604020202020204" pitchFamily="34" charset="0"/>
              <a:buChar char="•"/>
            </a:pPr>
            <a:r>
              <a:rPr lang="en-US" dirty="0">
                <a:latin typeface="Times New Roman" panose="02020603050405020304" pitchFamily="18" charset="0"/>
              </a:rPr>
              <a:t>Proper compression pressures are essential if an engine is to operate satisfactorily.</a:t>
            </a:r>
          </a:p>
          <a:p>
            <a:pPr marL="285750" indent="-285750">
              <a:buFont typeface="Arial" panose="020B0604020202020204" pitchFamily="34" charset="0"/>
              <a:buChar char="•"/>
            </a:pPr>
            <a:r>
              <a:rPr lang="en-US" dirty="0">
                <a:latin typeface="Times New Roman" panose="02020603050405020304" pitchFamily="18" charset="0"/>
              </a:rPr>
              <a:t>Insufficient compression may cause an engine to fail to start. If you</a:t>
            </a:r>
          </a:p>
          <a:p>
            <a:r>
              <a:rPr lang="en-US" dirty="0">
                <a:latin typeface="Times New Roman" panose="02020603050405020304" pitchFamily="18" charset="0"/>
              </a:rPr>
              <a:t>suspect low pressure as the reason, check the compression with the appropriate instrument. If the test indicates pressures below standard, disassembly is required for complete inspection and correction.</a:t>
            </a:r>
          </a:p>
          <a:p>
            <a:pPr marL="285750" indent="-285750">
              <a:buFont typeface="Arial" panose="020B0604020202020204" pitchFamily="34" charset="0"/>
              <a:buChar char="•"/>
            </a:pPr>
            <a:endParaRPr lang="en-US" dirty="0">
              <a:latin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505807" y="1282726"/>
            <a:ext cx="3712593" cy="4292548"/>
          </a:xfrm>
          <a:prstGeom prst="rect">
            <a:avLst/>
          </a:prstGeom>
        </p:spPr>
      </p:pic>
    </p:spTree>
    <p:extLst>
      <p:ext uri="{BB962C8B-B14F-4D97-AF65-F5344CB8AC3E}">
        <p14:creationId xmlns:p14="http://schemas.microsoft.com/office/powerpoint/2010/main" val="2449109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30" y="258209"/>
            <a:ext cx="10199043" cy="532799"/>
          </a:xfrm>
        </p:spPr>
        <p:txBody>
          <a:bodyPr>
            <a:noAutofit/>
          </a:bodyPr>
          <a:lstStyle/>
          <a:p>
            <a:pPr algn="l"/>
            <a:r>
              <a:rPr lang="en-US" sz="2400" dirty="0"/>
              <a:t>Domain 1: inspection, maintenance, installation, and repair</a:t>
            </a:r>
          </a:p>
        </p:txBody>
      </p:sp>
      <p:sp>
        <p:nvSpPr>
          <p:cNvPr id="4" name="Rectangle 3"/>
          <p:cNvSpPr/>
          <p:nvPr/>
        </p:nvSpPr>
        <p:spPr>
          <a:xfrm>
            <a:off x="352030" y="1017431"/>
            <a:ext cx="6096000" cy="3693319"/>
          </a:xfrm>
          <a:prstGeom prst="rect">
            <a:avLst/>
          </a:prstGeom>
        </p:spPr>
        <p:txBody>
          <a:bodyPr>
            <a:spAutoFit/>
          </a:bodyPr>
          <a:lstStyle/>
          <a:p>
            <a:r>
              <a:rPr lang="en-US" b="1" dirty="0">
                <a:solidFill>
                  <a:schemeClr val="accent1"/>
                </a:solidFill>
                <a:latin typeface="Times New Roman" panose="02020603050405020304" pitchFamily="18" charset="0"/>
              </a:rPr>
              <a:t>Inoperative Engine Governor:</a:t>
            </a:r>
          </a:p>
          <a:p>
            <a:pPr marL="285750" indent="-285750">
              <a:buFont typeface="Arial" panose="020B0604020202020204" pitchFamily="34" charset="0"/>
              <a:buChar char="•"/>
            </a:pPr>
            <a:r>
              <a:rPr lang="en-US" dirty="0">
                <a:latin typeface="Times New Roman" panose="02020603050405020304" pitchFamily="18" charset="0"/>
              </a:rPr>
              <a:t>There are many troubles that may cause a governor to become inoperative. The most frequent trouble associated with starting an engine is generally caused by bound control linkage or, if the governor is hydraulic, by low oil level.</a:t>
            </a:r>
          </a:p>
          <a:p>
            <a:pPr marL="285750" indent="-285750">
              <a:buFont typeface="Arial" panose="020B0604020202020204" pitchFamily="34" charset="0"/>
              <a:buChar char="•"/>
            </a:pPr>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Whether the governor is mechanical or hydraulic, binding of linkage is generally due to distorted, misaligned, defective, or dirty parts.</a:t>
            </a:r>
          </a:p>
          <a:p>
            <a:pPr marL="285750" indent="-285750">
              <a:buFont typeface="Arial" panose="020B0604020202020204" pitchFamily="34" charset="0"/>
              <a:buChar char="•"/>
            </a:pPr>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If you suspect binding, move the linkage and governor parts by hand and check their movement. Eliminate any undue stiffness or sluggishness in the movement of the linkage.</a:t>
            </a:r>
          </a:p>
        </p:txBody>
      </p:sp>
      <p:pic>
        <p:nvPicPr>
          <p:cNvPr id="7" name="Picture 6">
            <a:extLst>
              <a:ext uri="{FF2B5EF4-FFF2-40B4-BE49-F238E27FC236}">
                <a16:creationId xmlns:a16="http://schemas.microsoft.com/office/drawing/2014/main" id="{5A62B5C5-001E-4EE6-81B1-EFE411E2AB61}"/>
              </a:ext>
            </a:extLst>
          </p:cNvPr>
          <p:cNvPicPr>
            <a:picLocks noChangeAspect="1"/>
          </p:cNvPicPr>
          <p:nvPr/>
        </p:nvPicPr>
        <p:blipFill>
          <a:blip r:embed="rId2"/>
          <a:stretch>
            <a:fillRect/>
          </a:stretch>
        </p:blipFill>
        <p:spPr>
          <a:xfrm>
            <a:off x="7790969" y="1342629"/>
            <a:ext cx="2531381" cy="3251774"/>
          </a:xfrm>
          <a:prstGeom prst="rect">
            <a:avLst/>
          </a:prstGeom>
        </p:spPr>
      </p:pic>
    </p:spTree>
    <p:extLst>
      <p:ext uri="{BB962C8B-B14F-4D97-AF65-F5344CB8AC3E}">
        <p14:creationId xmlns:p14="http://schemas.microsoft.com/office/powerpoint/2010/main" val="77123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977" y="296091"/>
            <a:ext cx="10739271" cy="502399"/>
          </a:xfrm>
        </p:spPr>
        <p:txBody>
          <a:bodyPr>
            <a:noAutofit/>
          </a:bodyPr>
          <a:lstStyle/>
          <a:p>
            <a:pPr algn="l"/>
            <a:r>
              <a:rPr lang="en-US" sz="2400" dirty="0"/>
              <a:t>Domain 1: inspection, maintenance, installation, and repair</a:t>
            </a:r>
          </a:p>
        </p:txBody>
      </p:sp>
      <p:sp>
        <p:nvSpPr>
          <p:cNvPr id="3" name="Rectangle 2"/>
          <p:cNvSpPr/>
          <p:nvPr/>
        </p:nvSpPr>
        <p:spPr>
          <a:xfrm>
            <a:off x="388977" y="1133124"/>
            <a:ext cx="10739271" cy="3693319"/>
          </a:xfrm>
          <a:prstGeom prst="rect">
            <a:avLst/>
          </a:prstGeom>
        </p:spPr>
        <p:txBody>
          <a:bodyPr wrap="square">
            <a:spAutoFit/>
          </a:bodyPr>
          <a:lstStyle/>
          <a:p>
            <a:r>
              <a:rPr lang="en-US" b="1" dirty="0">
                <a:solidFill>
                  <a:schemeClr val="accent1"/>
                </a:solidFill>
                <a:latin typeface="Times New Roman" panose="02020603050405020304" pitchFamily="18" charset="0"/>
              </a:rPr>
              <a:t>Engine Stalls Frequently or Stops Suddenly:</a:t>
            </a:r>
          </a:p>
          <a:p>
            <a:pPr marL="285750" indent="-285750">
              <a:buFont typeface="Arial" panose="020B0604020202020204" pitchFamily="34" charset="0"/>
              <a:buChar char="•"/>
            </a:pPr>
            <a:r>
              <a:rPr lang="en-US" dirty="0">
                <a:latin typeface="Times New Roman" panose="02020603050405020304" pitchFamily="18" charset="0"/>
              </a:rPr>
              <a:t>Look for troubles such as:</a:t>
            </a:r>
          </a:p>
          <a:p>
            <a:pPr marL="742950" lvl="1" indent="-285750">
              <a:buFont typeface="Arial" panose="020B0604020202020204" pitchFamily="34" charset="0"/>
              <a:buChar char="•"/>
            </a:pPr>
            <a:r>
              <a:rPr lang="en-US" dirty="0">
                <a:latin typeface="Times New Roman" panose="02020603050405020304" pitchFamily="18" charset="0"/>
              </a:rPr>
              <a:t>Air in the fuel system</a:t>
            </a:r>
          </a:p>
          <a:p>
            <a:pPr marL="742950" lvl="1" indent="-285750">
              <a:buFont typeface="Arial" panose="020B0604020202020204" pitchFamily="34" charset="0"/>
              <a:buChar char="•"/>
            </a:pPr>
            <a:r>
              <a:rPr lang="en-US" dirty="0">
                <a:latin typeface="Times New Roman" panose="02020603050405020304" pitchFamily="18" charset="0"/>
              </a:rPr>
              <a:t>Clogged fuel filters</a:t>
            </a:r>
          </a:p>
          <a:p>
            <a:pPr marL="742950" lvl="1" indent="-285750">
              <a:buFont typeface="Arial" panose="020B0604020202020204" pitchFamily="34" charset="0"/>
              <a:buChar char="•"/>
            </a:pPr>
            <a:r>
              <a:rPr lang="en-US" dirty="0">
                <a:latin typeface="Times New Roman" panose="02020603050405020304" pitchFamily="18" charset="0"/>
              </a:rPr>
              <a:t>Unsatisfactory operation of fuel injection equipment</a:t>
            </a:r>
          </a:p>
          <a:p>
            <a:pPr marL="742950" lvl="1" indent="-285750">
              <a:buFont typeface="Arial" panose="020B0604020202020204" pitchFamily="34" charset="0"/>
              <a:buChar char="•"/>
            </a:pPr>
            <a:r>
              <a:rPr lang="en-US" dirty="0">
                <a:latin typeface="Times New Roman" panose="02020603050405020304" pitchFamily="18" charset="0"/>
              </a:rPr>
              <a:t>Incorrect governor setting</a:t>
            </a:r>
          </a:p>
          <a:p>
            <a:pPr marL="742950" lvl="1" indent="-285750">
              <a:buFont typeface="Arial" panose="020B0604020202020204" pitchFamily="34" charset="0"/>
              <a:buChar char="•"/>
            </a:pPr>
            <a:r>
              <a:rPr lang="en-US" dirty="0">
                <a:latin typeface="Times New Roman" panose="02020603050405020304" pitchFamily="18" charset="0"/>
              </a:rPr>
              <a:t>Misfiring</a:t>
            </a:r>
          </a:p>
          <a:p>
            <a:pPr marL="742950" lvl="1" indent="-285750">
              <a:buFont typeface="Arial" panose="020B0604020202020204" pitchFamily="34" charset="0"/>
              <a:buChar char="•"/>
            </a:pPr>
            <a:r>
              <a:rPr lang="en-US" dirty="0">
                <a:latin typeface="Times New Roman" panose="02020603050405020304" pitchFamily="18" charset="0"/>
              </a:rPr>
              <a:t>Low cooling water temperature</a:t>
            </a:r>
          </a:p>
          <a:p>
            <a:pPr marL="742950" lvl="1" indent="-285750">
              <a:buFont typeface="Arial" panose="020B0604020202020204" pitchFamily="34" charset="0"/>
              <a:buChar char="•"/>
            </a:pPr>
            <a:r>
              <a:rPr lang="en-US" dirty="0">
                <a:latin typeface="Times New Roman" panose="02020603050405020304" pitchFamily="18" charset="0"/>
              </a:rPr>
              <a:t>Improper application of load</a:t>
            </a:r>
          </a:p>
          <a:p>
            <a:pPr marL="742950" lvl="1" indent="-285750">
              <a:buFont typeface="Arial" panose="020B0604020202020204" pitchFamily="34" charset="0"/>
              <a:buChar char="•"/>
            </a:pPr>
            <a:r>
              <a:rPr lang="en-US" dirty="0">
                <a:latin typeface="Times New Roman" panose="02020603050405020304" pitchFamily="18" charset="0"/>
              </a:rPr>
              <a:t>Improper timing</a:t>
            </a:r>
          </a:p>
          <a:p>
            <a:pPr marL="742950" lvl="1" indent="-285750">
              <a:buFont typeface="Arial" panose="020B0604020202020204" pitchFamily="34" charset="0"/>
              <a:buChar char="•"/>
            </a:pPr>
            <a:r>
              <a:rPr lang="en-US" dirty="0">
                <a:latin typeface="Times New Roman" panose="02020603050405020304" pitchFamily="18" charset="0"/>
              </a:rPr>
              <a:t>Obstruction in the combustion space or in the exhaust system</a:t>
            </a:r>
          </a:p>
          <a:p>
            <a:pPr marL="742950" lvl="1" indent="-285750">
              <a:buFont typeface="Arial" panose="020B0604020202020204" pitchFamily="34" charset="0"/>
              <a:buChar char="•"/>
            </a:pPr>
            <a:r>
              <a:rPr lang="en-US" dirty="0">
                <a:latin typeface="Times New Roman" panose="02020603050405020304" pitchFamily="18" charset="0"/>
              </a:rPr>
              <a:t>Insufficient intake air</a:t>
            </a:r>
          </a:p>
          <a:p>
            <a:pPr marL="742950" lvl="1" indent="-285750">
              <a:buFont typeface="Arial" panose="020B0604020202020204" pitchFamily="34" charset="0"/>
              <a:buChar char="•"/>
            </a:pPr>
            <a:r>
              <a:rPr lang="en-US" dirty="0">
                <a:latin typeface="Times New Roman" panose="02020603050405020304" pitchFamily="18" charset="0"/>
              </a:rPr>
              <a:t>Defective auxiliary drive mechanisms.</a:t>
            </a:r>
            <a:endParaRPr lang="en-US" dirty="0"/>
          </a:p>
        </p:txBody>
      </p:sp>
    </p:spTree>
    <p:extLst>
      <p:ext uri="{BB962C8B-B14F-4D97-AF65-F5344CB8AC3E}">
        <p14:creationId xmlns:p14="http://schemas.microsoft.com/office/powerpoint/2010/main" val="429097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45" y="122533"/>
            <a:ext cx="11640709" cy="938651"/>
          </a:xfrm>
        </p:spPr>
        <p:txBody>
          <a:bodyPr>
            <a:normAutofit/>
          </a:bodyPr>
          <a:lstStyle/>
          <a:p>
            <a:pPr algn="l"/>
            <a:r>
              <a:rPr lang="en-US" sz="2400" dirty="0"/>
              <a:t>Domain 1: inspection, maintenance, installation, and repair</a:t>
            </a:r>
          </a:p>
        </p:txBody>
      </p:sp>
      <p:pic>
        <p:nvPicPr>
          <p:cNvPr id="4" name="Picture 3"/>
          <p:cNvPicPr>
            <a:picLocks noChangeAspect="1"/>
          </p:cNvPicPr>
          <p:nvPr/>
        </p:nvPicPr>
        <p:blipFill>
          <a:blip r:embed="rId2"/>
          <a:stretch>
            <a:fillRect/>
          </a:stretch>
        </p:blipFill>
        <p:spPr>
          <a:xfrm>
            <a:off x="4138448" y="1436679"/>
            <a:ext cx="3225223" cy="2717535"/>
          </a:xfrm>
          <a:prstGeom prst="rect">
            <a:avLst/>
          </a:prstGeom>
        </p:spPr>
      </p:pic>
      <p:pic>
        <p:nvPicPr>
          <p:cNvPr id="5" name="Picture 4"/>
          <p:cNvPicPr>
            <a:picLocks noChangeAspect="1"/>
          </p:cNvPicPr>
          <p:nvPr/>
        </p:nvPicPr>
        <p:blipFill>
          <a:blip r:embed="rId3"/>
          <a:stretch>
            <a:fillRect/>
          </a:stretch>
        </p:blipFill>
        <p:spPr>
          <a:xfrm>
            <a:off x="7481912" y="1436679"/>
            <a:ext cx="3235684" cy="2717535"/>
          </a:xfrm>
          <a:prstGeom prst="rect">
            <a:avLst/>
          </a:prstGeom>
        </p:spPr>
      </p:pic>
      <p:pic>
        <p:nvPicPr>
          <p:cNvPr id="6" name="Picture 5"/>
          <p:cNvPicPr>
            <a:picLocks noChangeAspect="1"/>
          </p:cNvPicPr>
          <p:nvPr/>
        </p:nvPicPr>
        <p:blipFill>
          <a:blip r:embed="rId4"/>
          <a:stretch>
            <a:fillRect/>
          </a:stretch>
        </p:blipFill>
        <p:spPr>
          <a:xfrm>
            <a:off x="559676" y="1436680"/>
            <a:ext cx="3342290" cy="2717534"/>
          </a:xfrm>
          <a:prstGeom prst="rect">
            <a:avLst/>
          </a:prstGeom>
        </p:spPr>
      </p:pic>
      <p:pic>
        <p:nvPicPr>
          <p:cNvPr id="9" name="Picture 8"/>
          <p:cNvPicPr>
            <a:picLocks noChangeAspect="1"/>
          </p:cNvPicPr>
          <p:nvPr/>
        </p:nvPicPr>
        <p:blipFill>
          <a:blip r:embed="rId5"/>
          <a:stretch>
            <a:fillRect/>
          </a:stretch>
        </p:blipFill>
        <p:spPr>
          <a:xfrm>
            <a:off x="559676" y="4529709"/>
            <a:ext cx="3878317" cy="2108200"/>
          </a:xfrm>
          <a:prstGeom prst="rect">
            <a:avLst/>
          </a:prstGeom>
        </p:spPr>
      </p:pic>
      <p:pic>
        <p:nvPicPr>
          <p:cNvPr id="10" name="Picture 9"/>
          <p:cNvPicPr>
            <a:picLocks noChangeAspect="1"/>
          </p:cNvPicPr>
          <p:nvPr/>
        </p:nvPicPr>
        <p:blipFill>
          <a:blip r:embed="rId6"/>
          <a:stretch>
            <a:fillRect/>
          </a:stretch>
        </p:blipFill>
        <p:spPr>
          <a:xfrm>
            <a:off x="5297214" y="4480041"/>
            <a:ext cx="4619295" cy="2157867"/>
          </a:xfrm>
          <a:prstGeom prst="rect">
            <a:avLst/>
          </a:prstGeom>
        </p:spPr>
      </p:pic>
      <p:sp>
        <p:nvSpPr>
          <p:cNvPr id="8" name="TextBox 7">
            <a:extLst>
              <a:ext uri="{FF2B5EF4-FFF2-40B4-BE49-F238E27FC236}">
                <a16:creationId xmlns:a16="http://schemas.microsoft.com/office/drawing/2014/main" id="{179D57A9-9020-4561-9CF6-701C121DF303}"/>
              </a:ext>
            </a:extLst>
          </p:cNvPr>
          <p:cNvSpPr txBox="1"/>
          <p:nvPr/>
        </p:nvSpPr>
        <p:spPr>
          <a:xfrm>
            <a:off x="460602" y="854766"/>
            <a:ext cx="10580914" cy="369332"/>
          </a:xfrm>
          <a:prstGeom prst="rect">
            <a:avLst/>
          </a:prstGeom>
          <a:noFill/>
        </p:spPr>
        <p:txBody>
          <a:bodyPr wrap="square" rtlCol="0">
            <a:spAutoFit/>
          </a:bodyPr>
          <a:lstStyle/>
          <a:p>
            <a:r>
              <a:rPr lang="en-US" dirty="0">
                <a:solidFill>
                  <a:srgbClr val="00B0F0"/>
                </a:solidFill>
              </a:rPr>
              <a:t>Pump Repair and Maintenance</a:t>
            </a:r>
          </a:p>
        </p:txBody>
      </p:sp>
    </p:spTree>
    <p:extLst>
      <p:ext uri="{BB962C8B-B14F-4D97-AF65-F5344CB8AC3E}">
        <p14:creationId xmlns:p14="http://schemas.microsoft.com/office/powerpoint/2010/main" val="330964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5B2D568C-BD31-48C9-9D54-437B98E216B7}"/>
              </a:ext>
            </a:extLst>
          </p:cNvPr>
          <p:cNvPicPr>
            <a:picLocks noChangeAspect="1"/>
          </p:cNvPicPr>
          <p:nvPr/>
        </p:nvPicPr>
        <p:blipFill rotWithShape="1">
          <a:blip r:embed="rId2" cstate="screen">
            <a:alphaModFix amt="30000"/>
            <a:extLst>
              <a:ext uri="{28A0092B-C50C-407E-A947-70E740481C1C}">
                <a14:useLocalDpi xmlns:a14="http://schemas.microsoft.com/office/drawing/2010/main"/>
              </a:ext>
            </a:extLst>
          </a:blip>
          <a:srcRect/>
          <a:stretch/>
        </p:blipFill>
        <p:spPr>
          <a:xfrm>
            <a:off x="1591" y="903"/>
            <a:ext cx="12188822" cy="685620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0ADAF6A7-BC91-4D9F-AFD1-70097DF4CE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1633" y="6235715"/>
            <a:ext cx="1591980" cy="491604"/>
          </a:xfrm>
          <a:prstGeom prst="rect">
            <a:avLst/>
          </a:prstGeom>
        </p:spPr>
      </p:pic>
      <p:sp>
        <p:nvSpPr>
          <p:cNvPr id="7" name="TextBox 6">
            <a:extLst>
              <a:ext uri="{FF2B5EF4-FFF2-40B4-BE49-F238E27FC236}">
                <a16:creationId xmlns:a16="http://schemas.microsoft.com/office/drawing/2014/main" id="{A9AE003B-75FA-4FAB-A47C-B8B41B646C68}"/>
              </a:ext>
            </a:extLst>
          </p:cNvPr>
          <p:cNvSpPr txBox="1"/>
          <p:nvPr/>
        </p:nvSpPr>
        <p:spPr>
          <a:xfrm>
            <a:off x="718853" y="526488"/>
            <a:ext cx="10730855" cy="5507790"/>
          </a:xfrm>
          <a:prstGeom prst="rect">
            <a:avLst/>
          </a:prstGeom>
          <a:noFill/>
        </p:spPr>
        <p:txBody>
          <a:bodyPr wrap="square" rtlCol="0">
            <a:spAutoFit/>
          </a:bodyPr>
          <a:lstStyle/>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CWEA, its Board members and</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volunteers are not responsible for the</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actions of speakers or the content of their</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sessions. No endorsement is implied or</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given of any persons or their philosophies,</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ideas or statements; nor of any products</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or processes; nor of any organizations</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or companies who volunteer to serve as</a:t>
            </a: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speakers in educational programs. </a:t>
            </a:r>
          </a:p>
          <a:p>
            <a:pPr algn="ctr" defTabSz="914172">
              <a:defRPr/>
            </a:pPr>
            <a:endParaRPr lang="en-US" sz="3199" b="1" dirty="0">
              <a:solidFill>
                <a:prstClr val="white"/>
              </a:solidFill>
              <a:latin typeface="Century Gothic" panose="020B0502020202020204" pitchFamily="34" charset="0"/>
              <a:cs typeface="Calibri" panose="020F0502020204030204" pitchFamily="34" charset="0"/>
              <a:sym typeface="Arial"/>
            </a:endParaRPr>
          </a:p>
          <a:p>
            <a:pPr algn="ctr" defTabSz="914172">
              <a:defRPr/>
            </a:pPr>
            <a:r>
              <a:rPr lang="en-US" sz="3199" b="1" dirty="0">
                <a:solidFill>
                  <a:prstClr val="white"/>
                </a:solidFill>
                <a:latin typeface="Century Gothic" panose="020B0502020202020204" pitchFamily="34" charset="0"/>
                <a:cs typeface="Calibri" panose="020F0502020204030204" pitchFamily="34" charset="0"/>
                <a:sym typeface="Arial"/>
              </a:rPr>
              <a:t>For reporters: all speakers today are off the record. </a:t>
            </a:r>
          </a:p>
        </p:txBody>
      </p:sp>
    </p:spTree>
    <p:extLst>
      <p:ext uri="{BB962C8B-B14F-4D97-AF65-F5344CB8AC3E}">
        <p14:creationId xmlns:p14="http://schemas.microsoft.com/office/powerpoint/2010/main" val="3520198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09" y="220234"/>
            <a:ext cx="10615869" cy="713547"/>
          </a:xfrm>
        </p:spPr>
        <p:txBody>
          <a:bodyPr>
            <a:normAutofit/>
          </a:bodyPr>
          <a:lstStyle/>
          <a:p>
            <a:pPr algn="l"/>
            <a:r>
              <a:rPr lang="en-US" sz="2400" dirty="0"/>
              <a:t>Domain 1: inspection, maintenance, installation, and repair</a:t>
            </a:r>
          </a:p>
        </p:txBody>
      </p:sp>
      <p:sp>
        <p:nvSpPr>
          <p:cNvPr id="3" name="TextBox 2"/>
          <p:cNvSpPr txBox="1"/>
          <p:nvPr/>
        </p:nvSpPr>
        <p:spPr>
          <a:xfrm>
            <a:off x="563509" y="830535"/>
            <a:ext cx="441014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Vibration Measurement is a simple but effective method of looking at the condition or “health” of rotating machinery.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Vibration meters help mechanics spot deteriorating machine conditions before they become critical. By identifying and quantifying a vibration problem, you can take corrective actions before the problem becomes significant.</a:t>
            </a:r>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9707999" y="3657269"/>
            <a:ext cx="1796120" cy="2266950"/>
          </a:xfrm>
          <a:prstGeom prst="rect">
            <a:avLst/>
          </a:prstGeom>
        </p:spPr>
      </p:pic>
      <p:pic>
        <p:nvPicPr>
          <p:cNvPr id="6" name="Picture 5"/>
          <p:cNvPicPr>
            <a:picLocks noChangeAspect="1"/>
          </p:cNvPicPr>
          <p:nvPr/>
        </p:nvPicPr>
        <p:blipFill>
          <a:blip r:embed="rId3"/>
          <a:stretch>
            <a:fillRect/>
          </a:stretch>
        </p:blipFill>
        <p:spPr>
          <a:xfrm>
            <a:off x="4973652" y="933781"/>
            <a:ext cx="7086600" cy="2591786"/>
          </a:xfrm>
          <a:prstGeom prst="rect">
            <a:avLst/>
          </a:prstGeom>
        </p:spPr>
      </p:pic>
      <p:sp>
        <p:nvSpPr>
          <p:cNvPr id="8" name="TextBox 7">
            <a:extLst>
              <a:ext uri="{FF2B5EF4-FFF2-40B4-BE49-F238E27FC236}">
                <a16:creationId xmlns:a16="http://schemas.microsoft.com/office/drawing/2014/main" id="{6D9188DC-B34F-4472-B4CE-1720D1A1F887}"/>
              </a:ext>
            </a:extLst>
          </p:cNvPr>
          <p:cNvSpPr txBox="1"/>
          <p:nvPr/>
        </p:nvSpPr>
        <p:spPr>
          <a:xfrm>
            <a:off x="563509" y="4360238"/>
            <a:ext cx="904196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 simple vibration meter usually measures vibrations velocity in units of inch (</a:t>
            </a:r>
            <a:r>
              <a:rPr lang="en-US" i="1" u="sng" dirty="0"/>
              <a:t>often shown as in./sec or ips</a:t>
            </a:r>
            <a:r>
              <a:rPr lang="en-US" dirty="0"/>
              <a:t>.) and can measure the bearing condition to determine flaws inside an anti-friction bearing.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Checking the vibration velocity at key points on a machine is a very good indicator of machinery severity. </a:t>
            </a:r>
          </a:p>
        </p:txBody>
      </p:sp>
    </p:spTree>
    <p:extLst>
      <p:ext uri="{BB962C8B-B14F-4D97-AF65-F5344CB8AC3E}">
        <p14:creationId xmlns:p14="http://schemas.microsoft.com/office/powerpoint/2010/main" val="1328991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145" y="240267"/>
            <a:ext cx="10789289" cy="813470"/>
          </a:xfrm>
        </p:spPr>
        <p:txBody>
          <a:bodyPr>
            <a:normAutofit/>
          </a:bodyPr>
          <a:lstStyle/>
          <a:p>
            <a:pPr algn="l"/>
            <a:r>
              <a:rPr lang="en-US" sz="2400" dirty="0"/>
              <a:t>Domain 1: inspection, maintenance, installation, and repair</a:t>
            </a:r>
          </a:p>
        </p:txBody>
      </p:sp>
      <p:sp>
        <p:nvSpPr>
          <p:cNvPr id="3" name="TextBox 2"/>
          <p:cNvSpPr txBox="1"/>
          <p:nvPr/>
        </p:nvSpPr>
        <p:spPr>
          <a:xfrm>
            <a:off x="796159" y="1292773"/>
            <a:ext cx="6669988" cy="461665"/>
          </a:xfrm>
          <a:prstGeom prst="rect">
            <a:avLst/>
          </a:prstGeom>
          <a:noFill/>
        </p:spPr>
        <p:txBody>
          <a:bodyPr wrap="square" rtlCol="0">
            <a:spAutoFit/>
          </a:bodyPr>
          <a:lstStyle/>
          <a:p>
            <a:r>
              <a:rPr lang="en-US" sz="2400" dirty="0">
                <a:solidFill>
                  <a:schemeClr val="accent1"/>
                </a:solidFill>
              </a:rPr>
              <a:t>Pump Troubleshooting</a:t>
            </a:r>
            <a:r>
              <a:rPr lang="en-US" dirty="0">
                <a:solidFill>
                  <a:schemeClr val="accent1"/>
                </a:solidFill>
              </a:rPr>
              <a:t>:</a:t>
            </a:r>
          </a:p>
        </p:txBody>
      </p:sp>
      <p:sp>
        <p:nvSpPr>
          <p:cNvPr id="4" name="TextBox 3"/>
          <p:cNvSpPr txBox="1"/>
          <p:nvPr/>
        </p:nvSpPr>
        <p:spPr>
          <a:xfrm>
            <a:off x="796159" y="1754438"/>
            <a:ext cx="5126470" cy="3970318"/>
          </a:xfrm>
          <a:prstGeom prst="rect">
            <a:avLst/>
          </a:prstGeom>
          <a:noFill/>
        </p:spPr>
        <p:txBody>
          <a:bodyPr wrap="square" rtlCol="0">
            <a:spAutoFit/>
          </a:bodyPr>
          <a:lstStyle/>
          <a:p>
            <a:r>
              <a:rPr lang="en-US" u="sng" dirty="0"/>
              <a:t>Centrifugal Pump loss of suction</a:t>
            </a:r>
            <a:r>
              <a:rPr lang="en-US" dirty="0"/>
              <a:t>:</a:t>
            </a:r>
          </a:p>
          <a:p>
            <a:pPr marL="285750" indent="-285750">
              <a:buFont typeface="Arial" panose="020B0604020202020204" pitchFamily="34" charset="0"/>
              <a:buChar char="•"/>
            </a:pPr>
            <a:r>
              <a:rPr lang="en-US" dirty="0"/>
              <a:t>Air leak in suction line (Repair &amp; replace)</a:t>
            </a:r>
          </a:p>
          <a:p>
            <a:pPr marL="285750" indent="-285750">
              <a:buFont typeface="Arial" panose="020B0604020202020204" pitchFamily="34" charset="0"/>
              <a:buChar char="•"/>
            </a:pPr>
            <a:r>
              <a:rPr lang="en-US" dirty="0"/>
              <a:t>Suction lift too high (Lower suction lift, install foot valve and prime)</a:t>
            </a:r>
          </a:p>
          <a:p>
            <a:pPr marL="285750" indent="-285750">
              <a:buFont typeface="Arial" panose="020B0604020202020204" pitchFamily="34" charset="0"/>
              <a:buChar char="•"/>
            </a:pPr>
            <a:r>
              <a:rPr lang="en-US" dirty="0"/>
              <a:t>Insufficient inlet pressure or suction head (Increase inlet pressure by adding more water to tank or increasing back pressure)</a:t>
            </a:r>
          </a:p>
          <a:p>
            <a:pPr marL="285750" indent="-285750">
              <a:buFont typeface="Arial" panose="020B0604020202020204" pitchFamily="34" charset="0"/>
              <a:buChar char="•"/>
            </a:pPr>
            <a:r>
              <a:rPr lang="en-US" dirty="0"/>
              <a:t>Clogged foot valve check valve or strainer (Unclog)</a:t>
            </a:r>
          </a:p>
          <a:p>
            <a:pPr marL="285750" indent="-285750">
              <a:buFont typeface="Arial" panose="020B0604020202020204" pitchFamily="34" charset="0"/>
              <a:buChar char="•"/>
            </a:pPr>
            <a:r>
              <a:rPr lang="en-US" dirty="0"/>
              <a:t>Defective foot valve or check valve (Replace)</a:t>
            </a:r>
          </a:p>
          <a:p>
            <a:pPr marL="285750" indent="-285750">
              <a:buFont typeface="Arial" panose="020B0604020202020204" pitchFamily="34" charset="0"/>
              <a:buChar char="•"/>
            </a:pPr>
            <a:r>
              <a:rPr lang="en-US" dirty="0"/>
              <a:t>Defective priming hose bibb on suction pipe (Replace)</a:t>
            </a:r>
          </a:p>
          <a:p>
            <a:pPr marL="285750" indent="-285750">
              <a:buFont typeface="Arial" panose="020B0604020202020204" pitchFamily="34" charset="0"/>
              <a:buChar char="•"/>
            </a:pPr>
            <a:r>
              <a:rPr lang="en-US" dirty="0"/>
              <a:t>Defective well (Repair or replace)</a:t>
            </a:r>
          </a:p>
        </p:txBody>
      </p:sp>
      <p:sp>
        <p:nvSpPr>
          <p:cNvPr id="5" name="Rectangle 4"/>
          <p:cNvSpPr/>
          <p:nvPr/>
        </p:nvSpPr>
        <p:spPr>
          <a:xfrm>
            <a:off x="6210650" y="1754438"/>
            <a:ext cx="5658567" cy="2585323"/>
          </a:xfrm>
          <a:prstGeom prst="rect">
            <a:avLst/>
          </a:prstGeom>
        </p:spPr>
        <p:txBody>
          <a:bodyPr wrap="square">
            <a:spAutoFit/>
          </a:bodyPr>
          <a:lstStyle/>
          <a:p>
            <a:r>
              <a:rPr lang="en-US" u="sng" dirty="0"/>
              <a:t>Pump vibrates and/or makes excessive noise:</a:t>
            </a:r>
          </a:p>
          <a:p>
            <a:pPr marL="285750" indent="-285750">
              <a:buFont typeface="Arial" panose="020B0604020202020204" pitchFamily="34" charset="0"/>
              <a:buChar char="•"/>
            </a:pPr>
            <a:r>
              <a:rPr lang="en-US" dirty="0"/>
              <a:t>Mounting plate or foundation not rigid enough (Reinforce)</a:t>
            </a:r>
          </a:p>
          <a:p>
            <a:pPr marL="285750" indent="-285750">
              <a:buFont typeface="Arial" panose="020B0604020202020204" pitchFamily="34" charset="0"/>
              <a:buChar char="•"/>
            </a:pPr>
            <a:r>
              <a:rPr lang="en-US" dirty="0"/>
              <a:t>Foreign material in pump (Dismantle pump and clean)</a:t>
            </a:r>
          </a:p>
          <a:p>
            <a:pPr marL="285750" indent="-285750">
              <a:buFont typeface="Arial" panose="020B0604020202020204" pitchFamily="34" charset="0"/>
              <a:buChar char="•"/>
            </a:pPr>
            <a:r>
              <a:rPr lang="en-US" dirty="0"/>
              <a:t>Impeller damaged (Replace impeller)</a:t>
            </a:r>
          </a:p>
          <a:p>
            <a:pPr marL="285750" indent="-285750">
              <a:buFont typeface="Arial" panose="020B0604020202020204" pitchFamily="34" charset="0"/>
              <a:buChar char="•"/>
            </a:pPr>
            <a:r>
              <a:rPr lang="en-US" dirty="0"/>
              <a:t>Worn motor bearings (Replace bearings)</a:t>
            </a:r>
          </a:p>
          <a:p>
            <a:pPr marL="285750" indent="-285750">
              <a:buFont typeface="Arial" panose="020B0604020202020204" pitchFamily="34" charset="0"/>
              <a:buChar char="•"/>
            </a:pPr>
            <a:r>
              <a:rPr lang="en-US" dirty="0"/>
              <a:t>Suction lift too high ( Lower suction lift, install foot valve and prime)</a:t>
            </a:r>
          </a:p>
        </p:txBody>
      </p:sp>
    </p:spTree>
    <p:extLst>
      <p:ext uri="{BB962C8B-B14F-4D97-AF65-F5344CB8AC3E}">
        <p14:creationId xmlns:p14="http://schemas.microsoft.com/office/powerpoint/2010/main" val="455066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439" y="236137"/>
            <a:ext cx="10592220" cy="869851"/>
          </a:xfrm>
        </p:spPr>
        <p:txBody>
          <a:bodyPr>
            <a:normAutofit/>
          </a:bodyPr>
          <a:lstStyle/>
          <a:p>
            <a:pPr algn="l"/>
            <a:r>
              <a:rPr lang="en-US" sz="2400" dirty="0"/>
              <a:t>Domain 1: inspection, maintenance, installation, and repair</a:t>
            </a:r>
          </a:p>
        </p:txBody>
      </p:sp>
      <p:sp>
        <p:nvSpPr>
          <p:cNvPr id="3" name="Rectangle 2"/>
          <p:cNvSpPr/>
          <p:nvPr/>
        </p:nvSpPr>
        <p:spPr>
          <a:xfrm>
            <a:off x="1008994" y="1411014"/>
            <a:ext cx="10366478" cy="2585323"/>
          </a:xfrm>
          <a:prstGeom prst="rect">
            <a:avLst/>
          </a:prstGeom>
        </p:spPr>
        <p:txBody>
          <a:bodyPr wrap="square">
            <a:spAutoFit/>
          </a:bodyPr>
          <a:lstStyle/>
          <a:p>
            <a:r>
              <a:rPr lang="en-US" u="sng" dirty="0"/>
              <a:t>Pump will not prime:</a:t>
            </a:r>
          </a:p>
          <a:p>
            <a:pPr marL="285750" indent="-285750">
              <a:buFont typeface="Arial" panose="020B0604020202020204" pitchFamily="34" charset="0"/>
              <a:buChar char="•"/>
            </a:pPr>
            <a:r>
              <a:rPr lang="en-US" dirty="0"/>
              <a:t>No priming water in casing (Fill pump casing)</a:t>
            </a:r>
          </a:p>
          <a:p>
            <a:pPr marL="285750" indent="-285750">
              <a:buFont typeface="Arial" panose="020B0604020202020204" pitchFamily="34" charset="0"/>
              <a:buChar char="•"/>
            </a:pPr>
            <a:r>
              <a:rPr lang="en-US" dirty="0"/>
              <a:t>Mechanical seal leaking (Replace mechanical seal)</a:t>
            </a:r>
          </a:p>
          <a:p>
            <a:pPr marL="285750" indent="-285750">
              <a:buFont typeface="Arial" panose="020B0604020202020204" pitchFamily="34" charset="0"/>
              <a:buChar char="•"/>
            </a:pPr>
            <a:r>
              <a:rPr lang="en-US" dirty="0"/>
              <a:t>Leak in suction line (Repair or replace)</a:t>
            </a:r>
          </a:p>
          <a:p>
            <a:pPr marL="285750" indent="-285750">
              <a:buFont typeface="Arial" panose="020B0604020202020204" pitchFamily="34" charset="0"/>
              <a:buChar char="•"/>
            </a:pPr>
            <a:r>
              <a:rPr lang="en-US" dirty="0"/>
              <a:t>Discharge line is closed and priming air has nowhere to go (Open)</a:t>
            </a:r>
          </a:p>
          <a:p>
            <a:pPr marL="285750" indent="-285750">
              <a:buFont typeface="Arial" panose="020B0604020202020204" pitchFamily="34" charset="0"/>
              <a:buChar char="•"/>
            </a:pPr>
            <a:r>
              <a:rPr lang="en-US" dirty="0"/>
              <a:t>Suction line or valve is closed (Open)</a:t>
            </a:r>
          </a:p>
          <a:p>
            <a:pPr marL="285750" indent="-285750">
              <a:buFont typeface="Arial" panose="020B0604020202020204" pitchFamily="34" charset="0"/>
              <a:buChar char="•"/>
            </a:pPr>
            <a:r>
              <a:rPr lang="en-US" dirty="0"/>
              <a:t>Pump is down (Replace worn parts)</a:t>
            </a:r>
          </a:p>
          <a:p>
            <a:pPr marL="285750" indent="-285750">
              <a:buFont typeface="Arial" panose="020B0604020202020204" pitchFamily="34" charset="0"/>
              <a:buChar char="•"/>
            </a:pPr>
            <a:r>
              <a:rPr lang="en-US" dirty="0"/>
              <a:t>Foot valve or check valve is leaking ( Replace valve)</a:t>
            </a:r>
          </a:p>
          <a:p>
            <a:pPr marL="285750" indent="-285750">
              <a:buFont typeface="Arial" panose="020B0604020202020204" pitchFamily="34" charset="0"/>
              <a:buChar char="•"/>
            </a:pPr>
            <a:r>
              <a:rPr lang="en-US" dirty="0"/>
              <a:t>Suction screen clogged (Clean or replace)</a:t>
            </a:r>
          </a:p>
        </p:txBody>
      </p:sp>
    </p:spTree>
    <p:extLst>
      <p:ext uri="{BB962C8B-B14F-4D97-AF65-F5344CB8AC3E}">
        <p14:creationId xmlns:p14="http://schemas.microsoft.com/office/powerpoint/2010/main" val="241481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561" y="1015382"/>
            <a:ext cx="10257120" cy="871202"/>
          </a:xfrm>
        </p:spPr>
        <p:txBody>
          <a:bodyPr>
            <a:normAutofit/>
          </a:bodyPr>
          <a:lstStyle/>
          <a:p>
            <a:pPr algn="l"/>
            <a:r>
              <a:rPr lang="en-US" sz="2400" dirty="0"/>
              <a:t>Domain 1: inspection, maintenance, installation, and repair</a:t>
            </a:r>
          </a:p>
        </p:txBody>
      </p:sp>
      <p:sp>
        <p:nvSpPr>
          <p:cNvPr id="3" name="Rectangle 2"/>
          <p:cNvSpPr/>
          <p:nvPr/>
        </p:nvSpPr>
        <p:spPr>
          <a:xfrm>
            <a:off x="545561" y="1974779"/>
            <a:ext cx="10781407" cy="3139321"/>
          </a:xfrm>
          <a:prstGeom prst="rect">
            <a:avLst/>
          </a:prstGeom>
        </p:spPr>
        <p:txBody>
          <a:bodyPr wrap="square">
            <a:spAutoFit/>
          </a:bodyPr>
          <a:lstStyle/>
          <a:p>
            <a:r>
              <a:rPr lang="en-US" dirty="0">
                <a:solidFill>
                  <a:schemeClr val="accent1">
                    <a:lumMod val="75000"/>
                  </a:schemeClr>
                </a:solidFill>
              </a:rPr>
              <a:t>Cavitation:</a:t>
            </a:r>
          </a:p>
          <a:p>
            <a:pPr marL="285750" indent="-285750">
              <a:buFont typeface="Arial" panose="020B0604020202020204" pitchFamily="34" charset="0"/>
              <a:buChar char="•"/>
            </a:pPr>
            <a:r>
              <a:rPr lang="en-US" dirty="0"/>
              <a:t>The condition of cavitation is essentially an indication of an abnormality in the pump suction system, whereas the condition of low flow indicates an abnormality in the entire pumping system or process. The two conditions are also inter-linked such that a low flow situation can also induce cavitation.</a:t>
            </a:r>
          </a:p>
          <a:p>
            <a:endParaRPr lang="en-US" dirty="0"/>
          </a:p>
          <a:p>
            <a:pPr marL="285750" indent="-285750">
              <a:buFont typeface="Arial" panose="020B0604020202020204" pitchFamily="34" charset="0"/>
              <a:buChar char="•"/>
            </a:pPr>
            <a:r>
              <a:rPr lang="en-US" dirty="0"/>
              <a:t>When cavitating, the pump not only fails to serve its basic purpose of pumping the liquid but also may experience internal damage, leakage from the seal and casing, bearing failure, etc.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Cavitation is a common occurrence but is the least understood of all pumping problems.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91228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73" y="1026112"/>
            <a:ext cx="11288110" cy="571658"/>
          </a:xfrm>
        </p:spPr>
        <p:txBody>
          <a:bodyPr>
            <a:normAutofit fontScale="90000"/>
          </a:bodyPr>
          <a:lstStyle/>
          <a:p>
            <a:pPr algn="l"/>
            <a:r>
              <a:rPr lang="en-US" sz="3800" dirty="0"/>
              <a:t>KSA 306  – Pump Repair and Maintenance </a:t>
            </a:r>
          </a:p>
        </p:txBody>
      </p:sp>
      <p:sp>
        <p:nvSpPr>
          <p:cNvPr id="3" name="Rectangle 2"/>
          <p:cNvSpPr/>
          <p:nvPr/>
        </p:nvSpPr>
        <p:spPr>
          <a:xfrm>
            <a:off x="372873" y="1460327"/>
            <a:ext cx="9924321" cy="5078313"/>
          </a:xfrm>
          <a:prstGeom prst="rect">
            <a:avLst/>
          </a:prstGeom>
        </p:spPr>
        <p:txBody>
          <a:bodyPr wrap="square">
            <a:spAutoFit/>
          </a:bodyPr>
          <a:lstStyle/>
          <a:p>
            <a:r>
              <a:rPr lang="en-US" dirty="0">
                <a:solidFill>
                  <a:schemeClr val="accent1"/>
                </a:solidFill>
              </a:rPr>
              <a:t>Bearings:</a:t>
            </a:r>
          </a:p>
          <a:p>
            <a:r>
              <a:rPr lang="en-US" dirty="0"/>
              <a:t>Ball bearing are categorized into three area:</a:t>
            </a:r>
          </a:p>
          <a:p>
            <a:pPr marL="342900" indent="-342900">
              <a:buAutoNum type="arabicPeriod"/>
            </a:pPr>
            <a:r>
              <a:rPr lang="en-US" dirty="0"/>
              <a:t>Radial ball bearing</a:t>
            </a:r>
          </a:p>
          <a:p>
            <a:pPr marL="342900" indent="-342900">
              <a:buAutoNum type="arabicPeriod"/>
            </a:pPr>
            <a:r>
              <a:rPr lang="en-US" dirty="0"/>
              <a:t>Angular contact ball bearing</a:t>
            </a:r>
          </a:p>
          <a:p>
            <a:pPr marL="342900" indent="-342900">
              <a:buAutoNum type="arabicPeriod"/>
            </a:pPr>
            <a:r>
              <a:rPr lang="en-US" dirty="0"/>
              <a:t>Thrust ball bearing.</a:t>
            </a:r>
          </a:p>
          <a:p>
            <a:endParaRPr lang="en-US" dirty="0"/>
          </a:p>
          <a:p>
            <a:pPr marL="285750" indent="-285750">
              <a:buFont typeface="Arial" panose="020B0604020202020204" pitchFamily="34" charset="0"/>
              <a:buChar char="•"/>
            </a:pPr>
            <a:r>
              <a:rPr lang="en-US" dirty="0"/>
              <a:t>Radial ball bearing primarily designed to support radial loads. This type of construction permits the bearing also to support relatively high thrust load in either direction. In fact, the thrust load capacity is about 70% of radial load capacity.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Angular-contact ball bearing is the one directional thrust type, which has a single row of balls and is so designed that the centerline of contact between the balls and raceway is at an angle to a plane perpendicular to the axis of rotation. This angle called contact angle.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Thrust ball bearing are designed to carry pure thrust load and if any radial load is present, separate radial bearing must be used.</a:t>
            </a:r>
          </a:p>
          <a:p>
            <a:endParaRPr lang="en-US" dirty="0">
              <a:solidFill>
                <a:schemeClr val="accent1"/>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4971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240" y="1188103"/>
            <a:ext cx="11288110" cy="571658"/>
          </a:xfrm>
        </p:spPr>
        <p:txBody>
          <a:bodyPr>
            <a:normAutofit/>
          </a:bodyPr>
          <a:lstStyle/>
          <a:p>
            <a:pPr algn="l"/>
            <a:r>
              <a:rPr lang="en-US" sz="2400" dirty="0"/>
              <a:t>Domain 1: inspection, maintenance, installation, and repair</a:t>
            </a:r>
          </a:p>
        </p:txBody>
      </p:sp>
      <p:sp>
        <p:nvSpPr>
          <p:cNvPr id="4" name="Rectangle 3"/>
          <p:cNvSpPr/>
          <p:nvPr/>
        </p:nvSpPr>
        <p:spPr>
          <a:xfrm>
            <a:off x="451945" y="2330991"/>
            <a:ext cx="11288110" cy="2862322"/>
          </a:xfrm>
          <a:prstGeom prst="rect">
            <a:avLst/>
          </a:prstGeom>
        </p:spPr>
        <p:txBody>
          <a:bodyPr wrap="square">
            <a:spAutoFit/>
          </a:bodyPr>
          <a:lstStyle/>
          <a:p>
            <a:r>
              <a:rPr lang="en-US" dirty="0">
                <a:solidFill>
                  <a:schemeClr val="accent1"/>
                </a:solidFill>
              </a:rPr>
              <a:t>Bearings (Cont.)</a:t>
            </a:r>
          </a:p>
          <a:p>
            <a:pPr marL="285750" indent="-285750">
              <a:buFont typeface="Arial" panose="020B0604020202020204" pitchFamily="34" charset="0"/>
              <a:buChar char="•"/>
            </a:pPr>
            <a:r>
              <a:rPr lang="en-US" u="sng" dirty="0"/>
              <a:t>Roller bearing </a:t>
            </a:r>
            <a:r>
              <a:rPr lang="en-US" dirty="0"/>
              <a:t>serve the same purpose as ball bearing, but they can support much higher loads than comparably sized ball bearing because they have line contact instead of point contact.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Most type of radial roller bearing cannot resist thrust load of any significant magnitude and with exception of the cylinder type.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Cylinder roller bearing comes in a variety of forms. They are available in a wide range of bore sizes and function with rollers having length to diameter ratios from 1:1 to 3:1. The outside diameter of the roller is often crowned to increase the load carrying capacity by eliminating any edge loading.</a:t>
            </a:r>
          </a:p>
        </p:txBody>
      </p:sp>
    </p:spTree>
    <p:extLst>
      <p:ext uri="{BB962C8B-B14F-4D97-AF65-F5344CB8AC3E}">
        <p14:creationId xmlns:p14="http://schemas.microsoft.com/office/powerpoint/2010/main" val="3175219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70" y="1510091"/>
            <a:ext cx="11288110" cy="571658"/>
          </a:xfrm>
        </p:spPr>
        <p:txBody>
          <a:bodyPr>
            <a:normAutofit/>
          </a:bodyPr>
          <a:lstStyle/>
          <a:p>
            <a:pPr algn="l"/>
            <a:r>
              <a:rPr lang="en-US" sz="2400" dirty="0"/>
              <a:t>Domain 1: inspection, maintenance, installation, and repair</a:t>
            </a:r>
          </a:p>
        </p:txBody>
      </p:sp>
      <p:sp>
        <p:nvSpPr>
          <p:cNvPr id="4" name="Rectangle 3"/>
          <p:cNvSpPr/>
          <p:nvPr/>
        </p:nvSpPr>
        <p:spPr>
          <a:xfrm>
            <a:off x="301670" y="2261460"/>
            <a:ext cx="11288110" cy="2862322"/>
          </a:xfrm>
          <a:prstGeom prst="rect">
            <a:avLst/>
          </a:prstGeom>
        </p:spPr>
        <p:txBody>
          <a:bodyPr wrap="square">
            <a:spAutoFit/>
          </a:bodyPr>
          <a:lstStyle/>
          <a:p>
            <a:r>
              <a:rPr lang="en-US" dirty="0">
                <a:solidFill>
                  <a:schemeClr val="accent1"/>
                </a:solidFill>
              </a:rPr>
              <a:t>Bearings (Cont.)</a:t>
            </a:r>
          </a:p>
          <a:p>
            <a:pPr marL="285750" indent="-285750">
              <a:buFont typeface="Arial" panose="020B0604020202020204" pitchFamily="34" charset="0"/>
              <a:buChar char="•"/>
            </a:pPr>
            <a:r>
              <a:rPr lang="en-US" u="sng" dirty="0"/>
              <a:t>Needle roller bearing </a:t>
            </a:r>
            <a:r>
              <a:rPr lang="en-US" dirty="0"/>
              <a:t>are like cylinder roller bearing in that they can withstand high radial loads but are different in that their roller (called needles) have a much greater length to diameter ratio.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Tapered roller bearing is design specifically to withstand high radial load, high thrust load and combined high radial and thrust loads at moderate to high speeds. Tapered roller bearing are ideally suited to withstand repeated shock load that can be expected from service application.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Spherical roller bearing is available in single row, double row or single row thrust types.</a:t>
            </a:r>
          </a:p>
          <a:p>
            <a:pPr marL="742950" lvl="1" indent="-285750">
              <a:buFont typeface="Arial" panose="020B0604020202020204" pitchFamily="34" charset="0"/>
              <a:buChar char="•"/>
            </a:pPr>
            <a:r>
              <a:rPr lang="en-US" dirty="0"/>
              <a:t>The important characteristic common to all spherical roller bearing is their self aligning property. </a:t>
            </a:r>
          </a:p>
        </p:txBody>
      </p:sp>
    </p:spTree>
    <p:extLst>
      <p:ext uri="{BB962C8B-B14F-4D97-AF65-F5344CB8AC3E}">
        <p14:creationId xmlns:p14="http://schemas.microsoft.com/office/powerpoint/2010/main" val="3502350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10" y="718274"/>
            <a:ext cx="11603421" cy="540127"/>
          </a:xfrm>
        </p:spPr>
        <p:txBody>
          <a:bodyPr>
            <a:normAutofit/>
          </a:bodyPr>
          <a:lstStyle/>
          <a:p>
            <a:pPr algn="l"/>
            <a:r>
              <a:rPr lang="en-US" sz="2400" dirty="0"/>
              <a:t>Domain 1: inspection, maintenance, installation, and repair</a:t>
            </a:r>
          </a:p>
        </p:txBody>
      </p:sp>
      <p:sp>
        <p:nvSpPr>
          <p:cNvPr id="3" name="Rectangle 2"/>
          <p:cNvSpPr/>
          <p:nvPr/>
        </p:nvSpPr>
        <p:spPr>
          <a:xfrm>
            <a:off x="391510" y="1302161"/>
            <a:ext cx="10999076" cy="923330"/>
          </a:xfrm>
          <a:prstGeom prst="rect">
            <a:avLst/>
          </a:prstGeom>
        </p:spPr>
        <p:txBody>
          <a:bodyPr wrap="square">
            <a:spAutoFit/>
          </a:bodyPr>
          <a:lstStyle/>
          <a:p>
            <a:r>
              <a:rPr lang="en-US" dirty="0">
                <a:solidFill>
                  <a:schemeClr val="accent1"/>
                </a:solidFill>
              </a:rPr>
              <a:t>What is brinelling to the races of a bearing?</a:t>
            </a:r>
          </a:p>
          <a:p>
            <a:pPr marL="285750" indent="-285750">
              <a:buFont typeface="Arial" panose="020B0604020202020204" pitchFamily="34" charset="0"/>
              <a:buChar char="•"/>
            </a:pPr>
            <a:r>
              <a:rPr lang="en-US" dirty="0"/>
              <a:t>It is caused by wearing away of material due to </a:t>
            </a:r>
            <a:r>
              <a:rPr lang="en-US" b="1" u="sng" dirty="0"/>
              <a:t>external</a:t>
            </a:r>
            <a:r>
              <a:rPr lang="en-US" dirty="0"/>
              <a:t> </a:t>
            </a:r>
            <a:r>
              <a:rPr lang="en-US" b="1" u="sng" dirty="0"/>
              <a:t>vibratory</a:t>
            </a:r>
            <a:r>
              <a:rPr lang="en-US" dirty="0"/>
              <a:t> </a:t>
            </a:r>
            <a:r>
              <a:rPr lang="en-US" b="1" u="sng" dirty="0"/>
              <a:t>motion</a:t>
            </a:r>
            <a:r>
              <a:rPr lang="en-US" dirty="0"/>
              <a:t> during storage or transport and corrosion due to lack of preservative compounds on bearing surfaces</a:t>
            </a:r>
          </a:p>
        </p:txBody>
      </p:sp>
      <p:sp>
        <p:nvSpPr>
          <p:cNvPr id="4" name="Rectangle 3"/>
          <p:cNvSpPr/>
          <p:nvPr/>
        </p:nvSpPr>
        <p:spPr>
          <a:xfrm>
            <a:off x="391510" y="2466870"/>
            <a:ext cx="6888856" cy="3366371"/>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t>Squeaking noise = Inadequate lubrication or insufficient load</a:t>
            </a:r>
          </a:p>
          <a:p>
            <a:pPr marL="285750" indent="-285750">
              <a:lnSpc>
                <a:spcPct val="150000"/>
              </a:lnSpc>
              <a:buFont typeface="Arial" panose="020B0604020202020204" pitchFamily="34" charset="0"/>
              <a:buChar char="•"/>
            </a:pPr>
            <a:r>
              <a:rPr lang="en-US" dirty="0"/>
              <a:t>Smooth, clear tone = Marks in stationary raceway cause by brinelling</a:t>
            </a:r>
          </a:p>
          <a:p>
            <a:pPr marL="285750" indent="-285750">
              <a:lnSpc>
                <a:spcPct val="150000"/>
              </a:lnSpc>
              <a:buFont typeface="Arial" panose="020B0604020202020204" pitchFamily="34" charset="0"/>
              <a:buChar char="•"/>
            </a:pPr>
            <a:r>
              <a:rPr lang="en-US" dirty="0"/>
              <a:t>Intermittent noise = Usually unique to ball bearings and indicates a damaged ball</a:t>
            </a:r>
          </a:p>
          <a:p>
            <a:pPr marL="285750" indent="-285750">
              <a:lnSpc>
                <a:spcPct val="150000"/>
              </a:lnSpc>
              <a:buFont typeface="Arial" panose="020B0604020202020204" pitchFamily="34" charset="0"/>
              <a:buChar char="•"/>
            </a:pPr>
            <a:r>
              <a:rPr lang="en-US" dirty="0"/>
              <a:t>Crunching noise = Presence of dirt</a:t>
            </a:r>
          </a:p>
          <a:p>
            <a:pPr marL="285750" indent="-285750">
              <a:lnSpc>
                <a:spcPct val="150000"/>
              </a:lnSpc>
              <a:buFont typeface="Arial" panose="020B0604020202020204" pitchFamily="34" charset="0"/>
              <a:buChar char="•"/>
            </a:pPr>
            <a:r>
              <a:rPr lang="en-US" dirty="0"/>
              <a:t>Displaced grease may be dark in color which could indicate = The onset of oxidation or presence of dirt</a:t>
            </a:r>
          </a:p>
        </p:txBody>
      </p:sp>
      <p:sp>
        <p:nvSpPr>
          <p:cNvPr id="6" name="Rectangle 5"/>
          <p:cNvSpPr/>
          <p:nvPr/>
        </p:nvSpPr>
        <p:spPr>
          <a:xfrm>
            <a:off x="7524925" y="2313011"/>
            <a:ext cx="4275565" cy="2031325"/>
          </a:xfrm>
          <a:prstGeom prst="rect">
            <a:avLst/>
          </a:prstGeom>
        </p:spPr>
        <p:txBody>
          <a:bodyPr wrap="square">
            <a:spAutoFit/>
          </a:bodyPr>
          <a:lstStyle/>
          <a:p>
            <a:r>
              <a:rPr lang="en-US" dirty="0">
                <a:solidFill>
                  <a:schemeClr val="accent1"/>
                </a:solidFill>
              </a:rPr>
              <a:t>Installing Bearings:</a:t>
            </a:r>
          </a:p>
          <a:p>
            <a:r>
              <a:rPr lang="en-US" dirty="0"/>
              <a:t>The first and most important rule when mounting and dismounting bearings is that: The mounting pressure will never be applied in such a way that's it is transmitted through the rolling elements of the bearing</a:t>
            </a:r>
          </a:p>
        </p:txBody>
      </p:sp>
    </p:spTree>
    <p:extLst>
      <p:ext uri="{BB962C8B-B14F-4D97-AF65-F5344CB8AC3E}">
        <p14:creationId xmlns:p14="http://schemas.microsoft.com/office/powerpoint/2010/main" val="282272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004" y="162415"/>
            <a:ext cx="10901856" cy="689899"/>
          </a:xfrm>
        </p:spPr>
        <p:txBody>
          <a:bodyPr>
            <a:normAutofit/>
          </a:bodyPr>
          <a:lstStyle/>
          <a:p>
            <a:pPr algn="l"/>
            <a:r>
              <a:rPr lang="en-US" sz="2400" dirty="0"/>
              <a:t>Domain 1: inspection, maintenance, installation, and repair</a:t>
            </a:r>
          </a:p>
        </p:txBody>
      </p:sp>
      <p:pic>
        <p:nvPicPr>
          <p:cNvPr id="3" name="Picture 2"/>
          <p:cNvPicPr>
            <a:picLocks noChangeAspect="1"/>
          </p:cNvPicPr>
          <p:nvPr/>
        </p:nvPicPr>
        <p:blipFill>
          <a:blip r:embed="rId2"/>
          <a:stretch>
            <a:fillRect/>
          </a:stretch>
        </p:blipFill>
        <p:spPr>
          <a:xfrm>
            <a:off x="5016616" y="1094473"/>
            <a:ext cx="7049935" cy="4976049"/>
          </a:xfrm>
          <a:prstGeom prst="rect">
            <a:avLst/>
          </a:prstGeom>
        </p:spPr>
      </p:pic>
      <p:sp>
        <p:nvSpPr>
          <p:cNvPr id="4" name="TextBox 3"/>
          <p:cNvSpPr txBox="1"/>
          <p:nvPr/>
        </p:nvSpPr>
        <p:spPr>
          <a:xfrm>
            <a:off x="302004" y="1245475"/>
            <a:ext cx="4513277" cy="3139321"/>
          </a:xfrm>
          <a:prstGeom prst="rect">
            <a:avLst/>
          </a:prstGeom>
          <a:noFill/>
        </p:spPr>
        <p:txBody>
          <a:bodyPr wrap="square" rtlCol="0">
            <a:spAutoFit/>
          </a:bodyPr>
          <a:lstStyle/>
          <a:p>
            <a:r>
              <a:rPr lang="en-US" dirty="0">
                <a:solidFill>
                  <a:schemeClr val="accent1"/>
                </a:solidFill>
              </a:rPr>
              <a:t>Root Cause Analysis (RCA):</a:t>
            </a:r>
          </a:p>
          <a:p>
            <a:pPr marL="285750" indent="-285750">
              <a:buFont typeface="Arial" panose="020B0604020202020204" pitchFamily="34" charset="0"/>
              <a:buChar char="•"/>
            </a:pPr>
            <a:r>
              <a:rPr lang="en-US" dirty="0"/>
              <a:t>Is a systematic process for identifying “root causes” of problems or events and an approach for responding to them.</a:t>
            </a:r>
          </a:p>
          <a:p>
            <a:endParaRPr lang="en-US" dirty="0"/>
          </a:p>
          <a:p>
            <a:pPr marL="285750" indent="-285750">
              <a:buFont typeface="Arial" panose="020B0604020202020204" pitchFamily="34" charset="0"/>
              <a:buChar char="•"/>
            </a:pPr>
            <a:r>
              <a:rPr lang="en-US" dirty="0"/>
              <a:t>RCA is based on the basic idea that effective management requires more than merely “putting out fires” for problems that develop but finding a way to prevent them.</a:t>
            </a:r>
          </a:p>
        </p:txBody>
      </p:sp>
    </p:spTree>
    <p:extLst>
      <p:ext uri="{BB962C8B-B14F-4D97-AF65-F5344CB8AC3E}">
        <p14:creationId xmlns:p14="http://schemas.microsoft.com/office/powerpoint/2010/main" val="3402577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52" y="336587"/>
            <a:ext cx="10846676" cy="674134"/>
          </a:xfrm>
        </p:spPr>
        <p:txBody>
          <a:bodyPr>
            <a:noAutofit/>
          </a:bodyPr>
          <a:lstStyle/>
          <a:p>
            <a:pPr algn="l"/>
            <a:r>
              <a:rPr lang="en-US" sz="2400" dirty="0"/>
              <a:t>Domain 1: inspection, maintenance, installation, and repair</a:t>
            </a:r>
          </a:p>
        </p:txBody>
      </p:sp>
      <p:sp>
        <p:nvSpPr>
          <p:cNvPr id="3" name="Rectangle 2"/>
          <p:cNvSpPr/>
          <p:nvPr/>
        </p:nvSpPr>
        <p:spPr>
          <a:xfrm>
            <a:off x="357352" y="1410435"/>
            <a:ext cx="11477296" cy="2862322"/>
          </a:xfrm>
          <a:prstGeom prst="rect">
            <a:avLst/>
          </a:prstGeom>
        </p:spPr>
        <p:txBody>
          <a:bodyPr wrap="square">
            <a:spAutoFit/>
          </a:bodyPr>
          <a:lstStyle/>
          <a:p>
            <a:pPr fontAlgn="base"/>
            <a:r>
              <a:rPr lang="en-US" dirty="0"/>
              <a:t>The most common causes of hydraulic system failures are:</a:t>
            </a:r>
          </a:p>
          <a:p>
            <a:pPr marL="285750" indent="-285750" fontAlgn="base">
              <a:buFont typeface="Arial" panose="020B0604020202020204" pitchFamily="34" charset="0"/>
              <a:buChar char="•"/>
            </a:pPr>
            <a:r>
              <a:rPr lang="en-US" dirty="0"/>
              <a:t>Clogged and dirty oil filters</a:t>
            </a:r>
          </a:p>
          <a:p>
            <a:pPr marL="285750" indent="-285750" fontAlgn="base">
              <a:buFont typeface="Arial" panose="020B0604020202020204" pitchFamily="34" charset="0"/>
              <a:buChar char="•"/>
            </a:pPr>
            <a:r>
              <a:rPr lang="en-US" dirty="0"/>
              <a:t>An inadequate supply of oil in the reservoir</a:t>
            </a:r>
          </a:p>
          <a:p>
            <a:pPr marL="285750" indent="-285750" fontAlgn="base">
              <a:buFont typeface="Arial" panose="020B0604020202020204" pitchFamily="34" charset="0"/>
              <a:buChar char="•"/>
            </a:pPr>
            <a:r>
              <a:rPr lang="en-US" dirty="0"/>
              <a:t>Leaking seals</a:t>
            </a:r>
          </a:p>
          <a:p>
            <a:pPr marL="285750" indent="-285750" fontAlgn="base">
              <a:buFont typeface="Arial" panose="020B0604020202020204" pitchFamily="34" charset="0"/>
              <a:buChar char="•"/>
            </a:pPr>
            <a:r>
              <a:rPr lang="en-US" dirty="0"/>
              <a:t>Loose inlet lines, which cause pump cavitation and eventual pump damage</a:t>
            </a:r>
          </a:p>
          <a:p>
            <a:pPr marL="285750" indent="-285750" fontAlgn="base">
              <a:buFont typeface="Arial" panose="020B0604020202020204" pitchFamily="34" charset="0"/>
              <a:buChar char="•"/>
            </a:pPr>
            <a:r>
              <a:rPr lang="en-US" dirty="0"/>
              <a:t>Incorrect type of oil</a:t>
            </a:r>
          </a:p>
          <a:p>
            <a:pPr marL="285750" indent="-285750" fontAlgn="base">
              <a:buFont typeface="Arial" panose="020B0604020202020204" pitchFamily="34" charset="0"/>
              <a:buChar char="•"/>
            </a:pPr>
            <a:r>
              <a:rPr lang="en-US" dirty="0"/>
              <a:t>Excessive oil temperature</a:t>
            </a:r>
          </a:p>
          <a:p>
            <a:pPr marL="285750" indent="-285750" fontAlgn="base">
              <a:buFont typeface="Arial" panose="020B0604020202020204" pitchFamily="34" charset="0"/>
              <a:buChar char="•"/>
            </a:pPr>
            <a:r>
              <a:rPr lang="en-US" dirty="0"/>
              <a:t>Excessive oil pressure</a:t>
            </a:r>
          </a:p>
          <a:p>
            <a:pPr marL="285750" indent="-285750" fontAlgn="base">
              <a:buFont typeface="Arial" panose="020B0604020202020204" pitchFamily="34" charset="0"/>
              <a:buChar char="•"/>
            </a:pPr>
            <a:endParaRPr lang="en-US" dirty="0"/>
          </a:p>
          <a:p>
            <a:pPr fontAlgn="base"/>
            <a:r>
              <a:rPr lang="en-US" dirty="0"/>
              <a:t>Most of these problems can be overcome through a planned preventive maintenance program. </a:t>
            </a:r>
          </a:p>
        </p:txBody>
      </p:sp>
    </p:spTree>
    <p:extLst>
      <p:ext uri="{BB962C8B-B14F-4D97-AF65-F5344CB8AC3E}">
        <p14:creationId xmlns:p14="http://schemas.microsoft.com/office/powerpoint/2010/main" val="1284281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nature, shore, plant&#10;&#10;Description automatically generated">
            <a:extLst>
              <a:ext uri="{FF2B5EF4-FFF2-40B4-BE49-F238E27FC236}">
                <a16:creationId xmlns:a16="http://schemas.microsoft.com/office/drawing/2014/main" id="{E3CBA7D4-11FD-4219-A409-8617B035EF14}"/>
              </a:ext>
            </a:extLst>
          </p:cNvPr>
          <p:cNvPicPr>
            <a:picLocks noChangeAspect="1"/>
          </p:cNvPicPr>
          <p:nvPr/>
        </p:nvPicPr>
        <p:blipFill rotWithShape="1">
          <a:blip r:embed="rId3">
            <a:grayscl/>
            <a:alphaModFix amt="35000"/>
            <a:extLst>
              <a:ext uri="{28A0092B-C50C-407E-A947-70E740481C1C}">
                <a14:useLocalDpi xmlns:a14="http://schemas.microsoft.com/office/drawing/2010/main" val="0"/>
              </a:ext>
            </a:extLst>
          </a:blip>
          <a:srcRect l="29959" t="-2" r="27376"/>
          <a:stretch/>
        </p:blipFill>
        <p:spPr>
          <a:xfrm>
            <a:off x="1588" y="893"/>
            <a:ext cx="12188826" cy="6856214"/>
          </a:xfrm>
          <a:prstGeom prst="rect">
            <a:avLst/>
          </a:prstGeom>
          <a:solidFill>
            <a:schemeClr val="accent5"/>
          </a:solidFill>
        </p:spPr>
      </p:pic>
      <p:sp>
        <p:nvSpPr>
          <p:cNvPr id="2" name="Title 1">
            <a:extLst>
              <a:ext uri="{FF2B5EF4-FFF2-40B4-BE49-F238E27FC236}">
                <a16:creationId xmlns:a16="http://schemas.microsoft.com/office/drawing/2014/main" id="{540BD963-4E6F-9944-ACFE-400AC65E53BF}"/>
              </a:ext>
            </a:extLst>
          </p:cNvPr>
          <p:cNvSpPr>
            <a:spLocks noGrp="1"/>
          </p:cNvSpPr>
          <p:nvPr>
            <p:ph type="title"/>
          </p:nvPr>
        </p:nvSpPr>
        <p:spPr>
          <a:xfrm>
            <a:off x="608720" y="3974120"/>
            <a:ext cx="7329455" cy="785048"/>
          </a:xfrm>
        </p:spPr>
        <p:txBody>
          <a:bodyPr>
            <a:normAutofit/>
          </a:bodyPr>
          <a:lstStyle/>
          <a:p>
            <a:pPr algn="l"/>
            <a:r>
              <a:rPr lang="en-US" dirty="0"/>
              <a:t>Robert Delgado, CMRP, CRL</a:t>
            </a:r>
          </a:p>
        </p:txBody>
      </p:sp>
      <p:sp>
        <p:nvSpPr>
          <p:cNvPr id="3" name="Text Placeholder 2">
            <a:extLst>
              <a:ext uri="{FF2B5EF4-FFF2-40B4-BE49-F238E27FC236}">
                <a16:creationId xmlns:a16="http://schemas.microsoft.com/office/drawing/2014/main" id="{C6A287A0-B8B1-C749-A6DB-4B6CDF57B3D6}"/>
              </a:ext>
            </a:extLst>
          </p:cNvPr>
          <p:cNvSpPr txBox="1">
            <a:spLocks/>
          </p:cNvSpPr>
          <p:nvPr/>
        </p:nvSpPr>
        <p:spPr>
          <a:xfrm>
            <a:off x="608721" y="4974878"/>
            <a:ext cx="7533261" cy="1388214"/>
          </a:xfrm>
          <a:prstGeom prst="rect">
            <a:avLst/>
          </a:prstGeom>
        </p:spPr>
        <p:txBody>
          <a:bodyPr vert="horz" lIns="91416" tIns="45708" rIns="91416" bIns="45708"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172">
              <a:defRPr/>
            </a:pPr>
            <a:r>
              <a:rPr lang="en-US" sz="2400" b="1" cap="all" dirty="0">
                <a:solidFill>
                  <a:prstClr val="white"/>
                </a:solidFill>
                <a:latin typeface="Calibri" panose="020F0502020204030204"/>
                <a:sym typeface="Arial"/>
              </a:rPr>
              <a:t>Manager of Operations and Maintenance</a:t>
            </a:r>
          </a:p>
          <a:p>
            <a:pPr algn="l" defTabSz="914172">
              <a:defRPr/>
            </a:pPr>
            <a:r>
              <a:rPr lang="en-US" sz="2400" b="1" cap="all" dirty="0">
                <a:solidFill>
                  <a:prstClr val="white"/>
                </a:solidFill>
                <a:latin typeface="Calibri" panose="020F0502020204030204"/>
                <a:sym typeface="Arial"/>
              </a:rPr>
              <a:t>Inland Empire Utilities Agency</a:t>
            </a:r>
          </a:p>
        </p:txBody>
      </p:sp>
      <p:pic>
        <p:nvPicPr>
          <p:cNvPr id="12" name="Picture 11" descr="A picture containing drawing&#10;&#10;Description automatically generated">
            <a:extLst>
              <a:ext uri="{FF2B5EF4-FFF2-40B4-BE49-F238E27FC236}">
                <a16:creationId xmlns:a16="http://schemas.microsoft.com/office/drawing/2014/main" id="{473EDCE4-7061-46E6-A13F-064067C55C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1633" y="6235715"/>
            <a:ext cx="1591980" cy="49160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FBE658E-3FBA-A34A-A36F-4412057EF9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1633" y="6235715"/>
            <a:ext cx="1591980" cy="491604"/>
          </a:xfrm>
          <a:prstGeom prst="rect">
            <a:avLst/>
          </a:prstGeom>
        </p:spPr>
      </p:pic>
      <p:pic>
        <p:nvPicPr>
          <p:cNvPr id="4" name="Picture 3">
            <a:extLst>
              <a:ext uri="{FF2B5EF4-FFF2-40B4-BE49-F238E27FC236}">
                <a16:creationId xmlns:a16="http://schemas.microsoft.com/office/drawing/2014/main" id="{A3C52CF6-484A-492A-ADD3-20B211FC4BD2}"/>
              </a:ext>
            </a:extLst>
          </p:cNvPr>
          <p:cNvPicPr>
            <a:picLocks noChangeAspect="1"/>
          </p:cNvPicPr>
          <p:nvPr/>
        </p:nvPicPr>
        <p:blipFill>
          <a:blip r:embed="rId5"/>
          <a:stretch>
            <a:fillRect/>
          </a:stretch>
        </p:blipFill>
        <p:spPr>
          <a:xfrm>
            <a:off x="686656" y="1160980"/>
            <a:ext cx="2250512" cy="2813140"/>
          </a:xfrm>
          <a:prstGeom prst="rect">
            <a:avLst/>
          </a:prstGeom>
        </p:spPr>
      </p:pic>
    </p:spTree>
    <p:extLst>
      <p:ext uri="{BB962C8B-B14F-4D97-AF65-F5344CB8AC3E}">
        <p14:creationId xmlns:p14="http://schemas.microsoft.com/office/powerpoint/2010/main" val="1476690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82" y="341583"/>
            <a:ext cx="10797172" cy="437651"/>
          </a:xfrm>
        </p:spPr>
        <p:txBody>
          <a:bodyPr>
            <a:noAutofit/>
          </a:bodyPr>
          <a:lstStyle/>
          <a:p>
            <a:pPr algn="l"/>
            <a:r>
              <a:rPr lang="en-US" sz="2400" dirty="0"/>
              <a:t>Domain 1: inspection, maintenance, installation, and repair</a:t>
            </a:r>
          </a:p>
        </p:txBody>
      </p:sp>
      <p:sp>
        <p:nvSpPr>
          <p:cNvPr id="3" name="Rectangle 2"/>
          <p:cNvSpPr/>
          <p:nvPr/>
        </p:nvSpPr>
        <p:spPr>
          <a:xfrm>
            <a:off x="149773" y="1277452"/>
            <a:ext cx="11390586" cy="4801314"/>
          </a:xfrm>
          <a:prstGeom prst="rect">
            <a:avLst/>
          </a:prstGeom>
        </p:spPr>
        <p:txBody>
          <a:bodyPr wrap="square">
            <a:spAutoFit/>
          </a:bodyPr>
          <a:lstStyle/>
          <a:p>
            <a:pPr fontAlgn="base"/>
            <a:r>
              <a:rPr lang="en-US" dirty="0"/>
              <a:t>The three maintenance procedures that have the greatest effect on system life, performance and efficiency are:</a:t>
            </a:r>
          </a:p>
          <a:p>
            <a:pPr marL="285750" indent="-285750" fontAlgn="base">
              <a:buFont typeface="Arial" panose="020B0604020202020204" pitchFamily="34" charset="0"/>
              <a:buChar char="•"/>
            </a:pPr>
            <a:r>
              <a:rPr lang="en-US" dirty="0"/>
              <a:t>Maintaining an adequate quantity of clean and proper hydraulic fluid with the correct viscosity</a:t>
            </a:r>
          </a:p>
          <a:p>
            <a:pPr marL="285750" indent="-285750" fontAlgn="base">
              <a:buFont typeface="Arial" panose="020B0604020202020204" pitchFamily="34" charset="0"/>
              <a:buChar char="•"/>
            </a:pPr>
            <a:r>
              <a:rPr lang="en-US" dirty="0"/>
              <a:t>Periodic cleaning and changing of all filters and strainers</a:t>
            </a:r>
          </a:p>
          <a:p>
            <a:pPr marL="285750" indent="-285750" fontAlgn="base">
              <a:buFont typeface="Arial" panose="020B0604020202020204" pitchFamily="34" charset="0"/>
              <a:buChar char="•"/>
            </a:pPr>
            <a:r>
              <a:rPr lang="en-US" dirty="0"/>
              <a:t>Keeping air out of the system by ensuring tight connections</a:t>
            </a:r>
          </a:p>
          <a:p>
            <a:pPr marL="285750" indent="-285750" fontAlgn="base">
              <a:buFont typeface="Arial" panose="020B0604020202020204" pitchFamily="34" charset="0"/>
              <a:buChar char="•"/>
            </a:pPr>
            <a:endParaRPr lang="en-US" dirty="0"/>
          </a:p>
          <a:p>
            <a:pPr fontAlgn="base"/>
            <a:r>
              <a:rPr lang="en-US" dirty="0"/>
              <a:t>A vast majority of the problems encountered in hydraulic systems have been traced to the hydraulic fluid, which makes frequent sampling and testing of the fluid, a vital necessity. </a:t>
            </a:r>
          </a:p>
          <a:p>
            <a:pPr fontAlgn="base"/>
            <a:endParaRPr lang="en-US" dirty="0"/>
          </a:p>
          <a:p>
            <a:pPr fontAlgn="base"/>
            <a:r>
              <a:rPr lang="en-US" dirty="0"/>
              <a:t>Oxidation and corrosion are phenomena which seriously hamper the functioning of the hydraulic fluid. Although rust and corrosion are two distinct phenomena, they both contribute a great deal to contamination and wear.</a:t>
            </a:r>
          </a:p>
          <a:p>
            <a:pPr marL="285750" indent="-285750" fontAlgn="base">
              <a:buFont typeface="Arial" panose="020B0604020202020204" pitchFamily="34" charset="0"/>
              <a:buChar char="•"/>
            </a:pPr>
            <a:r>
              <a:rPr lang="en-US" dirty="0"/>
              <a:t>Rust, which is a chemical reaction between iron and oxygen, occurs on account of the presence of moisture-carrying oxygen.</a:t>
            </a:r>
          </a:p>
          <a:p>
            <a:pPr marL="285750" indent="-285750" fontAlgn="base">
              <a:buFont typeface="Arial" panose="020B0604020202020204" pitchFamily="34" charset="0"/>
              <a:buChar char="•"/>
            </a:pPr>
            <a:r>
              <a:rPr lang="en-US" dirty="0"/>
              <a:t>Corrosion on the other hand is a chemical reaction between a metal and acid.</a:t>
            </a:r>
          </a:p>
          <a:p>
            <a:pPr marL="285750" indent="-285750" fontAlgn="base">
              <a:buFont typeface="Arial" panose="020B0604020202020204" pitchFamily="34" charset="0"/>
              <a:buChar char="•"/>
            </a:pPr>
            <a:r>
              <a:rPr lang="en-US" dirty="0"/>
              <a:t>Corrosion and rust tend to eat away the hydraulic component material, causing malfunctioning and excessive leakage</a:t>
            </a:r>
          </a:p>
        </p:txBody>
      </p:sp>
    </p:spTree>
    <p:extLst>
      <p:ext uri="{BB962C8B-B14F-4D97-AF65-F5344CB8AC3E}">
        <p14:creationId xmlns:p14="http://schemas.microsoft.com/office/powerpoint/2010/main" val="4122941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34" y="484632"/>
            <a:ext cx="11366938" cy="674134"/>
          </a:xfrm>
        </p:spPr>
        <p:txBody>
          <a:bodyPr>
            <a:normAutofit/>
          </a:bodyPr>
          <a:lstStyle/>
          <a:p>
            <a:pPr algn="l"/>
            <a:r>
              <a:rPr lang="en-US" sz="4000" dirty="0"/>
              <a:t>KSA 306  – Pump Repair and Maintenance </a:t>
            </a:r>
          </a:p>
        </p:txBody>
      </p:sp>
      <p:sp>
        <p:nvSpPr>
          <p:cNvPr id="5" name="Rectangle 4"/>
          <p:cNvSpPr/>
          <p:nvPr/>
        </p:nvSpPr>
        <p:spPr>
          <a:xfrm>
            <a:off x="212834" y="1158766"/>
            <a:ext cx="11447863" cy="4801314"/>
          </a:xfrm>
          <a:prstGeom prst="rect">
            <a:avLst/>
          </a:prstGeom>
        </p:spPr>
        <p:txBody>
          <a:bodyPr wrap="square">
            <a:spAutoFit/>
          </a:bodyPr>
          <a:lstStyle/>
          <a:p>
            <a:r>
              <a:rPr lang="en-US" dirty="0"/>
              <a:t>Affinity Laws as it relates to impeller diameter change states that if speed should remain a constant:</a:t>
            </a:r>
          </a:p>
          <a:p>
            <a:endParaRPr lang="en-US" dirty="0"/>
          </a:p>
          <a:p>
            <a:pPr marL="342900" indent="-342900">
              <a:buFont typeface="+mj-lt"/>
              <a:buAutoNum type="arabicPeriod"/>
            </a:pPr>
            <a:r>
              <a:rPr lang="en-US" dirty="0"/>
              <a:t>The flow (GPM) varies proportionally with the change in impeller diameter. This means that 10 percent impeller reduction is 10 percent flow reduction.</a:t>
            </a:r>
          </a:p>
          <a:p>
            <a:pPr marL="342900" indent="-342900">
              <a:buFont typeface="+mj-lt"/>
              <a:buAutoNum type="arabicPeriod"/>
            </a:pPr>
            <a:endParaRPr lang="en-US" dirty="0"/>
          </a:p>
          <a:p>
            <a:pPr marL="342900" indent="-342900">
              <a:buFont typeface="+mj-lt"/>
              <a:buAutoNum type="arabicPeriod"/>
            </a:pPr>
            <a:r>
              <a:rPr lang="en-US" dirty="0"/>
              <a:t>The pump head (pressure) varies with the square of the change in the impeller diameter. If you reduce the impeller diameter by 20 percent (80 percent original diameter), the pump head is reduced to about 65 percent (.802 = .64) the original head generated.</a:t>
            </a:r>
          </a:p>
          <a:p>
            <a:pPr marL="342900" indent="-342900">
              <a:buFont typeface="+mj-lt"/>
              <a:buAutoNum type="arabicPeriod"/>
            </a:pPr>
            <a:endParaRPr lang="en-US" dirty="0"/>
          </a:p>
          <a:p>
            <a:pPr marL="342900" indent="-342900">
              <a:buFont typeface="+mj-lt"/>
              <a:buAutoNum type="arabicPeriod"/>
            </a:pPr>
            <a:r>
              <a:rPr lang="en-US" dirty="0"/>
              <a:t>The power requirement (BHp or Kw) varies by the cube of the diameter change. A 20 percent reduction in the impeller diameter (80 percent original diameter) would reduce the power consumption to about half (.803 = .512). This is significant.</a:t>
            </a:r>
          </a:p>
          <a:p>
            <a:endParaRPr lang="en-US" dirty="0"/>
          </a:p>
          <a:p>
            <a:r>
              <a:rPr lang="en-US" dirty="0"/>
              <a:t>Algebraically, we would write the equations as:</a:t>
            </a:r>
          </a:p>
          <a:p>
            <a:r>
              <a:rPr lang="en-US" dirty="0"/>
              <a:t>New Flow = Old Flow x (new imp. diam. / old imp. diam.)</a:t>
            </a:r>
          </a:p>
          <a:p>
            <a:r>
              <a:rPr lang="en-US" dirty="0"/>
              <a:t>New Head = Old Head x (new imp. diam. / old imp. diam.)</a:t>
            </a:r>
          </a:p>
          <a:p>
            <a:r>
              <a:rPr lang="en-US" dirty="0"/>
              <a:t>New Power = Old Power x (new imp. diam. / old imp. diam.)</a:t>
            </a:r>
          </a:p>
        </p:txBody>
      </p:sp>
    </p:spTree>
    <p:extLst>
      <p:ext uri="{BB962C8B-B14F-4D97-AF65-F5344CB8AC3E}">
        <p14:creationId xmlns:p14="http://schemas.microsoft.com/office/powerpoint/2010/main" val="4253103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12017"/>
            <a:ext cx="11052313" cy="637622"/>
          </a:xfrm>
        </p:spPr>
        <p:txBody>
          <a:bodyPr>
            <a:noAutofit/>
          </a:bodyPr>
          <a:lstStyle/>
          <a:p>
            <a:pPr algn="l"/>
            <a:r>
              <a:rPr lang="en-US" sz="2400" dirty="0"/>
              <a:t>Domain 1: inspection, maintenance, installation, and repair</a:t>
            </a:r>
          </a:p>
        </p:txBody>
      </p:sp>
      <p:sp>
        <p:nvSpPr>
          <p:cNvPr id="3" name="TextBox 2"/>
          <p:cNvSpPr txBox="1"/>
          <p:nvPr/>
        </p:nvSpPr>
        <p:spPr>
          <a:xfrm>
            <a:off x="222637" y="1828801"/>
            <a:ext cx="184731" cy="646331"/>
          </a:xfrm>
          <a:prstGeom prst="rect">
            <a:avLst/>
          </a:prstGeom>
          <a:noFill/>
        </p:spPr>
        <p:txBody>
          <a:bodyPr wrap="none" rtlCol="0">
            <a:spAutoFit/>
          </a:bodyPr>
          <a:lstStyle/>
          <a:p>
            <a:endParaRPr lang="en-US" dirty="0"/>
          </a:p>
          <a:p>
            <a:endParaRPr lang="en-US" dirty="0"/>
          </a:p>
        </p:txBody>
      </p:sp>
      <p:sp>
        <p:nvSpPr>
          <p:cNvPr id="4" name="TextBox 3"/>
          <p:cNvSpPr txBox="1"/>
          <p:nvPr/>
        </p:nvSpPr>
        <p:spPr>
          <a:xfrm>
            <a:off x="596347" y="1273320"/>
            <a:ext cx="10657490" cy="3139321"/>
          </a:xfrm>
          <a:prstGeom prst="rect">
            <a:avLst/>
          </a:prstGeom>
          <a:noFill/>
        </p:spPr>
        <p:txBody>
          <a:bodyPr wrap="square" rtlCol="0">
            <a:spAutoFit/>
          </a:bodyPr>
          <a:lstStyle/>
          <a:p>
            <a:r>
              <a:rPr lang="en-US" dirty="0">
                <a:solidFill>
                  <a:schemeClr val="accent1"/>
                </a:solidFill>
              </a:rPr>
              <a:t>Piping Layouts:</a:t>
            </a:r>
          </a:p>
          <a:p>
            <a:r>
              <a:rPr lang="en-US" dirty="0"/>
              <a:t>Start with a basic sketch of your project, including general dimensions. For projects using flanged or precut threaded pipe, layout planning is much more critical.</a:t>
            </a:r>
          </a:p>
          <a:p>
            <a:endParaRPr lang="en-US" dirty="0"/>
          </a:p>
          <a:p>
            <a:pPr marL="285750" indent="-285750">
              <a:buFont typeface="Arial" panose="020B0604020202020204" pitchFamily="34" charset="0"/>
              <a:buChar char="•"/>
            </a:pPr>
            <a:r>
              <a:rPr lang="en-US" dirty="0"/>
              <a:t>Take some time to research various fittings.</a:t>
            </a:r>
          </a:p>
          <a:p>
            <a:pPr marL="285750" indent="-285750">
              <a:buFont typeface="Arial" panose="020B0604020202020204" pitchFamily="34" charset="0"/>
              <a:buChar char="•"/>
            </a:pPr>
            <a:r>
              <a:rPr lang="en-US" dirty="0"/>
              <a:t>Consider using sweeps or a pair of spaced 45s instead of close elbows to cut down on total dynamic head.</a:t>
            </a:r>
          </a:p>
          <a:p>
            <a:pPr marL="285750" indent="-285750">
              <a:buFont typeface="Arial" panose="020B0604020202020204" pitchFamily="34" charset="0"/>
              <a:buChar char="•"/>
            </a:pPr>
            <a:r>
              <a:rPr lang="en-US" dirty="0"/>
              <a:t>Include clean-outs and flushing points in your layout.</a:t>
            </a:r>
          </a:p>
          <a:p>
            <a:pPr marL="285750" indent="-285750">
              <a:buFont typeface="Arial" panose="020B0604020202020204" pitchFamily="34" charset="0"/>
              <a:buChar char="•"/>
            </a:pPr>
            <a:r>
              <a:rPr lang="en-US" dirty="0"/>
              <a:t>For threaded assemblies allow for twisting the pipes and fittings together — you will probably need to include a union or flanged joint to complete the assembly.</a:t>
            </a:r>
          </a:p>
          <a:p>
            <a:endParaRPr lang="en-US" dirty="0"/>
          </a:p>
        </p:txBody>
      </p:sp>
      <p:sp>
        <p:nvSpPr>
          <p:cNvPr id="5" name="TextBox 4">
            <a:extLst>
              <a:ext uri="{FF2B5EF4-FFF2-40B4-BE49-F238E27FC236}">
                <a16:creationId xmlns:a16="http://schemas.microsoft.com/office/drawing/2014/main" id="{1BA5DD48-CC15-4778-A577-8902917EBC01}"/>
              </a:ext>
            </a:extLst>
          </p:cNvPr>
          <p:cNvSpPr txBox="1"/>
          <p:nvPr/>
        </p:nvSpPr>
        <p:spPr>
          <a:xfrm>
            <a:off x="460602" y="854766"/>
            <a:ext cx="10580914" cy="369332"/>
          </a:xfrm>
          <a:prstGeom prst="rect">
            <a:avLst/>
          </a:prstGeom>
          <a:noFill/>
        </p:spPr>
        <p:txBody>
          <a:bodyPr wrap="square" rtlCol="0">
            <a:spAutoFit/>
          </a:bodyPr>
          <a:lstStyle/>
          <a:p>
            <a:r>
              <a:rPr lang="en-US" dirty="0">
                <a:solidFill>
                  <a:srgbClr val="00B0F0"/>
                </a:solidFill>
              </a:rPr>
              <a:t>Pipeline and Valves</a:t>
            </a:r>
          </a:p>
        </p:txBody>
      </p:sp>
    </p:spTree>
    <p:extLst>
      <p:ext uri="{BB962C8B-B14F-4D97-AF65-F5344CB8AC3E}">
        <p14:creationId xmlns:p14="http://schemas.microsoft.com/office/powerpoint/2010/main" val="3832943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904" y="195523"/>
            <a:ext cx="10202091" cy="800257"/>
          </a:xfrm>
        </p:spPr>
        <p:txBody>
          <a:bodyPr>
            <a:normAutofit/>
          </a:bodyPr>
          <a:lstStyle/>
          <a:p>
            <a:pPr algn="l"/>
            <a:r>
              <a:rPr lang="en-US" sz="2400" dirty="0"/>
              <a:t>Domain 1: inspection, maintenance, installation, and repair</a:t>
            </a:r>
          </a:p>
        </p:txBody>
      </p:sp>
      <p:sp>
        <p:nvSpPr>
          <p:cNvPr id="3" name="Rectangle 2"/>
          <p:cNvSpPr/>
          <p:nvPr/>
        </p:nvSpPr>
        <p:spPr>
          <a:xfrm>
            <a:off x="409904" y="1362726"/>
            <a:ext cx="11177751" cy="4801314"/>
          </a:xfrm>
          <a:prstGeom prst="rect">
            <a:avLst/>
          </a:prstGeom>
        </p:spPr>
        <p:txBody>
          <a:bodyPr wrap="square">
            <a:spAutoFit/>
          </a:bodyPr>
          <a:lstStyle/>
          <a:p>
            <a:r>
              <a:rPr lang="en-US" dirty="0">
                <a:solidFill>
                  <a:schemeClr val="accent1"/>
                </a:solidFill>
              </a:rPr>
              <a:t>Pipe support or pipe hanger:</a:t>
            </a:r>
          </a:p>
          <a:p>
            <a:r>
              <a:rPr lang="en-US" dirty="0"/>
              <a:t>Element that transfer the load from a pipe to the supporting structures. The load includes the weight of the pipe, the content that the pipe carries, all the pipe fittings attached to pipe, and the pipe covering such as insulation.</a:t>
            </a:r>
          </a:p>
          <a:p>
            <a:r>
              <a:rPr lang="en-US" dirty="0"/>
              <a:t>The four main functions of a pipe support provides are: Anchoring, Guiding, Shock Absorption and Support</a:t>
            </a:r>
          </a:p>
          <a:p>
            <a:endParaRPr lang="en-US" dirty="0"/>
          </a:p>
          <a:p>
            <a:r>
              <a:rPr lang="en-US" u="sng" dirty="0">
                <a:solidFill>
                  <a:schemeClr val="accent1"/>
                </a:solidFill>
              </a:rPr>
              <a:t>Primary Load</a:t>
            </a:r>
            <a:r>
              <a:rPr lang="en-US" u="sng" dirty="0"/>
              <a:t> </a:t>
            </a:r>
            <a:r>
              <a:rPr lang="en-US" dirty="0"/>
              <a:t>- these are typically steady or sustained types of loads such as internal fluid pressure, external pressure, gravitational forces acting on the pipe such as weight of pipe and fluid, forces due to relief or blow down, pressure waves generated due to water/steam hammer effects. </a:t>
            </a:r>
          </a:p>
          <a:p>
            <a:endParaRPr lang="en-US" dirty="0"/>
          </a:p>
          <a:p>
            <a:r>
              <a:rPr lang="en-US" u="sng" dirty="0">
                <a:solidFill>
                  <a:schemeClr val="accent1"/>
                </a:solidFill>
              </a:rPr>
              <a:t>Secondary Load </a:t>
            </a:r>
            <a:r>
              <a:rPr lang="en-US" dirty="0"/>
              <a:t>- Just as the primary loads have their origin in some force, secondary loads are caused by displacement of some kind. For example, the pipe connected to a storage tank may be under load if the tank nozzle to which it is connected moves down due to tank settlement. Similarly, pipe connected to a vessel is pulled upwards because the vessel nozzle moves up due to vessel expansion. Also, a pipe may vibrate due to vibrations in the rotating equipment it is attached to.</a:t>
            </a:r>
          </a:p>
          <a:p>
            <a:endParaRPr lang="en-US" dirty="0"/>
          </a:p>
        </p:txBody>
      </p:sp>
    </p:spTree>
    <p:extLst>
      <p:ext uri="{BB962C8B-B14F-4D97-AF65-F5344CB8AC3E}">
        <p14:creationId xmlns:p14="http://schemas.microsoft.com/office/powerpoint/2010/main" val="3921971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06" y="301752"/>
            <a:ext cx="10218261" cy="713547"/>
          </a:xfrm>
        </p:spPr>
        <p:txBody>
          <a:bodyPr>
            <a:noAutofit/>
          </a:bodyPr>
          <a:lstStyle/>
          <a:p>
            <a:pPr algn="l"/>
            <a:r>
              <a:rPr lang="en-US" sz="2400" dirty="0"/>
              <a:t>Domain 1: inspection, maintenance, installation, and repair</a:t>
            </a:r>
          </a:p>
        </p:txBody>
      </p:sp>
      <p:sp>
        <p:nvSpPr>
          <p:cNvPr id="3" name="Rectangle 2"/>
          <p:cNvSpPr/>
          <p:nvPr/>
        </p:nvSpPr>
        <p:spPr>
          <a:xfrm>
            <a:off x="666706" y="1198179"/>
            <a:ext cx="10218262" cy="4524315"/>
          </a:xfrm>
          <a:prstGeom prst="rect">
            <a:avLst/>
          </a:prstGeom>
        </p:spPr>
        <p:txBody>
          <a:bodyPr wrap="square">
            <a:spAutoFit/>
          </a:bodyPr>
          <a:lstStyle/>
          <a:p>
            <a:r>
              <a:rPr lang="en-US" dirty="0">
                <a:solidFill>
                  <a:schemeClr val="accent1"/>
                </a:solidFill>
              </a:rPr>
              <a:t>Rigid Support:</a:t>
            </a:r>
          </a:p>
          <a:p>
            <a:r>
              <a:rPr lang="en-US" dirty="0"/>
              <a:t>Rigid supports are used to restrict pipe in certain direction(s) without any flexibility (in that direction). Main function of a rigid support can be Anchor, Rest, Guide or both Rest &amp; Guide. </a:t>
            </a:r>
          </a:p>
          <a:p>
            <a:endParaRPr lang="en-US" dirty="0"/>
          </a:p>
          <a:p>
            <a:r>
              <a:rPr lang="en-US" dirty="0">
                <a:solidFill>
                  <a:schemeClr val="accent1"/>
                </a:solidFill>
              </a:rPr>
              <a:t>Spring Support:</a:t>
            </a:r>
          </a:p>
          <a:p>
            <a:r>
              <a:rPr lang="en-US" dirty="0"/>
              <a:t>Spring supports (or Flexible supports) use helical coil compression springs ( to accommodate loads and associated pipe movements due to thermal expansions). Types of spring supports include: Variable Spring Hanger or Variable Effort Support and Constant Spring Hanger or Constant Effort Support.</a:t>
            </a:r>
          </a:p>
          <a:p>
            <a:endParaRPr lang="en-US" dirty="0"/>
          </a:p>
          <a:p>
            <a:r>
              <a:rPr lang="en-US" dirty="0">
                <a:solidFill>
                  <a:schemeClr val="accent1"/>
                </a:solidFill>
              </a:rPr>
              <a:t>Shock Absorber:</a:t>
            </a:r>
          </a:p>
          <a:p>
            <a:r>
              <a:rPr lang="en-US" dirty="0"/>
              <a:t>It is designed to absorb and transfer sudden increases in load from the pipe into the building structure and to deaden any opposing oscillation between the pipe and the structure. Types of restraints are: Hydraulic Snubber, Mechanical Snubber, shock absorber, insulated pipe support (also called pre-insulated pipe support) and engineered spring support upholds a specific load.</a:t>
            </a:r>
          </a:p>
        </p:txBody>
      </p:sp>
    </p:spTree>
    <p:extLst>
      <p:ext uri="{BB962C8B-B14F-4D97-AF65-F5344CB8AC3E}">
        <p14:creationId xmlns:p14="http://schemas.microsoft.com/office/powerpoint/2010/main" val="3851112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05" y="143321"/>
            <a:ext cx="11718851" cy="946603"/>
          </a:xfrm>
        </p:spPr>
        <p:txBody>
          <a:bodyPr>
            <a:noAutofit/>
          </a:bodyPr>
          <a:lstStyle/>
          <a:p>
            <a:pPr algn="l"/>
            <a:r>
              <a:rPr lang="en-US" sz="2400" dirty="0"/>
              <a:t>Domain 1: inspection, maintenance, installation, and repair</a:t>
            </a:r>
          </a:p>
        </p:txBody>
      </p:sp>
      <p:sp>
        <p:nvSpPr>
          <p:cNvPr id="4" name="Rectangle 3"/>
          <p:cNvSpPr/>
          <p:nvPr/>
        </p:nvSpPr>
        <p:spPr>
          <a:xfrm>
            <a:off x="326005" y="1246678"/>
            <a:ext cx="11280227" cy="3693319"/>
          </a:xfrm>
          <a:prstGeom prst="rect">
            <a:avLst/>
          </a:prstGeom>
        </p:spPr>
        <p:txBody>
          <a:bodyPr wrap="square">
            <a:spAutoFit/>
          </a:bodyPr>
          <a:lstStyle/>
          <a:p>
            <a:pPr marL="285750" indent="-285750">
              <a:buFont typeface="Arial" panose="020B0604020202020204" pitchFamily="34" charset="0"/>
              <a:buChar char="•"/>
            </a:pPr>
            <a:r>
              <a:rPr lang="en-US" dirty="0"/>
              <a:t>An air compressor should be selected to run 1/3 to 1/2 of the time, based on average air consumption of a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Average air consumption is expressed in standard cubic feet per minute – SCFM.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Compressors are rated in SCFM at a given tank pressure, usually 80-110 psig.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Sizing a compressor is matching the compressor capacity to a system’s requirement.  The consumption of each air-using device in a system is taken into consideration.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Relays, thermostats, switches, transmitters, and all devices that use air must be considered, and the compressor should be sized so that when operating, 1/3 to 1/2 of the time it will deliver enough air to satisfy the average air requirement of a system.</a:t>
            </a:r>
          </a:p>
        </p:txBody>
      </p:sp>
      <p:sp>
        <p:nvSpPr>
          <p:cNvPr id="5" name="TextBox 4">
            <a:extLst>
              <a:ext uri="{FF2B5EF4-FFF2-40B4-BE49-F238E27FC236}">
                <a16:creationId xmlns:a16="http://schemas.microsoft.com/office/drawing/2014/main" id="{B8427E4E-E010-4AB0-8554-617E12A1EF1B}"/>
              </a:ext>
            </a:extLst>
          </p:cNvPr>
          <p:cNvSpPr txBox="1"/>
          <p:nvPr/>
        </p:nvSpPr>
        <p:spPr>
          <a:xfrm>
            <a:off x="460602" y="854766"/>
            <a:ext cx="10580914" cy="369332"/>
          </a:xfrm>
          <a:prstGeom prst="rect">
            <a:avLst/>
          </a:prstGeom>
          <a:noFill/>
        </p:spPr>
        <p:txBody>
          <a:bodyPr wrap="square" rtlCol="0">
            <a:spAutoFit/>
          </a:bodyPr>
          <a:lstStyle/>
          <a:p>
            <a:r>
              <a:rPr lang="en-US" dirty="0">
                <a:solidFill>
                  <a:srgbClr val="00B0F0"/>
                </a:solidFill>
              </a:rPr>
              <a:t>Compressors</a:t>
            </a:r>
          </a:p>
        </p:txBody>
      </p:sp>
    </p:spTree>
    <p:extLst>
      <p:ext uri="{BB962C8B-B14F-4D97-AF65-F5344CB8AC3E}">
        <p14:creationId xmlns:p14="http://schemas.microsoft.com/office/powerpoint/2010/main" val="1042955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2616" y="962902"/>
            <a:ext cx="4171480" cy="2471104"/>
          </a:xfrm>
        </p:spPr>
        <p:txBody>
          <a:bodyPr>
            <a:normAutofit/>
          </a:bodyPr>
          <a:lstStyle/>
          <a:p>
            <a:r>
              <a:rPr lang="en-US" sz="4800" dirty="0"/>
              <a:t>Domain 2 – tools and equipment</a:t>
            </a:r>
          </a:p>
        </p:txBody>
      </p:sp>
      <p:pic>
        <p:nvPicPr>
          <p:cNvPr id="6" name="Graphic 5" descr="Design">
            <a:extLst>
              <a:ext uri="{FF2B5EF4-FFF2-40B4-BE49-F238E27FC236}">
                <a16:creationId xmlns:a16="http://schemas.microsoft.com/office/drawing/2014/main" id="{B9CF45D0-2703-411D-A0CB-957D4ACB08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spTree>
    <p:extLst>
      <p:ext uri="{BB962C8B-B14F-4D97-AF65-F5344CB8AC3E}">
        <p14:creationId xmlns:p14="http://schemas.microsoft.com/office/powerpoint/2010/main" val="4124381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844" y="208735"/>
            <a:ext cx="11455389" cy="563775"/>
          </a:xfrm>
        </p:spPr>
        <p:txBody>
          <a:bodyPr>
            <a:normAutofit/>
          </a:bodyPr>
          <a:lstStyle/>
          <a:p>
            <a:pPr algn="l"/>
            <a:r>
              <a:rPr lang="en-US" sz="2400" dirty="0"/>
              <a:t>Domain 2: Tools &amp; equipment</a:t>
            </a:r>
          </a:p>
        </p:txBody>
      </p:sp>
      <p:pic>
        <p:nvPicPr>
          <p:cNvPr id="3" name="Picture 2"/>
          <p:cNvPicPr>
            <a:picLocks noChangeAspect="1"/>
          </p:cNvPicPr>
          <p:nvPr/>
        </p:nvPicPr>
        <p:blipFill>
          <a:blip r:embed="rId2"/>
          <a:stretch>
            <a:fillRect/>
          </a:stretch>
        </p:blipFill>
        <p:spPr>
          <a:xfrm>
            <a:off x="490537" y="772510"/>
            <a:ext cx="5724525" cy="2923026"/>
          </a:xfrm>
          <a:prstGeom prst="rect">
            <a:avLst/>
          </a:prstGeom>
        </p:spPr>
      </p:pic>
      <p:pic>
        <p:nvPicPr>
          <p:cNvPr id="4" name="Picture 3"/>
          <p:cNvPicPr>
            <a:picLocks noChangeAspect="1"/>
          </p:cNvPicPr>
          <p:nvPr/>
        </p:nvPicPr>
        <p:blipFill>
          <a:blip r:embed="rId3"/>
          <a:stretch>
            <a:fillRect/>
          </a:stretch>
        </p:blipFill>
        <p:spPr>
          <a:xfrm>
            <a:off x="6654644" y="772510"/>
            <a:ext cx="4706007" cy="4538992"/>
          </a:xfrm>
          <a:prstGeom prst="rect">
            <a:avLst/>
          </a:prstGeom>
        </p:spPr>
      </p:pic>
      <p:pic>
        <p:nvPicPr>
          <p:cNvPr id="5" name="Picture 4"/>
          <p:cNvPicPr>
            <a:picLocks noChangeAspect="1"/>
          </p:cNvPicPr>
          <p:nvPr/>
        </p:nvPicPr>
        <p:blipFill>
          <a:blip r:embed="rId4"/>
          <a:stretch>
            <a:fillRect/>
          </a:stretch>
        </p:blipFill>
        <p:spPr>
          <a:xfrm>
            <a:off x="490537" y="3840383"/>
            <a:ext cx="5724525" cy="2245107"/>
          </a:xfrm>
          <a:prstGeom prst="rect">
            <a:avLst/>
          </a:prstGeom>
        </p:spPr>
      </p:pic>
    </p:spTree>
    <p:extLst>
      <p:ext uri="{BB962C8B-B14F-4D97-AF65-F5344CB8AC3E}">
        <p14:creationId xmlns:p14="http://schemas.microsoft.com/office/powerpoint/2010/main" val="2020270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162" y="160668"/>
            <a:ext cx="10058400" cy="469182"/>
          </a:xfrm>
        </p:spPr>
        <p:txBody>
          <a:bodyPr>
            <a:normAutofit/>
          </a:bodyPr>
          <a:lstStyle/>
          <a:p>
            <a:pPr algn="l"/>
            <a:r>
              <a:rPr lang="en-US" sz="2400" dirty="0"/>
              <a:t>Domain 2: Tools &amp; equipment</a:t>
            </a:r>
          </a:p>
        </p:txBody>
      </p:sp>
      <p:pic>
        <p:nvPicPr>
          <p:cNvPr id="4" name="Picture 3"/>
          <p:cNvPicPr>
            <a:picLocks noChangeAspect="1"/>
          </p:cNvPicPr>
          <p:nvPr/>
        </p:nvPicPr>
        <p:blipFill>
          <a:blip r:embed="rId2"/>
          <a:stretch>
            <a:fillRect/>
          </a:stretch>
        </p:blipFill>
        <p:spPr>
          <a:xfrm>
            <a:off x="1178300" y="1010114"/>
            <a:ext cx="3150115" cy="2700425"/>
          </a:xfrm>
          <a:prstGeom prst="rect">
            <a:avLst/>
          </a:prstGeom>
        </p:spPr>
      </p:pic>
      <p:pic>
        <p:nvPicPr>
          <p:cNvPr id="5" name="Picture 4"/>
          <p:cNvPicPr>
            <a:picLocks noChangeAspect="1"/>
          </p:cNvPicPr>
          <p:nvPr/>
        </p:nvPicPr>
        <p:blipFill>
          <a:blip r:embed="rId3"/>
          <a:stretch>
            <a:fillRect/>
          </a:stretch>
        </p:blipFill>
        <p:spPr>
          <a:xfrm>
            <a:off x="1178300" y="3792742"/>
            <a:ext cx="3150115" cy="2277954"/>
          </a:xfrm>
          <a:prstGeom prst="rect">
            <a:avLst/>
          </a:prstGeom>
        </p:spPr>
      </p:pic>
      <p:pic>
        <p:nvPicPr>
          <p:cNvPr id="6" name="Picture 5"/>
          <p:cNvPicPr>
            <a:picLocks noChangeAspect="1"/>
          </p:cNvPicPr>
          <p:nvPr/>
        </p:nvPicPr>
        <p:blipFill>
          <a:blip r:embed="rId4"/>
          <a:stretch>
            <a:fillRect/>
          </a:stretch>
        </p:blipFill>
        <p:spPr>
          <a:xfrm>
            <a:off x="6735571" y="3682369"/>
            <a:ext cx="3201550" cy="2427562"/>
          </a:xfrm>
          <a:prstGeom prst="rect">
            <a:avLst/>
          </a:prstGeom>
        </p:spPr>
      </p:pic>
      <p:pic>
        <p:nvPicPr>
          <p:cNvPr id="7" name="Picture 6"/>
          <p:cNvPicPr>
            <a:picLocks noChangeAspect="1"/>
          </p:cNvPicPr>
          <p:nvPr/>
        </p:nvPicPr>
        <p:blipFill>
          <a:blip r:embed="rId5"/>
          <a:stretch>
            <a:fillRect/>
          </a:stretch>
        </p:blipFill>
        <p:spPr>
          <a:xfrm>
            <a:off x="6735571" y="1010114"/>
            <a:ext cx="3201550" cy="2491280"/>
          </a:xfrm>
          <a:prstGeom prst="rect">
            <a:avLst/>
          </a:prstGeom>
        </p:spPr>
      </p:pic>
      <p:sp>
        <p:nvSpPr>
          <p:cNvPr id="8" name="TextBox 7"/>
          <p:cNvSpPr txBox="1"/>
          <p:nvPr/>
        </p:nvSpPr>
        <p:spPr>
          <a:xfrm>
            <a:off x="4247905" y="6362043"/>
            <a:ext cx="2791149" cy="307777"/>
          </a:xfrm>
          <a:prstGeom prst="rect">
            <a:avLst/>
          </a:prstGeom>
          <a:noFill/>
        </p:spPr>
        <p:txBody>
          <a:bodyPr wrap="none" rtlCol="0">
            <a:spAutoFit/>
          </a:bodyPr>
          <a:lstStyle/>
          <a:p>
            <a:r>
              <a:rPr lang="en-US" sz="1400" dirty="0"/>
              <a:t>Measures flows in open channels</a:t>
            </a:r>
          </a:p>
        </p:txBody>
      </p:sp>
      <p:sp>
        <p:nvSpPr>
          <p:cNvPr id="9" name="TextBox 8">
            <a:extLst>
              <a:ext uri="{FF2B5EF4-FFF2-40B4-BE49-F238E27FC236}">
                <a16:creationId xmlns:a16="http://schemas.microsoft.com/office/drawing/2014/main" id="{EC2D6F50-4E1B-4BAB-861F-8901A848C380}"/>
              </a:ext>
            </a:extLst>
          </p:cNvPr>
          <p:cNvSpPr txBox="1"/>
          <p:nvPr/>
        </p:nvSpPr>
        <p:spPr>
          <a:xfrm>
            <a:off x="373162" y="571240"/>
            <a:ext cx="10580914" cy="369332"/>
          </a:xfrm>
          <a:prstGeom prst="rect">
            <a:avLst/>
          </a:prstGeom>
          <a:noFill/>
        </p:spPr>
        <p:txBody>
          <a:bodyPr wrap="square" rtlCol="0">
            <a:spAutoFit/>
          </a:bodyPr>
          <a:lstStyle/>
          <a:p>
            <a:r>
              <a:rPr lang="en-US" dirty="0">
                <a:solidFill>
                  <a:srgbClr val="00B0F0"/>
                </a:solidFill>
              </a:rPr>
              <a:t>Process Equipment</a:t>
            </a:r>
          </a:p>
        </p:txBody>
      </p:sp>
    </p:spTree>
    <p:extLst>
      <p:ext uri="{BB962C8B-B14F-4D97-AF65-F5344CB8AC3E}">
        <p14:creationId xmlns:p14="http://schemas.microsoft.com/office/powerpoint/2010/main" val="2225450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9392" y="1044125"/>
            <a:ext cx="6076950" cy="3419475"/>
          </a:xfrm>
          <a:prstGeom prst="rect">
            <a:avLst/>
          </a:prstGeom>
        </p:spPr>
      </p:pic>
      <p:sp>
        <p:nvSpPr>
          <p:cNvPr id="6" name="Rectangle 5"/>
          <p:cNvSpPr/>
          <p:nvPr/>
        </p:nvSpPr>
        <p:spPr>
          <a:xfrm>
            <a:off x="6747255" y="729304"/>
            <a:ext cx="4992414" cy="3139321"/>
          </a:xfrm>
          <a:prstGeom prst="rect">
            <a:avLst/>
          </a:prstGeom>
        </p:spPr>
        <p:txBody>
          <a:bodyPr wrap="square">
            <a:spAutoFit/>
          </a:bodyPr>
          <a:lstStyle/>
          <a:p>
            <a:r>
              <a:rPr lang="en-US" dirty="0">
                <a:solidFill>
                  <a:schemeClr val="accent1"/>
                </a:solidFill>
              </a:rPr>
              <a:t>Weir (WEER)</a:t>
            </a:r>
            <a:endParaRPr lang="en-US" dirty="0"/>
          </a:p>
          <a:p>
            <a:r>
              <a:rPr lang="en-US" dirty="0"/>
              <a:t>A wall or plate placed in an open channel and used to measure the flow of water. The depth of the flow over the weir can be used to calculate the flow rate, or a chart or conversion table may be used to convert depth to flow.</a:t>
            </a:r>
          </a:p>
          <a:p>
            <a:endParaRPr lang="en-US" dirty="0"/>
          </a:p>
          <a:p>
            <a:r>
              <a:rPr lang="en-US" dirty="0"/>
              <a:t>A wall or obstruction used to control flow (from settling tanks and clarifiers) to ensure a uniform flow rate and avoid short-circuiting.</a:t>
            </a:r>
          </a:p>
        </p:txBody>
      </p:sp>
      <p:sp>
        <p:nvSpPr>
          <p:cNvPr id="7" name="Rectangle 6"/>
          <p:cNvSpPr/>
          <p:nvPr/>
        </p:nvSpPr>
        <p:spPr>
          <a:xfrm>
            <a:off x="483476" y="4629864"/>
            <a:ext cx="6328385" cy="1477328"/>
          </a:xfrm>
          <a:prstGeom prst="rect">
            <a:avLst/>
          </a:prstGeom>
        </p:spPr>
        <p:txBody>
          <a:bodyPr wrap="square">
            <a:spAutoFit/>
          </a:bodyPr>
          <a:lstStyle/>
          <a:p>
            <a:r>
              <a:rPr lang="en-US" dirty="0"/>
              <a:t>A standard Cipoletti weir is trapezoidal in shape. The crest and sides of the weir plate are placed far enough from the bottom and sides of the approach channel to produce full contraction. The sides incline outwardly at a slope of 1 horizontal to 4 vertical. </a:t>
            </a:r>
          </a:p>
        </p:txBody>
      </p:sp>
      <p:sp>
        <p:nvSpPr>
          <p:cNvPr id="10" name="Title 1">
            <a:extLst>
              <a:ext uri="{FF2B5EF4-FFF2-40B4-BE49-F238E27FC236}">
                <a16:creationId xmlns:a16="http://schemas.microsoft.com/office/drawing/2014/main" id="{8938D96E-2AC9-46F8-B171-DD2E74AC8A65}"/>
              </a:ext>
            </a:extLst>
          </p:cNvPr>
          <p:cNvSpPr>
            <a:spLocks noGrp="1"/>
          </p:cNvSpPr>
          <p:nvPr>
            <p:ph type="title"/>
          </p:nvPr>
        </p:nvSpPr>
        <p:spPr>
          <a:xfrm>
            <a:off x="700732" y="260122"/>
            <a:ext cx="10058400" cy="469182"/>
          </a:xfrm>
        </p:spPr>
        <p:txBody>
          <a:bodyPr>
            <a:normAutofit/>
          </a:bodyPr>
          <a:lstStyle/>
          <a:p>
            <a:pPr algn="l"/>
            <a:r>
              <a:rPr lang="en-US" sz="2400" dirty="0"/>
              <a:t>Domain 2: Tools &amp; equipment</a:t>
            </a:r>
          </a:p>
        </p:txBody>
      </p:sp>
    </p:spTree>
    <p:extLst>
      <p:ext uri="{BB962C8B-B14F-4D97-AF65-F5344CB8AC3E}">
        <p14:creationId xmlns:p14="http://schemas.microsoft.com/office/powerpoint/2010/main" val="2867072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5F9E98A-4FF4-43D6-9C48-6DF0E7F2D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207A636-DC99-4588-80C4-9E069B97C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ctrTitle"/>
          </p:nvPr>
        </p:nvSpPr>
        <p:spPr>
          <a:xfrm>
            <a:off x="960933" y="960241"/>
            <a:ext cx="6849699" cy="4203872"/>
          </a:xfrm>
        </p:spPr>
        <p:txBody>
          <a:bodyPr anchor="ctr">
            <a:normAutofit/>
          </a:bodyPr>
          <a:lstStyle/>
          <a:p>
            <a:pPr algn="r"/>
            <a:r>
              <a:rPr lang="en-US" sz="5400" dirty="0"/>
              <a:t>Mechanical Technologist Grade 3</a:t>
            </a:r>
          </a:p>
        </p:txBody>
      </p:sp>
      <p:sp>
        <p:nvSpPr>
          <p:cNvPr id="3" name="Subtitle 2"/>
          <p:cNvSpPr>
            <a:spLocks noGrp="1"/>
          </p:cNvSpPr>
          <p:nvPr>
            <p:ph type="subTitle" idx="1"/>
          </p:nvPr>
        </p:nvSpPr>
        <p:spPr>
          <a:xfrm>
            <a:off x="8432807" y="119297"/>
            <a:ext cx="2770873" cy="4196299"/>
          </a:xfrm>
        </p:spPr>
        <p:txBody>
          <a:bodyPr anchor="ctr">
            <a:normAutofit/>
          </a:bodyPr>
          <a:lstStyle/>
          <a:p>
            <a:r>
              <a:rPr lang="en-US" dirty="0"/>
              <a:t>CWEA - SARBS Training</a:t>
            </a:r>
          </a:p>
          <a:p>
            <a:r>
              <a:rPr lang="en-US" dirty="0"/>
              <a:t>September 22, 2021</a:t>
            </a:r>
          </a:p>
          <a:p>
            <a:endParaRPr lang="en-US" dirty="0"/>
          </a:p>
        </p:txBody>
      </p:sp>
      <p:cxnSp>
        <p:nvCxnSpPr>
          <p:cNvPr id="16" name="Straight Connector 12">
            <a:extLst>
              <a:ext uri="{FF2B5EF4-FFF2-40B4-BE49-F238E27FC236}">
                <a16:creationId xmlns:a16="http://schemas.microsoft.com/office/drawing/2014/main" id="{0F2BAA51-3181-4303-929A-FCD9C33F89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7685" y="1328764"/>
            <a:ext cx="0" cy="34668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A60B9D-8DAC-4DA9-88DE-9911621A2B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FDC2FA6-6637-43EC-B8B3-D2EF3EC325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sp>
        <p:nvSpPr>
          <p:cNvPr id="10" name="Subtitle 2">
            <a:extLst>
              <a:ext uri="{FF2B5EF4-FFF2-40B4-BE49-F238E27FC236}">
                <a16:creationId xmlns:a16="http://schemas.microsoft.com/office/drawing/2014/main" id="{E0182DFA-A1D3-4061-AA5B-52CE08EB9614}"/>
              </a:ext>
            </a:extLst>
          </p:cNvPr>
          <p:cNvSpPr txBox="1">
            <a:spLocks/>
          </p:cNvSpPr>
          <p:nvPr/>
        </p:nvSpPr>
        <p:spPr>
          <a:xfrm>
            <a:off x="8432504" y="3309258"/>
            <a:ext cx="2770873" cy="1385161"/>
          </a:xfrm>
          <a:prstGeom prst="rect">
            <a:avLst/>
          </a:prstGeom>
        </p:spPr>
        <p:txBody>
          <a:bodyPr vert="horz" lIns="91440" tIns="91440" rIns="91440" bIns="91440" rtlCol="0" anchor="ctr">
            <a:normAutofit/>
          </a:bodyPr>
          <a:lstStyle>
            <a:lvl1pPr marL="0" indent="0" algn="ctr"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dirty="0"/>
              <a:t>Robert Delgado</a:t>
            </a:r>
          </a:p>
          <a:p>
            <a:r>
              <a:rPr lang="en-US" sz="1500" dirty="0"/>
              <a:t>Manager of operations and maintenance</a:t>
            </a:r>
          </a:p>
        </p:txBody>
      </p:sp>
    </p:spTree>
    <p:extLst>
      <p:ext uri="{BB962C8B-B14F-4D97-AF65-F5344CB8AC3E}">
        <p14:creationId xmlns:p14="http://schemas.microsoft.com/office/powerpoint/2010/main" val="1276231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65" y="0"/>
            <a:ext cx="11243145" cy="827333"/>
          </a:xfrm>
        </p:spPr>
        <p:txBody>
          <a:bodyPr>
            <a:normAutofit/>
          </a:bodyPr>
          <a:lstStyle/>
          <a:p>
            <a:pPr algn="l"/>
            <a:r>
              <a:rPr lang="en-US" sz="2400" dirty="0"/>
              <a:t>Domain 2: Tools &amp; equipment</a:t>
            </a:r>
          </a:p>
        </p:txBody>
      </p:sp>
      <p:pic>
        <p:nvPicPr>
          <p:cNvPr id="3" name="Picture 2"/>
          <p:cNvPicPr>
            <a:picLocks noChangeAspect="1"/>
          </p:cNvPicPr>
          <p:nvPr/>
        </p:nvPicPr>
        <p:blipFill>
          <a:blip r:embed="rId2"/>
          <a:stretch>
            <a:fillRect/>
          </a:stretch>
        </p:blipFill>
        <p:spPr>
          <a:xfrm>
            <a:off x="397565" y="1242701"/>
            <a:ext cx="5309814" cy="4805760"/>
          </a:xfrm>
          <a:prstGeom prst="rect">
            <a:avLst/>
          </a:prstGeom>
        </p:spPr>
      </p:pic>
      <p:pic>
        <p:nvPicPr>
          <p:cNvPr id="4" name="Picture 3"/>
          <p:cNvPicPr>
            <a:picLocks noChangeAspect="1"/>
          </p:cNvPicPr>
          <p:nvPr/>
        </p:nvPicPr>
        <p:blipFill>
          <a:blip r:embed="rId3"/>
          <a:stretch>
            <a:fillRect/>
          </a:stretch>
        </p:blipFill>
        <p:spPr>
          <a:xfrm>
            <a:off x="6229641" y="1242702"/>
            <a:ext cx="5411069" cy="4805759"/>
          </a:xfrm>
          <a:prstGeom prst="rect">
            <a:avLst/>
          </a:prstGeom>
        </p:spPr>
      </p:pic>
      <p:sp>
        <p:nvSpPr>
          <p:cNvPr id="5" name="TextBox 4">
            <a:extLst>
              <a:ext uri="{FF2B5EF4-FFF2-40B4-BE49-F238E27FC236}">
                <a16:creationId xmlns:a16="http://schemas.microsoft.com/office/drawing/2014/main" id="{76C4FA34-F7C7-4118-97AB-232FA7F913EC}"/>
              </a:ext>
            </a:extLst>
          </p:cNvPr>
          <p:cNvSpPr txBox="1"/>
          <p:nvPr/>
        </p:nvSpPr>
        <p:spPr>
          <a:xfrm>
            <a:off x="397565" y="642667"/>
            <a:ext cx="10580914" cy="369332"/>
          </a:xfrm>
          <a:prstGeom prst="rect">
            <a:avLst/>
          </a:prstGeom>
          <a:noFill/>
        </p:spPr>
        <p:txBody>
          <a:bodyPr wrap="square" rtlCol="0">
            <a:spAutoFit/>
          </a:bodyPr>
          <a:lstStyle/>
          <a:p>
            <a:r>
              <a:rPr lang="en-US" dirty="0">
                <a:solidFill>
                  <a:srgbClr val="00B0F0"/>
                </a:solidFill>
              </a:rPr>
              <a:t>Crane / Forklift Operation</a:t>
            </a:r>
          </a:p>
        </p:txBody>
      </p:sp>
    </p:spTree>
    <p:extLst>
      <p:ext uri="{BB962C8B-B14F-4D97-AF65-F5344CB8AC3E}">
        <p14:creationId xmlns:p14="http://schemas.microsoft.com/office/powerpoint/2010/main" val="1060019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227" y="73367"/>
            <a:ext cx="10651730" cy="484947"/>
          </a:xfrm>
        </p:spPr>
        <p:txBody>
          <a:bodyPr>
            <a:normAutofit/>
          </a:bodyPr>
          <a:lstStyle/>
          <a:p>
            <a:pPr algn="l"/>
            <a:r>
              <a:rPr lang="en-US" sz="2400" dirty="0"/>
              <a:t>Domain 2: Tools &amp; equipment</a:t>
            </a:r>
          </a:p>
        </p:txBody>
      </p:sp>
      <p:pic>
        <p:nvPicPr>
          <p:cNvPr id="6" name="Picture 5">
            <a:extLst>
              <a:ext uri="{FF2B5EF4-FFF2-40B4-BE49-F238E27FC236}">
                <a16:creationId xmlns:a16="http://schemas.microsoft.com/office/drawing/2014/main" id="{A41A5613-53B8-4DEE-B436-E182596E300B}"/>
              </a:ext>
            </a:extLst>
          </p:cNvPr>
          <p:cNvPicPr>
            <a:picLocks noChangeAspect="1"/>
          </p:cNvPicPr>
          <p:nvPr/>
        </p:nvPicPr>
        <p:blipFill>
          <a:blip r:embed="rId2"/>
          <a:stretch>
            <a:fillRect/>
          </a:stretch>
        </p:blipFill>
        <p:spPr>
          <a:xfrm>
            <a:off x="450227" y="802152"/>
            <a:ext cx="3548259" cy="5210175"/>
          </a:xfrm>
          <a:prstGeom prst="rect">
            <a:avLst/>
          </a:prstGeom>
        </p:spPr>
      </p:pic>
      <p:pic>
        <p:nvPicPr>
          <p:cNvPr id="8" name="Picture 7">
            <a:extLst>
              <a:ext uri="{FF2B5EF4-FFF2-40B4-BE49-F238E27FC236}">
                <a16:creationId xmlns:a16="http://schemas.microsoft.com/office/drawing/2014/main" id="{567DEBA6-4E14-4935-B4D3-7F42FC81C50C}"/>
              </a:ext>
            </a:extLst>
          </p:cNvPr>
          <p:cNvPicPr>
            <a:picLocks noChangeAspect="1"/>
          </p:cNvPicPr>
          <p:nvPr/>
        </p:nvPicPr>
        <p:blipFill>
          <a:blip r:embed="rId3"/>
          <a:stretch>
            <a:fillRect/>
          </a:stretch>
        </p:blipFill>
        <p:spPr>
          <a:xfrm>
            <a:off x="4421369" y="802153"/>
            <a:ext cx="3548259" cy="5210175"/>
          </a:xfrm>
          <a:prstGeom prst="rect">
            <a:avLst/>
          </a:prstGeom>
        </p:spPr>
      </p:pic>
      <p:pic>
        <p:nvPicPr>
          <p:cNvPr id="9" name="Picture 8">
            <a:extLst>
              <a:ext uri="{FF2B5EF4-FFF2-40B4-BE49-F238E27FC236}">
                <a16:creationId xmlns:a16="http://schemas.microsoft.com/office/drawing/2014/main" id="{1CBEE3B6-0428-440E-805D-78591D50F1A9}"/>
              </a:ext>
            </a:extLst>
          </p:cNvPr>
          <p:cNvPicPr>
            <a:picLocks noChangeAspect="1"/>
          </p:cNvPicPr>
          <p:nvPr/>
        </p:nvPicPr>
        <p:blipFill>
          <a:blip r:embed="rId4"/>
          <a:stretch>
            <a:fillRect/>
          </a:stretch>
        </p:blipFill>
        <p:spPr>
          <a:xfrm>
            <a:off x="8392511" y="802152"/>
            <a:ext cx="3548259" cy="5210174"/>
          </a:xfrm>
          <a:prstGeom prst="rect">
            <a:avLst/>
          </a:prstGeom>
        </p:spPr>
      </p:pic>
    </p:spTree>
    <p:extLst>
      <p:ext uri="{BB962C8B-B14F-4D97-AF65-F5344CB8AC3E}">
        <p14:creationId xmlns:p14="http://schemas.microsoft.com/office/powerpoint/2010/main" val="1361924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40" y="162415"/>
            <a:ext cx="10587335" cy="429768"/>
          </a:xfrm>
        </p:spPr>
        <p:txBody>
          <a:bodyPr>
            <a:normAutofit/>
          </a:bodyPr>
          <a:lstStyle/>
          <a:p>
            <a:pPr algn="l"/>
            <a:r>
              <a:rPr lang="en-US" sz="2400" dirty="0"/>
              <a:t>Domain 2: Tools &amp; equipment</a:t>
            </a:r>
          </a:p>
        </p:txBody>
      </p:sp>
      <p:pic>
        <p:nvPicPr>
          <p:cNvPr id="6" name="Picture 5">
            <a:extLst>
              <a:ext uri="{FF2B5EF4-FFF2-40B4-BE49-F238E27FC236}">
                <a16:creationId xmlns:a16="http://schemas.microsoft.com/office/drawing/2014/main" id="{AE1F0382-9BF9-4672-A458-CDC8ED29CE47}"/>
              </a:ext>
            </a:extLst>
          </p:cNvPr>
          <p:cNvPicPr>
            <a:picLocks noChangeAspect="1"/>
          </p:cNvPicPr>
          <p:nvPr/>
        </p:nvPicPr>
        <p:blipFill>
          <a:blip r:embed="rId2"/>
          <a:stretch>
            <a:fillRect/>
          </a:stretch>
        </p:blipFill>
        <p:spPr>
          <a:xfrm>
            <a:off x="362440" y="1037243"/>
            <a:ext cx="3417708" cy="4972050"/>
          </a:xfrm>
          <a:prstGeom prst="rect">
            <a:avLst/>
          </a:prstGeom>
        </p:spPr>
      </p:pic>
      <p:pic>
        <p:nvPicPr>
          <p:cNvPr id="8" name="Picture 7">
            <a:extLst>
              <a:ext uri="{FF2B5EF4-FFF2-40B4-BE49-F238E27FC236}">
                <a16:creationId xmlns:a16="http://schemas.microsoft.com/office/drawing/2014/main" id="{A0604699-E01C-45C3-8E05-81067C2BF7BF}"/>
              </a:ext>
            </a:extLst>
          </p:cNvPr>
          <p:cNvPicPr>
            <a:picLocks noChangeAspect="1"/>
          </p:cNvPicPr>
          <p:nvPr/>
        </p:nvPicPr>
        <p:blipFill>
          <a:blip r:embed="rId3"/>
          <a:stretch>
            <a:fillRect/>
          </a:stretch>
        </p:blipFill>
        <p:spPr>
          <a:xfrm>
            <a:off x="4125726" y="1037243"/>
            <a:ext cx="3417708" cy="4953000"/>
          </a:xfrm>
          <a:prstGeom prst="rect">
            <a:avLst/>
          </a:prstGeom>
        </p:spPr>
      </p:pic>
      <p:pic>
        <p:nvPicPr>
          <p:cNvPr id="9" name="Picture 8">
            <a:extLst>
              <a:ext uri="{FF2B5EF4-FFF2-40B4-BE49-F238E27FC236}">
                <a16:creationId xmlns:a16="http://schemas.microsoft.com/office/drawing/2014/main" id="{D1244C70-04FC-417F-8866-97DA6532EC29}"/>
              </a:ext>
            </a:extLst>
          </p:cNvPr>
          <p:cNvPicPr>
            <a:picLocks noChangeAspect="1"/>
          </p:cNvPicPr>
          <p:nvPr/>
        </p:nvPicPr>
        <p:blipFill>
          <a:blip r:embed="rId4"/>
          <a:stretch>
            <a:fillRect/>
          </a:stretch>
        </p:blipFill>
        <p:spPr>
          <a:xfrm>
            <a:off x="7739406" y="1027719"/>
            <a:ext cx="3986115" cy="4972050"/>
          </a:xfrm>
          <a:prstGeom prst="rect">
            <a:avLst/>
          </a:prstGeom>
        </p:spPr>
      </p:pic>
    </p:spTree>
    <p:extLst>
      <p:ext uri="{BB962C8B-B14F-4D97-AF65-F5344CB8AC3E}">
        <p14:creationId xmlns:p14="http://schemas.microsoft.com/office/powerpoint/2010/main" val="1179677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98" y="185231"/>
            <a:ext cx="10716124" cy="666251"/>
          </a:xfrm>
        </p:spPr>
        <p:txBody>
          <a:bodyPr>
            <a:normAutofit/>
          </a:bodyPr>
          <a:lstStyle/>
          <a:p>
            <a:pPr algn="l"/>
            <a:r>
              <a:rPr lang="en-US" sz="2400" dirty="0"/>
              <a:t>Domain 2: Tools &amp; equipment</a:t>
            </a:r>
          </a:p>
        </p:txBody>
      </p:sp>
      <p:pic>
        <p:nvPicPr>
          <p:cNvPr id="3" name="Picture 2"/>
          <p:cNvPicPr>
            <a:picLocks noChangeAspect="1"/>
          </p:cNvPicPr>
          <p:nvPr/>
        </p:nvPicPr>
        <p:blipFill>
          <a:blip r:embed="rId2"/>
          <a:stretch>
            <a:fillRect/>
          </a:stretch>
        </p:blipFill>
        <p:spPr>
          <a:xfrm>
            <a:off x="626743" y="1285774"/>
            <a:ext cx="3658585" cy="4720744"/>
          </a:xfrm>
          <a:prstGeom prst="rect">
            <a:avLst/>
          </a:prstGeom>
        </p:spPr>
      </p:pic>
      <p:sp>
        <p:nvSpPr>
          <p:cNvPr id="6" name="TextBox 5">
            <a:extLst>
              <a:ext uri="{FF2B5EF4-FFF2-40B4-BE49-F238E27FC236}">
                <a16:creationId xmlns:a16="http://schemas.microsoft.com/office/drawing/2014/main" id="{A3EED3D9-CF74-4DA6-B046-82B65437C168}"/>
              </a:ext>
            </a:extLst>
          </p:cNvPr>
          <p:cNvSpPr txBox="1"/>
          <p:nvPr/>
        </p:nvSpPr>
        <p:spPr>
          <a:xfrm>
            <a:off x="5025006" y="1400961"/>
            <a:ext cx="6845416" cy="4247317"/>
          </a:xfrm>
          <a:prstGeom prst="rect">
            <a:avLst/>
          </a:prstGeom>
          <a:noFill/>
        </p:spPr>
        <p:txBody>
          <a:bodyPr wrap="square" rtlCol="0">
            <a:spAutoFit/>
          </a:bodyPr>
          <a:lstStyle/>
          <a:p>
            <a:r>
              <a:rPr lang="en-US" dirty="0">
                <a:solidFill>
                  <a:schemeClr val="accent1"/>
                </a:solidFill>
              </a:rPr>
              <a:t>Safety Practices for the Operator</a:t>
            </a:r>
          </a:p>
          <a:p>
            <a:pPr marL="285750" indent="-285750">
              <a:buFont typeface="Arial" panose="020B0604020202020204" pitchFamily="34" charset="0"/>
              <a:buChar char="•"/>
            </a:pPr>
            <a:r>
              <a:rPr lang="en-US" dirty="0"/>
              <a:t>Only trained authorized personnel are permitted to operate a forklift.</a:t>
            </a:r>
          </a:p>
          <a:p>
            <a:pPr marL="285750" indent="-285750">
              <a:buFont typeface="Arial" panose="020B0604020202020204" pitchFamily="34" charset="0"/>
              <a:buChar char="•"/>
            </a:pPr>
            <a:r>
              <a:rPr lang="en-US" dirty="0"/>
              <a:t>The operator should not drive the truck up to a person standing in front of a bench or other object. </a:t>
            </a:r>
          </a:p>
          <a:p>
            <a:pPr marL="285750" indent="-285750">
              <a:buFont typeface="Arial" panose="020B0604020202020204" pitchFamily="34" charset="0"/>
              <a:buChar char="•"/>
            </a:pPr>
            <a:r>
              <a:rPr lang="en-US" dirty="0"/>
              <a:t>The operator should not carry loads heavier than those for which the truck is rated. </a:t>
            </a:r>
          </a:p>
          <a:p>
            <a:pPr marL="285750" indent="-285750">
              <a:buFont typeface="Arial" panose="020B0604020202020204" pitchFamily="34" charset="0"/>
              <a:buChar char="•"/>
            </a:pPr>
            <a:r>
              <a:rPr lang="en-US" dirty="0"/>
              <a:t>The operator should avoid making fast starts, sudden stops and quick turns. </a:t>
            </a:r>
          </a:p>
          <a:p>
            <a:pPr marL="285750" indent="-285750">
              <a:buFont typeface="Arial" panose="020B0604020202020204" pitchFamily="34" charset="0"/>
              <a:buChar char="•"/>
            </a:pPr>
            <a:r>
              <a:rPr lang="en-US" dirty="0"/>
              <a:t>The operator should report all accidents involving personnel, building structures and other equipment immediately. </a:t>
            </a:r>
          </a:p>
          <a:p>
            <a:pPr marL="285750" indent="-285750">
              <a:buFont typeface="Arial" panose="020B0604020202020204" pitchFamily="34" charset="0"/>
              <a:buChar char="•"/>
            </a:pPr>
            <a:r>
              <a:rPr lang="en-US" dirty="0"/>
              <a:t>Operation on main roads outside the facility should be permitted only with proper authorization from local transport authority. </a:t>
            </a:r>
          </a:p>
        </p:txBody>
      </p:sp>
    </p:spTree>
    <p:extLst>
      <p:ext uri="{BB962C8B-B14F-4D97-AF65-F5344CB8AC3E}">
        <p14:creationId xmlns:p14="http://schemas.microsoft.com/office/powerpoint/2010/main" val="2718130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11" y="103663"/>
            <a:ext cx="10741882" cy="648709"/>
          </a:xfrm>
        </p:spPr>
        <p:txBody>
          <a:bodyPr>
            <a:normAutofit/>
          </a:bodyPr>
          <a:lstStyle/>
          <a:p>
            <a:pPr algn="l"/>
            <a:r>
              <a:rPr lang="en-US" sz="2400" dirty="0"/>
              <a:t>Domain 2: Tools &amp; equipment</a:t>
            </a:r>
          </a:p>
        </p:txBody>
      </p:sp>
      <p:pic>
        <p:nvPicPr>
          <p:cNvPr id="3" name="Picture 2"/>
          <p:cNvPicPr>
            <a:picLocks noChangeAspect="1"/>
          </p:cNvPicPr>
          <p:nvPr/>
        </p:nvPicPr>
        <p:blipFill>
          <a:blip r:embed="rId2"/>
          <a:stretch>
            <a:fillRect/>
          </a:stretch>
        </p:blipFill>
        <p:spPr>
          <a:xfrm>
            <a:off x="420611" y="1050762"/>
            <a:ext cx="3664692" cy="4917401"/>
          </a:xfrm>
          <a:prstGeom prst="rect">
            <a:avLst/>
          </a:prstGeom>
        </p:spPr>
      </p:pic>
      <p:pic>
        <p:nvPicPr>
          <p:cNvPr id="4" name="Picture 3"/>
          <p:cNvPicPr>
            <a:picLocks noChangeAspect="1"/>
          </p:cNvPicPr>
          <p:nvPr/>
        </p:nvPicPr>
        <p:blipFill>
          <a:blip r:embed="rId3"/>
          <a:stretch>
            <a:fillRect/>
          </a:stretch>
        </p:blipFill>
        <p:spPr>
          <a:xfrm>
            <a:off x="4293484" y="1050762"/>
            <a:ext cx="3832359" cy="4917401"/>
          </a:xfrm>
          <a:prstGeom prst="rect">
            <a:avLst/>
          </a:prstGeom>
        </p:spPr>
      </p:pic>
      <p:pic>
        <p:nvPicPr>
          <p:cNvPr id="5" name="Picture 4"/>
          <p:cNvPicPr>
            <a:picLocks noChangeAspect="1"/>
          </p:cNvPicPr>
          <p:nvPr/>
        </p:nvPicPr>
        <p:blipFill>
          <a:blip r:embed="rId4"/>
          <a:stretch>
            <a:fillRect/>
          </a:stretch>
        </p:blipFill>
        <p:spPr>
          <a:xfrm>
            <a:off x="8334024" y="1050762"/>
            <a:ext cx="3690116" cy="4917401"/>
          </a:xfrm>
          <a:prstGeom prst="rect">
            <a:avLst/>
          </a:prstGeom>
        </p:spPr>
      </p:pic>
    </p:spTree>
    <p:extLst>
      <p:ext uri="{BB962C8B-B14F-4D97-AF65-F5344CB8AC3E}">
        <p14:creationId xmlns:p14="http://schemas.microsoft.com/office/powerpoint/2010/main" val="3629490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95" y="310461"/>
            <a:ext cx="10590985" cy="406120"/>
          </a:xfrm>
        </p:spPr>
        <p:txBody>
          <a:bodyPr>
            <a:noAutofit/>
          </a:bodyPr>
          <a:lstStyle/>
          <a:p>
            <a:pPr algn="l"/>
            <a:r>
              <a:rPr lang="en-US" sz="2400" dirty="0"/>
              <a:t>Domain 2: Tools &amp; equipment</a:t>
            </a:r>
          </a:p>
        </p:txBody>
      </p:sp>
      <p:pic>
        <p:nvPicPr>
          <p:cNvPr id="3" name="Picture 2"/>
          <p:cNvPicPr>
            <a:picLocks noChangeAspect="1"/>
          </p:cNvPicPr>
          <p:nvPr/>
        </p:nvPicPr>
        <p:blipFill>
          <a:blip r:embed="rId2"/>
          <a:stretch>
            <a:fillRect/>
          </a:stretch>
        </p:blipFill>
        <p:spPr>
          <a:xfrm>
            <a:off x="436595" y="1054309"/>
            <a:ext cx="5026410" cy="4977376"/>
          </a:xfrm>
          <a:prstGeom prst="rect">
            <a:avLst/>
          </a:prstGeom>
        </p:spPr>
      </p:pic>
      <p:pic>
        <p:nvPicPr>
          <p:cNvPr id="4" name="Picture 3"/>
          <p:cNvPicPr>
            <a:picLocks noChangeAspect="1"/>
          </p:cNvPicPr>
          <p:nvPr/>
        </p:nvPicPr>
        <p:blipFill>
          <a:blip r:embed="rId3"/>
          <a:stretch>
            <a:fillRect/>
          </a:stretch>
        </p:blipFill>
        <p:spPr>
          <a:xfrm>
            <a:off x="6096000" y="1054309"/>
            <a:ext cx="5029200" cy="4977376"/>
          </a:xfrm>
          <a:prstGeom prst="rect">
            <a:avLst/>
          </a:prstGeom>
        </p:spPr>
      </p:pic>
    </p:spTree>
    <p:extLst>
      <p:ext uri="{BB962C8B-B14F-4D97-AF65-F5344CB8AC3E}">
        <p14:creationId xmlns:p14="http://schemas.microsoft.com/office/powerpoint/2010/main" val="3894188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633" y="255510"/>
            <a:ext cx="10650828" cy="545678"/>
          </a:xfrm>
        </p:spPr>
        <p:txBody>
          <a:bodyPr>
            <a:normAutofit/>
          </a:bodyPr>
          <a:lstStyle/>
          <a:p>
            <a:pPr algn="l"/>
            <a:r>
              <a:rPr lang="en-US" sz="2400" dirty="0"/>
              <a:t>Domain 2: Tools &amp; equipment</a:t>
            </a:r>
          </a:p>
        </p:txBody>
      </p:sp>
      <p:pic>
        <p:nvPicPr>
          <p:cNvPr id="3" name="Picture 2">
            <a:extLst>
              <a:ext uri="{FF2B5EF4-FFF2-40B4-BE49-F238E27FC236}">
                <a16:creationId xmlns:a16="http://schemas.microsoft.com/office/drawing/2014/main" id="{082C2C5C-71A9-4BF4-BB38-36D97D6A6283}"/>
              </a:ext>
            </a:extLst>
          </p:cNvPr>
          <p:cNvPicPr>
            <a:picLocks noChangeAspect="1"/>
          </p:cNvPicPr>
          <p:nvPr/>
        </p:nvPicPr>
        <p:blipFill>
          <a:blip r:embed="rId2"/>
          <a:stretch>
            <a:fillRect/>
          </a:stretch>
        </p:blipFill>
        <p:spPr>
          <a:xfrm>
            <a:off x="1425997" y="1160004"/>
            <a:ext cx="9424111" cy="4119005"/>
          </a:xfrm>
          <a:prstGeom prst="rect">
            <a:avLst/>
          </a:prstGeom>
        </p:spPr>
      </p:pic>
    </p:spTree>
    <p:extLst>
      <p:ext uri="{BB962C8B-B14F-4D97-AF65-F5344CB8AC3E}">
        <p14:creationId xmlns:p14="http://schemas.microsoft.com/office/powerpoint/2010/main" val="1316977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04" y="33254"/>
            <a:ext cx="10998557" cy="635830"/>
          </a:xfrm>
        </p:spPr>
        <p:txBody>
          <a:bodyPr>
            <a:normAutofit/>
          </a:bodyPr>
          <a:lstStyle/>
          <a:p>
            <a:pPr algn="l"/>
            <a:r>
              <a:rPr lang="en-US" sz="2400" dirty="0"/>
              <a:t>Domain 2: Tools &amp; equipment</a:t>
            </a:r>
          </a:p>
        </p:txBody>
      </p:sp>
      <p:pic>
        <p:nvPicPr>
          <p:cNvPr id="6" name="Picture 5">
            <a:extLst>
              <a:ext uri="{FF2B5EF4-FFF2-40B4-BE49-F238E27FC236}">
                <a16:creationId xmlns:a16="http://schemas.microsoft.com/office/drawing/2014/main" id="{0BA7DE2C-E1C4-4E4E-8A61-D445BF5719B7}"/>
              </a:ext>
            </a:extLst>
          </p:cNvPr>
          <p:cNvPicPr>
            <a:picLocks noChangeAspect="1"/>
          </p:cNvPicPr>
          <p:nvPr/>
        </p:nvPicPr>
        <p:blipFill>
          <a:blip r:embed="rId2"/>
          <a:stretch>
            <a:fillRect/>
          </a:stretch>
        </p:blipFill>
        <p:spPr>
          <a:xfrm>
            <a:off x="327729" y="962025"/>
            <a:ext cx="3648321" cy="5136793"/>
          </a:xfrm>
          <a:prstGeom prst="rect">
            <a:avLst/>
          </a:prstGeom>
        </p:spPr>
      </p:pic>
      <p:pic>
        <p:nvPicPr>
          <p:cNvPr id="8" name="Picture 7">
            <a:extLst>
              <a:ext uri="{FF2B5EF4-FFF2-40B4-BE49-F238E27FC236}">
                <a16:creationId xmlns:a16="http://schemas.microsoft.com/office/drawing/2014/main" id="{B65E6D88-8A56-43F5-9867-1C194F3D20CE}"/>
              </a:ext>
            </a:extLst>
          </p:cNvPr>
          <p:cNvPicPr>
            <a:picLocks noChangeAspect="1"/>
          </p:cNvPicPr>
          <p:nvPr/>
        </p:nvPicPr>
        <p:blipFill>
          <a:blip r:embed="rId3"/>
          <a:stretch>
            <a:fillRect/>
          </a:stretch>
        </p:blipFill>
        <p:spPr>
          <a:xfrm>
            <a:off x="4215352" y="962024"/>
            <a:ext cx="3648321" cy="5136793"/>
          </a:xfrm>
          <a:prstGeom prst="rect">
            <a:avLst/>
          </a:prstGeom>
        </p:spPr>
      </p:pic>
      <p:pic>
        <p:nvPicPr>
          <p:cNvPr id="9" name="Picture 8">
            <a:extLst>
              <a:ext uri="{FF2B5EF4-FFF2-40B4-BE49-F238E27FC236}">
                <a16:creationId xmlns:a16="http://schemas.microsoft.com/office/drawing/2014/main" id="{5302B71E-8518-49D2-A644-D4C9A8B244B0}"/>
              </a:ext>
            </a:extLst>
          </p:cNvPr>
          <p:cNvPicPr>
            <a:picLocks noChangeAspect="1"/>
          </p:cNvPicPr>
          <p:nvPr/>
        </p:nvPicPr>
        <p:blipFill>
          <a:blip r:embed="rId4"/>
          <a:stretch>
            <a:fillRect/>
          </a:stretch>
        </p:blipFill>
        <p:spPr>
          <a:xfrm>
            <a:off x="8102976" y="962025"/>
            <a:ext cx="3924300" cy="5136793"/>
          </a:xfrm>
          <a:prstGeom prst="rect">
            <a:avLst/>
          </a:prstGeom>
        </p:spPr>
      </p:pic>
      <p:sp>
        <p:nvSpPr>
          <p:cNvPr id="7" name="TextBox 6">
            <a:extLst>
              <a:ext uri="{FF2B5EF4-FFF2-40B4-BE49-F238E27FC236}">
                <a16:creationId xmlns:a16="http://schemas.microsoft.com/office/drawing/2014/main" id="{CEEAD4F5-6A03-43F4-B9F6-9041A6367E41}"/>
              </a:ext>
            </a:extLst>
          </p:cNvPr>
          <p:cNvSpPr txBox="1"/>
          <p:nvPr/>
        </p:nvSpPr>
        <p:spPr>
          <a:xfrm>
            <a:off x="327729" y="484418"/>
            <a:ext cx="10580914" cy="369332"/>
          </a:xfrm>
          <a:prstGeom prst="rect">
            <a:avLst/>
          </a:prstGeom>
          <a:noFill/>
        </p:spPr>
        <p:txBody>
          <a:bodyPr wrap="square" rtlCol="0">
            <a:spAutoFit/>
          </a:bodyPr>
          <a:lstStyle/>
          <a:p>
            <a:r>
              <a:rPr lang="en-US" dirty="0">
                <a:solidFill>
                  <a:srgbClr val="00B0F0"/>
                </a:solidFill>
              </a:rPr>
              <a:t>Tool Usage</a:t>
            </a:r>
          </a:p>
        </p:txBody>
      </p:sp>
    </p:spTree>
    <p:extLst>
      <p:ext uri="{BB962C8B-B14F-4D97-AF65-F5344CB8AC3E}">
        <p14:creationId xmlns:p14="http://schemas.microsoft.com/office/powerpoint/2010/main" val="952708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786" y="284608"/>
            <a:ext cx="10677487" cy="571436"/>
          </a:xfrm>
        </p:spPr>
        <p:txBody>
          <a:bodyPr>
            <a:noAutofit/>
          </a:bodyPr>
          <a:lstStyle/>
          <a:p>
            <a:pPr algn="l"/>
            <a:r>
              <a:rPr lang="en-US" sz="2400" dirty="0"/>
              <a:t>Domain 2: Tools &amp; equipment</a:t>
            </a:r>
          </a:p>
        </p:txBody>
      </p:sp>
      <p:pic>
        <p:nvPicPr>
          <p:cNvPr id="6" name="Picture 5">
            <a:extLst>
              <a:ext uri="{FF2B5EF4-FFF2-40B4-BE49-F238E27FC236}">
                <a16:creationId xmlns:a16="http://schemas.microsoft.com/office/drawing/2014/main" id="{0062A047-8851-4DA3-9CCD-D1159C77A99C}"/>
              </a:ext>
            </a:extLst>
          </p:cNvPr>
          <p:cNvPicPr>
            <a:picLocks noChangeAspect="1"/>
          </p:cNvPicPr>
          <p:nvPr/>
        </p:nvPicPr>
        <p:blipFill>
          <a:blip r:embed="rId2"/>
          <a:stretch>
            <a:fillRect/>
          </a:stretch>
        </p:blipFill>
        <p:spPr>
          <a:xfrm>
            <a:off x="318786" y="1056066"/>
            <a:ext cx="3472395" cy="4945889"/>
          </a:xfrm>
          <a:prstGeom prst="rect">
            <a:avLst/>
          </a:prstGeom>
        </p:spPr>
      </p:pic>
      <p:pic>
        <p:nvPicPr>
          <p:cNvPr id="8" name="Picture 7">
            <a:extLst>
              <a:ext uri="{FF2B5EF4-FFF2-40B4-BE49-F238E27FC236}">
                <a16:creationId xmlns:a16="http://schemas.microsoft.com/office/drawing/2014/main" id="{50EE2DF5-5A3F-45E9-A418-7E79CCF95094}"/>
              </a:ext>
            </a:extLst>
          </p:cNvPr>
          <p:cNvPicPr>
            <a:picLocks noChangeAspect="1"/>
          </p:cNvPicPr>
          <p:nvPr/>
        </p:nvPicPr>
        <p:blipFill>
          <a:blip r:embed="rId3"/>
          <a:stretch>
            <a:fillRect/>
          </a:stretch>
        </p:blipFill>
        <p:spPr>
          <a:xfrm>
            <a:off x="4211253" y="1056066"/>
            <a:ext cx="3472395" cy="4945889"/>
          </a:xfrm>
          <a:prstGeom prst="rect">
            <a:avLst/>
          </a:prstGeom>
        </p:spPr>
      </p:pic>
      <p:pic>
        <p:nvPicPr>
          <p:cNvPr id="9" name="Picture 8">
            <a:extLst>
              <a:ext uri="{FF2B5EF4-FFF2-40B4-BE49-F238E27FC236}">
                <a16:creationId xmlns:a16="http://schemas.microsoft.com/office/drawing/2014/main" id="{DE524D2A-4F9E-4FBA-AC3A-A783073D2C06}"/>
              </a:ext>
            </a:extLst>
          </p:cNvPr>
          <p:cNvPicPr>
            <a:picLocks noChangeAspect="1"/>
          </p:cNvPicPr>
          <p:nvPr/>
        </p:nvPicPr>
        <p:blipFill>
          <a:blip r:embed="rId4"/>
          <a:stretch>
            <a:fillRect/>
          </a:stretch>
        </p:blipFill>
        <p:spPr>
          <a:xfrm>
            <a:off x="8103721" y="1056067"/>
            <a:ext cx="3472395" cy="4945889"/>
          </a:xfrm>
          <a:prstGeom prst="rect">
            <a:avLst/>
          </a:prstGeom>
        </p:spPr>
      </p:pic>
    </p:spTree>
    <p:extLst>
      <p:ext uri="{BB962C8B-B14F-4D97-AF65-F5344CB8AC3E}">
        <p14:creationId xmlns:p14="http://schemas.microsoft.com/office/powerpoint/2010/main" val="1329344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04" y="265441"/>
            <a:ext cx="11018084" cy="508145"/>
          </a:xfrm>
        </p:spPr>
        <p:txBody>
          <a:bodyPr>
            <a:normAutofit/>
          </a:bodyPr>
          <a:lstStyle/>
          <a:p>
            <a:pPr algn="l"/>
            <a:r>
              <a:rPr lang="en-US" sz="2400" dirty="0"/>
              <a:t>Domain 2: Tools &amp; equipment</a:t>
            </a:r>
          </a:p>
        </p:txBody>
      </p:sp>
      <p:pic>
        <p:nvPicPr>
          <p:cNvPr id="7" name="Picture 6">
            <a:extLst>
              <a:ext uri="{FF2B5EF4-FFF2-40B4-BE49-F238E27FC236}">
                <a16:creationId xmlns:a16="http://schemas.microsoft.com/office/drawing/2014/main" id="{B9004D71-4C0D-447F-BEFD-D6BC39A51218}"/>
              </a:ext>
            </a:extLst>
          </p:cNvPr>
          <p:cNvPicPr>
            <a:picLocks noChangeAspect="1"/>
          </p:cNvPicPr>
          <p:nvPr/>
        </p:nvPicPr>
        <p:blipFill>
          <a:blip r:embed="rId2"/>
          <a:stretch>
            <a:fillRect/>
          </a:stretch>
        </p:blipFill>
        <p:spPr>
          <a:xfrm>
            <a:off x="293904" y="1081087"/>
            <a:ext cx="5619438" cy="4695825"/>
          </a:xfrm>
          <a:prstGeom prst="rect">
            <a:avLst/>
          </a:prstGeom>
        </p:spPr>
      </p:pic>
    </p:spTree>
    <p:extLst>
      <p:ext uri="{BB962C8B-B14F-4D97-AF65-F5344CB8AC3E}">
        <p14:creationId xmlns:p14="http://schemas.microsoft.com/office/powerpoint/2010/main" val="98277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251" y="1474970"/>
            <a:ext cx="2821967" cy="3144914"/>
          </a:xfrm>
        </p:spPr>
        <p:txBody>
          <a:bodyPr vert="horz" lIns="91440" tIns="45720" rIns="91440" bIns="0" rtlCol="0" anchor="ctr">
            <a:normAutofit/>
          </a:bodyPr>
          <a:lstStyle/>
          <a:p>
            <a:r>
              <a:rPr lang="en-US" sz="3000" dirty="0"/>
              <a:t>Mechanical Tech. 3</a:t>
            </a:r>
            <a:br>
              <a:rPr lang="en-US" sz="3000" dirty="0"/>
            </a:br>
            <a:br>
              <a:rPr lang="en-US" sz="3000" dirty="0"/>
            </a:br>
            <a:r>
              <a:rPr lang="en-US" sz="3000" dirty="0"/>
              <a:t>exam Blueprint</a:t>
            </a:r>
            <a:br>
              <a:rPr lang="en-US" sz="3000" dirty="0"/>
            </a:br>
            <a:br>
              <a:rPr lang="en-US" sz="3000" dirty="0"/>
            </a:br>
            <a:endParaRPr lang="en-US" sz="3000" dirty="0"/>
          </a:p>
        </p:txBody>
      </p:sp>
      <p:grpSp>
        <p:nvGrpSpPr>
          <p:cNvPr id="83" name="Group 51">
            <a:extLst>
              <a:ext uri="{FF2B5EF4-FFF2-40B4-BE49-F238E27FC236}">
                <a16:creationId xmlns:a16="http://schemas.microsoft.com/office/drawing/2014/main" id="{A030695F-0E8E-4F69-B37A-CE03576941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53" name="Rectangle 52">
              <a:extLst>
                <a:ext uri="{FF2B5EF4-FFF2-40B4-BE49-F238E27FC236}">
                  <a16:creationId xmlns:a16="http://schemas.microsoft.com/office/drawing/2014/main" id="{A62A6FA0-70FF-4F15-8E7B-F11ACE219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53">
              <a:extLst>
                <a:ext uri="{FF2B5EF4-FFF2-40B4-BE49-F238E27FC236}">
                  <a16:creationId xmlns:a16="http://schemas.microsoft.com/office/drawing/2014/main" id="{F2D33F68-4D69-490D-8818-8E439F7C8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2" name="Picture 11" descr="Table&#10;&#10;Description automatically generated">
            <a:extLst>
              <a:ext uri="{FF2B5EF4-FFF2-40B4-BE49-F238E27FC236}">
                <a16:creationId xmlns:a16="http://schemas.microsoft.com/office/drawing/2014/main" id="{24E7D624-4653-40B9-B065-22DC658B7EA6}"/>
              </a:ext>
            </a:extLst>
          </p:cNvPr>
          <p:cNvPicPr>
            <a:picLocks noChangeAspect="1"/>
          </p:cNvPicPr>
          <p:nvPr/>
        </p:nvPicPr>
        <p:blipFill>
          <a:blip r:embed="rId3"/>
          <a:stretch>
            <a:fillRect/>
          </a:stretch>
        </p:blipFill>
        <p:spPr>
          <a:xfrm>
            <a:off x="4666895" y="1116345"/>
            <a:ext cx="6185876" cy="3866172"/>
          </a:xfrm>
          <a:prstGeom prst="rect">
            <a:avLst/>
          </a:prstGeom>
        </p:spPr>
      </p:pic>
    </p:spTree>
    <p:extLst>
      <p:ext uri="{BB962C8B-B14F-4D97-AF65-F5344CB8AC3E}">
        <p14:creationId xmlns:p14="http://schemas.microsoft.com/office/powerpoint/2010/main" val="561970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04" y="204215"/>
            <a:ext cx="10058400" cy="509397"/>
          </a:xfrm>
        </p:spPr>
        <p:txBody>
          <a:bodyPr>
            <a:normAutofit/>
          </a:bodyPr>
          <a:lstStyle/>
          <a:p>
            <a:pPr algn="l"/>
            <a:r>
              <a:rPr lang="en-US" sz="2400" dirty="0"/>
              <a:t>Domain 2: Tools &amp; equipment</a:t>
            </a:r>
          </a:p>
        </p:txBody>
      </p:sp>
      <p:pic>
        <p:nvPicPr>
          <p:cNvPr id="6" name="Picture 5"/>
          <p:cNvPicPr>
            <a:picLocks noChangeAspect="1"/>
          </p:cNvPicPr>
          <p:nvPr/>
        </p:nvPicPr>
        <p:blipFill>
          <a:blip r:embed="rId2"/>
          <a:stretch>
            <a:fillRect/>
          </a:stretch>
        </p:blipFill>
        <p:spPr>
          <a:xfrm>
            <a:off x="8505619" y="1400881"/>
            <a:ext cx="2609850" cy="2111298"/>
          </a:xfrm>
          <a:prstGeom prst="rect">
            <a:avLst/>
          </a:prstGeom>
        </p:spPr>
      </p:pic>
      <p:sp>
        <p:nvSpPr>
          <p:cNvPr id="8" name="TextBox 7"/>
          <p:cNvSpPr txBox="1"/>
          <p:nvPr/>
        </p:nvSpPr>
        <p:spPr>
          <a:xfrm flipH="1">
            <a:off x="940219" y="4621203"/>
            <a:ext cx="1512625" cy="646331"/>
          </a:xfrm>
          <a:prstGeom prst="rect">
            <a:avLst/>
          </a:prstGeom>
          <a:noFill/>
        </p:spPr>
        <p:txBody>
          <a:bodyPr wrap="square" rtlCol="0">
            <a:spAutoFit/>
          </a:bodyPr>
          <a:lstStyle/>
          <a:p>
            <a:r>
              <a:rPr lang="en-US" dirty="0"/>
              <a:t>Grid Coupling</a:t>
            </a:r>
          </a:p>
        </p:txBody>
      </p:sp>
      <p:sp>
        <p:nvSpPr>
          <p:cNvPr id="9" name="TextBox 8"/>
          <p:cNvSpPr txBox="1"/>
          <p:nvPr/>
        </p:nvSpPr>
        <p:spPr>
          <a:xfrm flipH="1">
            <a:off x="5304544" y="1031549"/>
            <a:ext cx="2852028" cy="369332"/>
          </a:xfrm>
          <a:prstGeom prst="rect">
            <a:avLst/>
          </a:prstGeom>
          <a:noFill/>
        </p:spPr>
        <p:txBody>
          <a:bodyPr wrap="square" rtlCol="0">
            <a:spAutoFit/>
          </a:bodyPr>
          <a:lstStyle/>
          <a:p>
            <a:r>
              <a:rPr lang="en-US" dirty="0"/>
              <a:t>Roller-Chain Coupling</a:t>
            </a:r>
          </a:p>
        </p:txBody>
      </p:sp>
      <p:sp>
        <p:nvSpPr>
          <p:cNvPr id="10" name="TextBox 9"/>
          <p:cNvSpPr txBox="1"/>
          <p:nvPr/>
        </p:nvSpPr>
        <p:spPr>
          <a:xfrm flipH="1">
            <a:off x="410069" y="1031549"/>
            <a:ext cx="1854159" cy="369332"/>
          </a:xfrm>
          <a:prstGeom prst="rect">
            <a:avLst/>
          </a:prstGeom>
          <a:noFill/>
        </p:spPr>
        <p:txBody>
          <a:bodyPr wrap="square" rtlCol="0">
            <a:spAutoFit/>
          </a:bodyPr>
          <a:lstStyle/>
          <a:p>
            <a:r>
              <a:rPr lang="en-US" dirty="0"/>
              <a:t>Rigid Coupling</a:t>
            </a:r>
          </a:p>
        </p:txBody>
      </p:sp>
      <p:sp>
        <p:nvSpPr>
          <p:cNvPr id="12" name="TextBox 11"/>
          <p:cNvSpPr txBox="1"/>
          <p:nvPr/>
        </p:nvSpPr>
        <p:spPr>
          <a:xfrm flipH="1">
            <a:off x="5132458" y="5790784"/>
            <a:ext cx="2169447" cy="369332"/>
          </a:xfrm>
          <a:prstGeom prst="rect">
            <a:avLst/>
          </a:prstGeom>
          <a:noFill/>
        </p:spPr>
        <p:txBody>
          <a:bodyPr wrap="square" rtlCol="0">
            <a:spAutoFit/>
          </a:bodyPr>
          <a:lstStyle/>
          <a:p>
            <a:r>
              <a:rPr lang="en-US" dirty="0"/>
              <a:t>Gear Coupling</a:t>
            </a:r>
          </a:p>
        </p:txBody>
      </p:sp>
      <p:sp>
        <p:nvSpPr>
          <p:cNvPr id="13" name="TextBox 12"/>
          <p:cNvSpPr txBox="1"/>
          <p:nvPr/>
        </p:nvSpPr>
        <p:spPr>
          <a:xfrm flipH="1">
            <a:off x="8644321" y="1031549"/>
            <a:ext cx="2332446" cy="369332"/>
          </a:xfrm>
          <a:prstGeom prst="rect">
            <a:avLst/>
          </a:prstGeom>
          <a:noFill/>
        </p:spPr>
        <p:txBody>
          <a:bodyPr wrap="square" rtlCol="0">
            <a:spAutoFit/>
          </a:bodyPr>
          <a:lstStyle/>
          <a:p>
            <a:r>
              <a:rPr lang="en-US" dirty="0"/>
              <a:t>Spider coupling</a:t>
            </a:r>
          </a:p>
        </p:txBody>
      </p:sp>
      <p:pic>
        <p:nvPicPr>
          <p:cNvPr id="15" name="Picture 14"/>
          <p:cNvPicPr>
            <a:picLocks noChangeAspect="1"/>
          </p:cNvPicPr>
          <p:nvPr/>
        </p:nvPicPr>
        <p:blipFill>
          <a:blip r:embed="rId3"/>
          <a:stretch>
            <a:fillRect/>
          </a:stretch>
        </p:blipFill>
        <p:spPr>
          <a:xfrm>
            <a:off x="7948165" y="3592366"/>
            <a:ext cx="2609850" cy="2409825"/>
          </a:xfrm>
          <a:prstGeom prst="rect">
            <a:avLst/>
          </a:prstGeom>
        </p:spPr>
      </p:pic>
      <p:sp>
        <p:nvSpPr>
          <p:cNvPr id="16" name="TextBox 15"/>
          <p:cNvSpPr txBox="1"/>
          <p:nvPr/>
        </p:nvSpPr>
        <p:spPr>
          <a:xfrm flipH="1">
            <a:off x="10536834" y="3974872"/>
            <a:ext cx="1317109" cy="646331"/>
          </a:xfrm>
          <a:prstGeom prst="rect">
            <a:avLst/>
          </a:prstGeom>
          <a:noFill/>
        </p:spPr>
        <p:txBody>
          <a:bodyPr wrap="square" rtlCol="0">
            <a:spAutoFit/>
          </a:bodyPr>
          <a:lstStyle/>
          <a:p>
            <a:r>
              <a:rPr lang="en-US" dirty="0"/>
              <a:t>Grid-align Coupling</a:t>
            </a:r>
          </a:p>
        </p:txBody>
      </p:sp>
      <p:pic>
        <p:nvPicPr>
          <p:cNvPr id="3" name="Picture 2">
            <a:extLst>
              <a:ext uri="{FF2B5EF4-FFF2-40B4-BE49-F238E27FC236}">
                <a16:creationId xmlns:a16="http://schemas.microsoft.com/office/drawing/2014/main" id="{7539B723-11C1-4F50-B876-A00ED5AA1B07}"/>
              </a:ext>
            </a:extLst>
          </p:cNvPr>
          <p:cNvPicPr>
            <a:picLocks noChangeAspect="1"/>
          </p:cNvPicPr>
          <p:nvPr/>
        </p:nvPicPr>
        <p:blipFill>
          <a:blip r:embed="rId4"/>
          <a:stretch>
            <a:fillRect/>
          </a:stretch>
        </p:blipFill>
        <p:spPr>
          <a:xfrm>
            <a:off x="505334" y="1389846"/>
            <a:ext cx="1415362" cy="2873060"/>
          </a:xfrm>
          <a:prstGeom prst="rect">
            <a:avLst/>
          </a:prstGeom>
        </p:spPr>
      </p:pic>
      <p:pic>
        <p:nvPicPr>
          <p:cNvPr id="11" name="Picture 10">
            <a:extLst>
              <a:ext uri="{FF2B5EF4-FFF2-40B4-BE49-F238E27FC236}">
                <a16:creationId xmlns:a16="http://schemas.microsoft.com/office/drawing/2014/main" id="{CB71F9FC-56E3-45A8-A023-4CA35373D7E9}"/>
              </a:ext>
            </a:extLst>
          </p:cNvPr>
          <p:cNvPicPr>
            <a:picLocks noChangeAspect="1"/>
          </p:cNvPicPr>
          <p:nvPr/>
        </p:nvPicPr>
        <p:blipFill>
          <a:blip r:embed="rId5"/>
          <a:stretch>
            <a:fillRect/>
          </a:stretch>
        </p:blipFill>
        <p:spPr>
          <a:xfrm>
            <a:off x="2713414" y="1400881"/>
            <a:ext cx="2060634" cy="1451239"/>
          </a:xfrm>
          <a:prstGeom prst="rect">
            <a:avLst/>
          </a:prstGeom>
        </p:spPr>
      </p:pic>
      <p:pic>
        <p:nvPicPr>
          <p:cNvPr id="17" name="Picture 16">
            <a:extLst>
              <a:ext uri="{FF2B5EF4-FFF2-40B4-BE49-F238E27FC236}">
                <a16:creationId xmlns:a16="http://schemas.microsoft.com/office/drawing/2014/main" id="{7EC5202B-18C3-451B-9FBF-E32476EF2BCE}"/>
              </a:ext>
            </a:extLst>
          </p:cNvPr>
          <p:cNvPicPr>
            <a:picLocks noChangeAspect="1"/>
          </p:cNvPicPr>
          <p:nvPr/>
        </p:nvPicPr>
        <p:blipFill>
          <a:blip r:embed="rId6"/>
          <a:stretch>
            <a:fillRect/>
          </a:stretch>
        </p:blipFill>
        <p:spPr>
          <a:xfrm>
            <a:off x="5653591" y="1400881"/>
            <a:ext cx="2038350" cy="2190750"/>
          </a:xfrm>
          <a:prstGeom prst="rect">
            <a:avLst/>
          </a:prstGeom>
        </p:spPr>
      </p:pic>
      <p:pic>
        <p:nvPicPr>
          <p:cNvPr id="18" name="Picture 17">
            <a:extLst>
              <a:ext uri="{FF2B5EF4-FFF2-40B4-BE49-F238E27FC236}">
                <a16:creationId xmlns:a16="http://schemas.microsoft.com/office/drawing/2014/main" id="{ECCF1B11-C4A5-4A3A-899E-B2F501BA2339}"/>
              </a:ext>
            </a:extLst>
          </p:cNvPr>
          <p:cNvPicPr>
            <a:picLocks noChangeAspect="1"/>
          </p:cNvPicPr>
          <p:nvPr/>
        </p:nvPicPr>
        <p:blipFill>
          <a:blip r:embed="rId7"/>
          <a:stretch>
            <a:fillRect/>
          </a:stretch>
        </p:blipFill>
        <p:spPr>
          <a:xfrm>
            <a:off x="5064480" y="3685985"/>
            <a:ext cx="1981201" cy="2156194"/>
          </a:xfrm>
          <a:prstGeom prst="rect">
            <a:avLst/>
          </a:prstGeom>
        </p:spPr>
      </p:pic>
      <p:pic>
        <p:nvPicPr>
          <p:cNvPr id="19" name="Picture 18">
            <a:extLst>
              <a:ext uri="{FF2B5EF4-FFF2-40B4-BE49-F238E27FC236}">
                <a16:creationId xmlns:a16="http://schemas.microsoft.com/office/drawing/2014/main" id="{5F7AFC11-6C82-421E-B8EA-1DD3D29ABF35}"/>
              </a:ext>
            </a:extLst>
          </p:cNvPr>
          <p:cNvPicPr>
            <a:picLocks noChangeAspect="1"/>
          </p:cNvPicPr>
          <p:nvPr/>
        </p:nvPicPr>
        <p:blipFill>
          <a:blip r:embed="rId8"/>
          <a:stretch>
            <a:fillRect/>
          </a:stretch>
        </p:blipFill>
        <p:spPr>
          <a:xfrm>
            <a:off x="2092680" y="3782866"/>
            <a:ext cx="1981200" cy="2219325"/>
          </a:xfrm>
          <a:prstGeom prst="rect">
            <a:avLst/>
          </a:prstGeom>
        </p:spPr>
      </p:pic>
      <p:sp>
        <p:nvSpPr>
          <p:cNvPr id="20" name="TextBox 19">
            <a:extLst>
              <a:ext uri="{FF2B5EF4-FFF2-40B4-BE49-F238E27FC236}">
                <a16:creationId xmlns:a16="http://schemas.microsoft.com/office/drawing/2014/main" id="{6A78B58F-6994-451E-961E-925003C8B7AA}"/>
              </a:ext>
            </a:extLst>
          </p:cNvPr>
          <p:cNvSpPr txBox="1"/>
          <p:nvPr/>
        </p:nvSpPr>
        <p:spPr>
          <a:xfrm flipH="1">
            <a:off x="2288214" y="1031549"/>
            <a:ext cx="2992343" cy="369332"/>
          </a:xfrm>
          <a:prstGeom prst="rect">
            <a:avLst/>
          </a:prstGeom>
          <a:noFill/>
        </p:spPr>
        <p:txBody>
          <a:bodyPr wrap="square" rtlCol="0">
            <a:spAutoFit/>
          </a:bodyPr>
          <a:lstStyle/>
          <a:p>
            <a:r>
              <a:rPr lang="en-US" dirty="0"/>
              <a:t>Flexible (Disc) Coupling</a:t>
            </a:r>
          </a:p>
        </p:txBody>
      </p:sp>
      <p:sp>
        <p:nvSpPr>
          <p:cNvPr id="21" name="TextBox 20">
            <a:extLst>
              <a:ext uri="{FF2B5EF4-FFF2-40B4-BE49-F238E27FC236}">
                <a16:creationId xmlns:a16="http://schemas.microsoft.com/office/drawing/2014/main" id="{DD14AD96-C4F5-4E94-854B-62F26DA427F5}"/>
              </a:ext>
            </a:extLst>
          </p:cNvPr>
          <p:cNvSpPr txBox="1"/>
          <p:nvPr/>
        </p:nvSpPr>
        <p:spPr>
          <a:xfrm>
            <a:off x="293904" y="627688"/>
            <a:ext cx="10580914" cy="369332"/>
          </a:xfrm>
          <a:prstGeom prst="rect">
            <a:avLst/>
          </a:prstGeom>
          <a:noFill/>
        </p:spPr>
        <p:txBody>
          <a:bodyPr wrap="square" rtlCol="0">
            <a:spAutoFit/>
          </a:bodyPr>
          <a:lstStyle/>
          <a:p>
            <a:r>
              <a:rPr lang="en-US" dirty="0">
                <a:solidFill>
                  <a:srgbClr val="00B0F0"/>
                </a:solidFill>
              </a:rPr>
              <a:t>Power Transmission</a:t>
            </a:r>
          </a:p>
        </p:txBody>
      </p:sp>
    </p:spTree>
    <p:extLst>
      <p:ext uri="{BB962C8B-B14F-4D97-AF65-F5344CB8AC3E}">
        <p14:creationId xmlns:p14="http://schemas.microsoft.com/office/powerpoint/2010/main" val="1467003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998" y="110163"/>
            <a:ext cx="10058400" cy="571436"/>
          </a:xfrm>
        </p:spPr>
        <p:txBody>
          <a:bodyPr>
            <a:normAutofit/>
          </a:bodyPr>
          <a:lstStyle/>
          <a:p>
            <a:pPr algn="l"/>
            <a:r>
              <a:rPr lang="en-US" sz="2400" dirty="0"/>
              <a:t>Domain 2: Tools &amp; equipment</a:t>
            </a:r>
          </a:p>
        </p:txBody>
      </p:sp>
      <p:pic>
        <p:nvPicPr>
          <p:cNvPr id="7" name="Picture 6"/>
          <p:cNvPicPr>
            <a:picLocks noChangeAspect="1"/>
          </p:cNvPicPr>
          <p:nvPr/>
        </p:nvPicPr>
        <p:blipFill>
          <a:blip r:embed="rId2"/>
          <a:stretch>
            <a:fillRect/>
          </a:stretch>
        </p:blipFill>
        <p:spPr>
          <a:xfrm>
            <a:off x="2400497" y="1056068"/>
            <a:ext cx="6057402" cy="4785591"/>
          </a:xfrm>
          <a:prstGeom prst="rect">
            <a:avLst/>
          </a:prstGeom>
        </p:spPr>
      </p:pic>
    </p:spTree>
    <p:extLst>
      <p:ext uri="{BB962C8B-B14F-4D97-AF65-F5344CB8AC3E}">
        <p14:creationId xmlns:p14="http://schemas.microsoft.com/office/powerpoint/2010/main" val="538840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721" y="275627"/>
            <a:ext cx="10058400" cy="416889"/>
          </a:xfrm>
        </p:spPr>
        <p:txBody>
          <a:bodyPr>
            <a:noAutofit/>
          </a:bodyPr>
          <a:lstStyle/>
          <a:p>
            <a:pPr algn="l"/>
            <a:r>
              <a:rPr lang="en-US" sz="2400" dirty="0"/>
              <a:t>Domain 2: Tools &amp; equipment</a:t>
            </a:r>
          </a:p>
        </p:txBody>
      </p:sp>
      <p:pic>
        <p:nvPicPr>
          <p:cNvPr id="4" name="Picture 3"/>
          <p:cNvPicPr>
            <a:picLocks noChangeAspect="1"/>
          </p:cNvPicPr>
          <p:nvPr/>
        </p:nvPicPr>
        <p:blipFill>
          <a:blip r:embed="rId2"/>
          <a:stretch>
            <a:fillRect/>
          </a:stretch>
        </p:blipFill>
        <p:spPr>
          <a:xfrm>
            <a:off x="524721" y="1025404"/>
            <a:ext cx="10252485" cy="2060620"/>
          </a:xfrm>
          <a:prstGeom prst="rect">
            <a:avLst/>
          </a:prstGeom>
        </p:spPr>
      </p:pic>
      <p:pic>
        <p:nvPicPr>
          <p:cNvPr id="5" name="Picture 4"/>
          <p:cNvPicPr>
            <a:picLocks noChangeAspect="1"/>
          </p:cNvPicPr>
          <p:nvPr/>
        </p:nvPicPr>
        <p:blipFill>
          <a:blip r:embed="rId3"/>
          <a:stretch>
            <a:fillRect/>
          </a:stretch>
        </p:blipFill>
        <p:spPr>
          <a:xfrm>
            <a:off x="524721" y="3115706"/>
            <a:ext cx="10252485" cy="2987900"/>
          </a:xfrm>
          <a:prstGeom prst="rect">
            <a:avLst/>
          </a:prstGeom>
        </p:spPr>
      </p:pic>
    </p:spTree>
    <p:extLst>
      <p:ext uri="{BB962C8B-B14F-4D97-AF65-F5344CB8AC3E}">
        <p14:creationId xmlns:p14="http://schemas.microsoft.com/office/powerpoint/2010/main" val="271394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366" y="280717"/>
            <a:ext cx="11114468" cy="584142"/>
          </a:xfrm>
        </p:spPr>
        <p:txBody>
          <a:bodyPr>
            <a:normAutofit/>
          </a:bodyPr>
          <a:lstStyle/>
          <a:p>
            <a:pPr algn="l"/>
            <a:r>
              <a:rPr lang="en-US" sz="2400" dirty="0"/>
              <a:t>Domain 2: Tools &amp; equipment</a:t>
            </a:r>
          </a:p>
        </p:txBody>
      </p:sp>
      <p:sp>
        <p:nvSpPr>
          <p:cNvPr id="3" name="Rectangle 2"/>
          <p:cNvSpPr/>
          <p:nvPr/>
        </p:nvSpPr>
        <p:spPr>
          <a:xfrm>
            <a:off x="571838" y="1074510"/>
            <a:ext cx="5907340" cy="1754326"/>
          </a:xfrm>
          <a:prstGeom prst="rect">
            <a:avLst/>
          </a:prstGeom>
        </p:spPr>
        <p:txBody>
          <a:bodyPr wrap="square">
            <a:spAutoFit/>
          </a:bodyPr>
          <a:lstStyle/>
          <a:p>
            <a:r>
              <a:rPr lang="en-US" dirty="0"/>
              <a:t>Gear types may be grouped into five main categories:</a:t>
            </a:r>
          </a:p>
          <a:p>
            <a:pPr marL="285750" indent="-285750">
              <a:buFont typeface="Arial" panose="020B0604020202020204" pitchFamily="34" charset="0"/>
              <a:buChar char="•"/>
            </a:pPr>
            <a:r>
              <a:rPr lang="en-US" dirty="0"/>
              <a:t>Spur</a:t>
            </a:r>
          </a:p>
          <a:p>
            <a:pPr marL="285750" indent="-285750">
              <a:buFont typeface="Arial" panose="020B0604020202020204" pitchFamily="34" charset="0"/>
              <a:buChar char="•"/>
            </a:pPr>
            <a:r>
              <a:rPr lang="en-US" dirty="0"/>
              <a:t>Helical</a:t>
            </a:r>
          </a:p>
          <a:p>
            <a:pPr marL="285750" indent="-285750">
              <a:buFont typeface="Arial" panose="020B0604020202020204" pitchFamily="34" charset="0"/>
              <a:buChar char="•"/>
            </a:pPr>
            <a:r>
              <a:rPr lang="en-US" dirty="0"/>
              <a:t>Bevel</a:t>
            </a:r>
          </a:p>
          <a:p>
            <a:pPr marL="285750" indent="-285750">
              <a:buFont typeface="Arial" panose="020B0604020202020204" pitchFamily="34" charset="0"/>
              <a:buChar char="•"/>
            </a:pPr>
            <a:r>
              <a:rPr lang="en-US" dirty="0"/>
              <a:t>Hypoid, and</a:t>
            </a:r>
          </a:p>
          <a:p>
            <a:pPr marL="285750" indent="-285750">
              <a:buFont typeface="Arial" panose="020B0604020202020204" pitchFamily="34" charset="0"/>
              <a:buChar char="•"/>
            </a:pPr>
            <a:r>
              <a:rPr lang="en-US" dirty="0"/>
              <a:t>Worm</a:t>
            </a:r>
          </a:p>
        </p:txBody>
      </p:sp>
      <p:sp>
        <p:nvSpPr>
          <p:cNvPr id="4" name="Rectangle 3"/>
          <p:cNvSpPr/>
          <p:nvPr/>
        </p:nvSpPr>
        <p:spPr>
          <a:xfrm>
            <a:off x="386366" y="5069811"/>
            <a:ext cx="11648879" cy="923330"/>
          </a:xfrm>
          <a:prstGeom prst="rect">
            <a:avLst/>
          </a:prstGeom>
        </p:spPr>
        <p:txBody>
          <a:bodyPr wrap="square">
            <a:spAutoFit/>
          </a:bodyPr>
          <a:lstStyle/>
          <a:p>
            <a:r>
              <a:rPr lang="en-US" dirty="0"/>
              <a:t>Accessory drive belts are of two types, V-belts (conventional, cogged and multi-ribbed) and serpentine (multi-ribbed) belts. A V-belt rides in V-shaped pulleys to rotate various accessories, such as the power steering pump, air conditioner compressor, alternator/generator, water pump, and air pump.</a:t>
            </a:r>
          </a:p>
        </p:txBody>
      </p:sp>
      <p:sp>
        <p:nvSpPr>
          <p:cNvPr id="7" name="Rectangle 6">
            <a:extLst>
              <a:ext uri="{FF2B5EF4-FFF2-40B4-BE49-F238E27FC236}">
                <a16:creationId xmlns:a16="http://schemas.microsoft.com/office/drawing/2014/main" id="{3CD595D4-0A1E-42D5-BBBB-6D21A586ED94}"/>
              </a:ext>
            </a:extLst>
          </p:cNvPr>
          <p:cNvSpPr/>
          <p:nvPr/>
        </p:nvSpPr>
        <p:spPr>
          <a:xfrm>
            <a:off x="386366" y="3244334"/>
            <a:ext cx="11003019" cy="646331"/>
          </a:xfrm>
          <a:prstGeom prst="rect">
            <a:avLst/>
          </a:prstGeom>
        </p:spPr>
        <p:txBody>
          <a:bodyPr wrap="square">
            <a:spAutoFit/>
          </a:bodyPr>
          <a:lstStyle/>
          <a:p>
            <a:r>
              <a:rPr lang="en-US" dirty="0"/>
              <a:t>Belt drives are simple, inexpensive, and do not require axially aligned shafts. Flat belts, Rope drives, Round belts, V belts, Multi-groove belts, Ribbed belt and Film belts. </a:t>
            </a:r>
          </a:p>
        </p:txBody>
      </p:sp>
      <p:sp>
        <p:nvSpPr>
          <p:cNvPr id="8" name="Rectangle 7">
            <a:extLst>
              <a:ext uri="{FF2B5EF4-FFF2-40B4-BE49-F238E27FC236}">
                <a16:creationId xmlns:a16="http://schemas.microsoft.com/office/drawing/2014/main" id="{F0C35A04-8845-4738-BD70-E537CD469556}"/>
              </a:ext>
            </a:extLst>
          </p:cNvPr>
          <p:cNvSpPr/>
          <p:nvPr/>
        </p:nvSpPr>
        <p:spPr>
          <a:xfrm>
            <a:off x="386366" y="4054149"/>
            <a:ext cx="10269027" cy="923330"/>
          </a:xfrm>
          <a:prstGeom prst="rect">
            <a:avLst/>
          </a:prstGeom>
        </p:spPr>
        <p:txBody>
          <a:bodyPr wrap="square">
            <a:spAutoFit/>
          </a:bodyPr>
          <a:lstStyle/>
          <a:p>
            <a:r>
              <a:rPr lang="en-US" dirty="0"/>
              <a:t>All v-belts have a 40° angle between the faces, except the V series (aka "Harvester" or "Wedge" belts), which have a 30° angle between the faces. The inside edge of the belt is wider than the base of the V in a v-belt pulley - the belt touches the pulley only on the sides. </a:t>
            </a:r>
          </a:p>
        </p:txBody>
      </p:sp>
    </p:spTree>
    <p:extLst>
      <p:ext uri="{BB962C8B-B14F-4D97-AF65-F5344CB8AC3E}">
        <p14:creationId xmlns:p14="http://schemas.microsoft.com/office/powerpoint/2010/main" val="3806838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1C524C5A-172F-46AC-87F4-34AF7CA9A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3" descr="Computer script on a screen">
            <a:extLst>
              <a:ext uri="{FF2B5EF4-FFF2-40B4-BE49-F238E27FC236}">
                <a16:creationId xmlns:a16="http://schemas.microsoft.com/office/drawing/2014/main" id="{B381A0E6-7EE7-4EEE-AD0E-E1DAF8B4898D}"/>
              </a:ext>
            </a:extLst>
          </p:cNvPr>
          <p:cNvPicPr>
            <a:picLocks noChangeAspect="1"/>
          </p:cNvPicPr>
          <p:nvPr/>
        </p:nvPicPr>
        <p:blipFill rotWithShape="1">
          <a:blip r:embed="rId2">
            <a:duotone>
              <a:schemeClr val="bg2">
                <a:shade val="45000"/>
                <a:satMod val="135000"/>
              </a:schemeClr>
              <a:prstClr val="white"/>
            </a:duotone>
            <a:alphaModFix amt="20000"/>
          </a:blip>
          <a:srcRect t="5980" r="-1" b="9748"/>
          <a:stretch/>
        </p:blipFill>
        <p:spPr>
          <a:xfrm>
            <a:off x="305" y="10"/>
            <a:ext cx="12191695" cy="6857990"/>
          </a:xfrm>
          <a:prstGeom prst="rect">
            <a:avLst/>
          </a:prstGeom>
        </p:spPr>
      </p:pic>
      <p:sp>
        <p:nvSpPr>
          <p:cNvPr id="25" name="Rectangle 9">
            <a:extLst>
              <a:ext uri="{FF2B5EF4-FFF2-40B4-BE49-F238E27FC236}">
                <a16:creationId xmlns:a16="http://schemas.microsoft.com/office/drawing/2014/main" id="{6B533FE8-5556-49BB-95E2-E0680774F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ctrTitle"/>
          </p:nvPr>
        </p:nvSpPr>
        <p:spPr>
          <a:xfrm>
            <a:off x="1774423" y="802298"/>
            <a:ext cx="8637073" cy="2920713"/>
          </a:xfrm>
        </p:spPr>
        <p:txBody>
          <a:bodyPr>
            <a:normAutofit/>
          </a:bodyPr>
          <a:lstStyle/>
          <a:p>
            <a:r>
              <a:rPr lang="en-US" dirty="0"/>
              <a:t>Domain 3 – Records, Reports, and Scada</a:t>
            </a:r>
          </a:p>
        </p:txBody>
      </p:sp>
      <p:pic>
        <p:nvPicPr>
          <p:cNvPr id="29" name="Picture 11">
            <a:extLst>
              <a:ext uri="{FF2B5EF4-FFF2-40B4-BE49-F238E27FC236}">
                <a16:creationId xmlns:a16="http://schemas.microsoft.com/office/drawing/2014/main" id="{BDDF5D34-B26A-4FE6-A6B2-65D7ED53C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0" name="Straight Connector 13">
            <a:extLst>
              <a:ext uri="{FF2B5EF4-FFF2-40B4-BE49-F238E27FC236}">
                <a16:creationId xmlns:a16="http://schemas.microsoft.com/office/drawing/2014/main" id="{51072BFF-678A-44DA-9B17-6C8F14C4C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1053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53" y="808402"/>
            <a:ext cx="10163096" cy="595306"/>
          </a:xfrm>
        </p:spPr>
        <p:txBody>
          <a:bodyPr>
            <a:noAutofit/>
          </a:bodyPr>
          <a:lstStyle/>
          <a:p>
            <a:pPr algn="l"/>
            <a:r>
              <a:rPr lang="en-US" sz="2400" dirty="0"/>
              <a:t>Domain 3: records, reports, &amp; scada</a:t>
            </a:r>
          </a:p>
        </p:txBody>
      </p:sp>
      <p:sp>
        <p:nvSpPr>
          <p:cNvPr id="4" name="TextBox 3"/>
          <p:cNvSpPr txBox="1"/>
          <p:nvPr/>
        </p:nvSpPr>
        <p:spPr>
          <a:xfrm flipH="1">
            <a:off x="330908" y="2599000"/>
            <a:ext cx="1027734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The installation of a Maintenance Management system of either a manual or computerized system. Whatever mode(s) your facility chooses, the overall outcome is to have a Preventative,  Predictive and Corrective Maintenance Program that will assist in making valued decisions.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Preventative Maintenance is time based. Certain tasks such as lubrication, inspection or adjustments are made at a required time or frequency on a piece of machinery.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Predictive Maintenance makes use of physical measurements on a machine, such as vibration levels, bearing conditions, noise emission reading, oil sample results or temperature and compares these readings to the norm. It also trends readings to determine impending failure in a machine or components.</a:t>
            </a:r>
          </a:p>
          <a:p>
            <a:endParaRPr lang="en-US" dirty="0"/>
          </a:p>
        </p:txBody>
      </p:sp>
      <p:sp>
        <p:nvSpPr>
          <p:cNvPr id="5" name="TextBox 4">
            <a:extLst>
              <a:ext uri="{FF2B5EF4-FFF2-40B4-BE49-F238E27FC236}">
                <a16:creationId xmlns:a16="http://schemas.microsoft.com/office/drawing/2014/main" id="{16CC1448-65B1-463A-9A34-4E98B1DE23E0}"/>
              </a:ext>
            </a:extLst>
          </p:cNvPr>
          <p:cNvSpPr txBox="1"/>
          <p:nvPr/>
        </p:nvSpPr>
        <p:spPr>
          <a:xfrm>
            <a:off x="445153" y="1519035"/>
            <a:ext cx="10580914" cy="369332"/>
          </a:xfrm>
          <a:prstGeom prst="rect">
            <a:avLst/>
          </a:prstGeom>
          <a:noFill/>
        </p:spPr>
        <p:txBody>
          <a:bodyPr wrap="square" rtlCol="0">
            <a:spAutoFit/>
          </a:bodyPr>
          <a:lstStyle/>
          <a:p>
            <a:r>
              <a:rPr lang="en-US" dirty="0">
                <a:solidFill>
                  <a:srgbClr val="00B0F0"/>
                </a:solidFill>
              </a:rPr>
              <a:t>Maintenance Management</a:t>
            </a:r>
          </a:p>
        </p:txBody>
      </p:sp>
    </p:spTree>
    <p:extLst>
      <p:ext uri="{BB962C8B-B14F-4D97-AF65-F5344CB8AC3E}">
        <p14:creationId xmlns:p14="http://schemas.microsoft.com/office/powerpoint/2010/main" val="2069806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53" y="952011"/>
            <a:ext cx="10163096" cy="546782"/>
          </a:xfrm>
        </p:spPr>
        <p:txBody>
          <a:bodyPr>
            <a:noAutofit/>
          </a:bodyPr>
          <a:lstStyle/>
          <a:p>
            <a:pPr algn="l"/>
            <a:r>
              <a:rPr lang="en-US" sz="2400" dirty="0"/>
              <a:t>Domain 3: records, reports, &amp; scada</a:t>
            </a:r>
          </a:p>
        </p:txBody>
      </p:sp>
      <p:sp>
        <p:nvSpPr>
          <p:cNvPr id="4" name="TextBox 3"/>
          <p:cNvSpPr txBox="1"/>
          <p:nvPr/>
        </p:nvSpPr>
        <p:spPr>
          <a:xfrm flipH="1">
            <a:off x="445153" y="1718849"/>
            <a:ext cx="10277341" cy="4247317"/>
          </a:xfrm>
          <a:prstGeom prst="rect">
            <a:avLst/>
          </a:prstGeom>
          <a:noFill/>
        </p:spPr>
        <p:txBody>
          <a:bodyPr wrap="square" rtlCol="0">
            <a:spAutoFit/>
          </a:bodyPr>
          <a:lstStyle/>
          <a:p>
            <a:r>
              <a:rPr lang="en-US" dirty="0"/>
              <a:t>Logical steps on establishing a successful Maintenance Management Program:</a:t>
            </a:r>
          </a:p>
          <a:p>
            <a:endParaRPr lang="en-US" dirty="0"/>
          </a:p>
          <a:p>
            <a:pPr marL="285750" indent="-285750">
              <a:buFont typeface="Wingdings" panose="05000000000000000000" pitchFamily="2" charset="2"/>
              <a:buChar char="Ø"/>
            </a:pPr>
            <a:r>
              <a:rPr lang="en-US" dirty="0"/>
              <a:t>Get a process drawing, building equipment location drawing or other “map” of the plant or process that list all the equipment and shows the location.</a:t>
            </a:r>
          </a:p>
          <a:p>
            <a:endParaRPr lang="en-US" dirty="0"/>
          </a:p>
          <a:p>
            <a:pPr marL="285750" indent="-285750">
              <a:buFont typeface="Wingdings" panose="05000000000000000000" pitchFamily="2" charset="2"/>
              <a:buChar char="Ø"/>
            </a:pPr>
            <a:r>
              <a:rPr lang="en-US" dirty="0"/>
              <a:t>Make a list of equipment that will need to be implemented into the program. It is beneficial to group the equipment by name, number, location and type.</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If equipment has never been numbered, it might be a smart idea to “adopt” an intelligent numbering system that helps in sorting or locating the equipment.</a:t>
            </a:r>
          </a:p>
          <a:p>
            <a:pPr marL="742950" lvl="1" indent="-285750">
              <a:buFont typeface="Arial" panose="020B0604020202020204" pitchFamily="34" charset="0"/>
              <a:buChar char="•"/>
            </a:pPr>
            <a:r>
              <a:rPr lang="en-US" dirty="0"/>
              <a:t>PU-2004. A Pump located on the second and the fourth one in the process train.</a:t>
            </a:r>
          </a:p>
          <a:p>
            <a:pPr marL="742950" lvl="1" indent="-285750">
              <a:buFont typeface="Arial" panose="020B0604020202020204" pitchFamily="34" charset="0"/>
              <a:buChar char="•"/>
            </a:pPr>
            <a:r>
              <a:rPr lang="en-US" dirty="0"/>
              <a:t>100-EX-405. A heat Exchanger in building 100 on the fourth floor and the fifth item in the process train.</a:t>
            </a:r>
          </a:p>
          <a:p>
            <a:pPr marL="742950" lvl="1" indent="-285750">
              <a:buFont typeface="Arial" panose="020B0604020202020204" pitchFamily="34" charset="0"/>
              <a:buChar char="•"/>
            </a:pPr>
            <a:r>
              <a:rPr lang="en-US" dirty="0"/>
              <a:t>100-AC-405. An AC motor used to drive the gear pump on the heat exchanger shown in the previous entry</a:t>
            </a:r>
          </a:p>
        </p:txBody>
      </p:sp>
    </p:spTree>
    <p:extLst>
      <p:ext uri="{BB962C8B-B14F-4D97-AF65-F5344CB8AC3E}">
        <p14:creationId xmlns:p14="http://schemas.microsoft.com/office/powerpoint/2010/main" val="30032699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928" y="790028"/>
            <a:ext cx="10664609" cy="603939"/>
          </a:xfrm>
        </p:spPr>
        <p:txBody>
          <a:bodyPr>
            <a:normAutofit/>
          </a:bodyPr>
          <a:lstStyle/>
          <a:p>
            <a:pPr algn="l"/>
            <a:r>
              <a:rPr lang="en-US" sz="2400" dirty="0"/>
              <a:t>Domain 3: records, reports, &amp; scada</a:t>
            </a:r>
          </a:p>
        </p:txBody>
      </p:sp>
      <p:sp>
        <p:nvSpPr>
          <p:cNvPr id="3" name="TextBox 2"/>
          <p:cNvSpPr txBox="1"/>
          <p:nvPr/>
        </p:nvSpPr>
        <p:spPr>
          <a:xfrm>
            <a:off x="283335" y="1635335"/>
            <a:ext cx="10844913"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t>Locate all maintenance manuals for the equipment: Make sure to ask for “cut sheets” or “exploded diagrams” to make spare-part identification easier when working on the equipment.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Schedule a meeting with the O&amp;M personnel: Review the manufacturers’ information with others and see if the recommended PM strategies makes sense. Some manufacturers will use an overkill approach and suggest much more PM than is necessary.</a:t>
            </a:r>
          </a:p>
          <a:p>
            <a:endParaRPr lang="en-US" dirty="0"/>
          </a:p>
          <a:p>
            <a:pPr marL="285750" indent="-285750">
              <a:buFont typeface="Wingdings" panose="05000000000000000000" pitchFamily="2" charset="2"/>
              <a:buChar char="Ø"/>
            </a:pPr>
            <a:r>
              <a:rPr lang="en-US" dirty="0"/>
              <a:t>Begin setting up the maintenance activities: Pay attention to common types of equipment (gear boxes, motors) and common activities (greasing, oil changes, chain inspections).</a:t>
            </a:r>
          </a:p>
          <a:p>
            <a:pPr lvl="1"/>
            <a:endParaRPr lang="en-US" dirty="0"/>
          </a:p>
          <a:p>
            <a:pPr marL="285750" indent="-285750">
              <a:buFont typeface="Wingdings" panose="05000000000000000000" pitchFamily="2" charset="2"/>
              <a:buChar char="Ø"/>
            </a:pPr>
            <a:r>
              <a:rPr lang="en-US" dirty="0"/>
              <a:t>Setup work orders with routes: Scheduling things to be accomplished so that staff use their time properly. Incorporate the entire Maintenance Management system into the daily planning and scheduling of personnel.</a:t>
            </a:r>
          </a:p>
          <a:p>
            <a:endParaRPr lang="en-US" dirty="0"/>
          </a:p>
          <a:p>
            <a:pPr marL="285750" indent="-285750">
              <a:buFont typeface="Wingdings" panose="05000000000000000000" pitchFamily="2" charset="2"/>
              <a:buChar char="Ø"/>
            </a:pPr>
            <a:r>
              <a:rPr lang="en-US" dirty="0"/>
              <a:t>Conduct audits every three to six months to determine the efficiency of the program and modify the program to change tasks, change frequencies, add or remove equipment, change routes or change personnel based on results of the audits. </a:t>
            </a:r>
          </a:p>
        </p:txBody>
      </p:sp>
      <p:sp>
        <p:nvSpPr>
          <p:cNvPr id="5" name="TextBox 4">
            <a:extLst>
              <a:ext uri="{FF2B5EF4-FFF2-40B4-BE49-F238E27FC236}">
                <a16:creationId xmlns:a16="http://schemas.microsoft.com/office/drawing/2014/main" id="{9E36437F-DC38-44B4-A192-3DFEAC3818CC}"/>
              </a:ext>
            </a:extLst>
          </p:cNvPr>
          <p:cNvSpPr txBox="1"/>
          <p:nvPr/>
        </p:nvSpPr>
        <p:spPr>
          <a:xfrm>
            <a:off x="394063" y="1143838"/>
            <a:ext cx="10134600" cy="369332"/>
          </a:xfrm>
          <a:prstGeom prst="rect">
            <a:avLst/>
          </a:prstGeom>
          <a:noFill/>
        </p:spPr>
        <p:txBody>
          <a:bodyPr wrap="square">
            <a:spAutoFit/>
          </a:bodyPr>
          <a:lstStyle/>
          <a:p>
            <a:r>
              <a:rPr lang="en-US" dirty="0"/>
              <a:t>Logical steps on establishing a successful Maintenance Management Program (Cont.):</a:t>
            </a:r>
          </a:p>
        </p:txBody>
      </p:sp>
    </p:spTree>
    <p:extLst>
      <p:ext uri="{BB962C8B-B14F-4D97-AF65-F5344CB8AC3E}">
        <p14:creationId xmlns:p14="http://schemas.microsoft.com/office/powerpoint/2010/main" val="3457438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976" y="1080183"/>
            <a:ext cx="10425305" cy="571436"/>
          </a:xfrm>
        </p:spPr>
        <p:txBody>
          <a:bodyPr>
            <a:noAutofit/>
          </a:bodyPr>
          <a:lstStyle/>
          <a:p>
            <a:pPr algn="l"/>
            <a:r>
              <a:rPr lang="en-US" sz="2400" dirty="0"/>
              <a:t>Domain 3: records, reports, &amp; scada</a:t>
            </a:r>
          </a:p>
        </p:txBody>
      </p:sp>
      <p:sp>
        <p:nvSpPr>
          <p:cNvPr id="5" name="TextBox 4"/>
          <p:cNvSpPr txBox="1"/>
          <p:nvPr/>
        </p:nvSpPr>
        <p:spPr>
          <a:xfrm flipH="1">
            <a:off x="583977" y="2067060"/>
            <a:ext cx="1042530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The goal of managing maintenance is to minimize investments in labor, materials, money and equipment. In other words, we want to manage our human and material resources as effective as possible, while delivering a high level of service to our customers.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The benefits of an effective operation and maintenance program are as follows:</a:t>
            </a:r>
          </a:p>
          <a:p>
            <a:pPr marL="285750" indent="-285750">
              <a:buFont typeface="Arial" panose="020B0604020202020204" pitchFamily="34" charset="0"/>
              <a:buChar char="•"/>
            </a:pPr>
            <a:r>
              <a:rPr lang="en-US" dirty="0"/>
              <a:t>Ensuring the availability of facilities and equipment as intended.</a:t>
            </a:r>
          </a:p>
          <a:p>
            <a:pPr marL="285750" indent="-285750">
              <a:buFont typeface="Arial" panose="020B0604020202020204" pitchFamily="34" charset="0"/>
              <a:buChar char="•"/>
            </a:pPr>
            <a:r>
              <a:rPr lang="en-US" dirty="0"/>
              <a:t>Maintaining the reliability of the equipment and facilities as designed.</a:t>
            </a:r>
          </a:p>
          <a:p>
            <a:pPr marL="285750" indent="-285750">
              <a:buFont typeface="Arial" panose="020B0604020202020204" pitchFamily="34" charset="0"/>
              <a:buChar char="•"/>
            </a:pPr>
            <a:r>
              <a:rPr lang="en-US" dirty="0"/>
              <a:t>Obtaining full use of the system throughout its design life.</a:t>
            </a:r>
          </a:p>
          <a:p>
            <a:pPr marL="285750" indent="-285750">
              <a:buFont typeface="Arial" panose="020B0604020202020204" pitchFamily="34" charset="0"/>
              <a:buChar char="•"/>
            </a:pPr>
            <a:r>
              <a:rPr lang="en-US" dirty="0"/>
              <a:t>Collecting accurate information and data on which to base the operation and maintenance of the system and justify requests for the financial resources necessary to support it.</a:t>
            </a:r>
          </a:p>
        </p:txBody>
      </p:sp>
    </p:spTree>
    <p:extLst>
      <p:ext uri="{BB962C8B-B14F-4D97-AF65-F5344CB8AC3E}">
        <p14:creationId xmlns:p14="http://schemas.microsoft.com/office/powerpoint/2010/main" val="2289829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311" y="742421"/>
            <a:ext cx="10638851" cy="674467"/>
          </a:xfrm>
        </p:spPr>
        <p:txBody>
          <a:bodyPr>
            <a:normAutofit/>
          </a:bodyPr>
          <a:lstStyle/>
          <a:p>
            <a:pPr algn="l"/>
            <a:r>
              <a:rPr lang="en-US" sz="2400" dirty="0"/>
              <a:t>Domain 3: records, reports, &amp; scada</a:t>
            </a:r>
          </a:p>
        </p:txBody>
      </p:sp>
      <p:sp>
        <p:nvSpPr>
          <p:cNvPr id="3" name="TextBox 2"/>
          <p:cNvSpPr txBox="1"/>
          <p:nvPr/>
        </p:nvSpPr>
        <p:spPr>
          <a:xfrm flipH="1">
            <a:off x="372506" y="1437853"/>
            <a:ext cx="10283138" cy="5078313"/>
          </a:xfrm>
          <a:prstGeom prst="rect">
            <a:avLst/>
          </a:prstGeom>
          <a:noFill/>
        </p:spPr>
        <p:txBody>
          <a:bodyPr wrap="square" rtlCol="0">
            <a:spAutoFit/>
          </a:bodyPr>
          <a:lstStyle/>
          <a:p>
            <a:r>
              <a:rPr lang="en-US" dirty="0">
                <a:solidFill>
                  <a:schemeClr val="accent1">
                    <a:lumMod val="75000"/>
                  </a:schemeClr>
                </a:solidFill>
              </a:rPr>
              <a:t>Emergency Planning Process:</a:t>
            </a:r>
          </a:p>
          <a:p>
            <a:pPr marL="285750" indent="-285750">
              <a:buFont typeface="Arial" panose="020B0604020202020204" pitchFamily="34" charset="0"/>
              <a:buChar char="•"/>
            </a:pPr>
            <a:r>
              <a:rPr lang="en-US" dirty="0"/>
              <a:t>The chief motivation behind emergency planning is to reduce the likelihood of lives being lost. A second motivation is to reduce damage to the infrastructures.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 emergency plan in its broad sense is to inform, instruct and direct participants in the measures needed to manage the direct and flow-on effects of emergency events that may lead to disasters. A plan is also a means of coordinating and advoiding the duplications of effort and resources. By its very nature, an emergency plan must be devised, implemented and tested.</a:t>
            </a:r>
          </a:p>
          <a:p>
            <a:pPr marL="285750" indent="-285750">
              <a:buFont typeface="Arial" panose="020B0604020202020204" pitchFamily="34" charset="0"/>
              <a:buChar char="•"/>
            </a:pPr>
            <a:r>
              <a:rPr lang="en-US" dirty="0"/>
              <a:t>Planning needs to be undertaken for each of the four emergency management cycles:</a:t>
            </a:r>
          </a:p>
          <a:p>
            <a:pPr marL="742950" lvl="1" indent="-285750">
              <a:buFont typeface="Arial" panose="020B0604020202020204" pitchFamily="34" charset="0"/>
              <a:buChar char="•"/>
            </a:pPr>
            <a:r>
              <a:rPr lang="en-US" dirty="0"/>
              <a:t>Reduction</a:t>
            </a:r>
          </a:p>
          <a:p>
            <a:pPr marL="742950" lvl="1" indent="-285750">
              <a:buFont typeface="Arial" panose="020B0604020202020204" pitchFamily="34" charset="0"/>
              <a:buChar char="•"/>
            </a:pPr>
            <a:r>
              <a:rPr lang="en-US" dirty="0"/>
              <a:t>Readiness</a:t>
            </a:r>
          </a:p>
          <a:p>
            <a:pPr marL="742950" lvl="1" indent="-285750">
              <a:buFont typeface="Arial" panose="020B0604020202020204" pitchFamily="34" charset="0"/>
              <a:buChar char="•"/>
            </a:pPr>
            <a:r>
              <a:rPr lang="en-US" dirty="0"/>
              <a:t>Response</a:t>
            </a:r>
          </a:p>
          <a:p>
            <a:pPr marL="742950" lvl="1" indent="-285750">
              <a:buFont typeface="Arial" panose="020B0604020202020204" pitchFamily="34" charset="0"/>
              <a:buChar char="•"/>
            </a:pPr>
            <a:r>
              <a:rPr lang="en-US" dirty="0"/>
              <a:t>Recovery</a:t>
            </a:r>
          </a:p>
          <a:p>
            <a:pPr lvl="1"/>
            <a:endParaRPr lang="en-US" dirty="0"/>
          </a:p>
          <a:p>
            <a:pPr marL="285750" lvl="1" indent="-285750">
              <a:buFont typeface="Arial" panose="020B0604020202020204" pitchFamily="34" charset="0"/>
              <a:buChar char="•"/>
            </a:pPr>
            <a:r>
              <a:rPr lang="en-US" dirty="0"/>
              <a:t>Inefficiencies' in planning lead to loss or damage that could have been adverted. Thus, it is a moral responsibility for those involved with public or employee safety to ensure that emergency planning is carried, effectively and appropriately.</a:t>
            </a:r>
          </a:p>
        </p:txBody>
      </p:sp>
      <p:sp>
        <p:nvSpPr>
          <p:cNvPr id="4" name="TextBox 3">
            <a:extLst>
              <a:ext uri="{FF2B5EF4-FFF2-40B4-BE49-F238E27FC236}">
                <a16:creationId xmlns:a16="http://schemas.microsoft.com/office/drawing/2014/main" id="{0CD9DE2B-C46F-4735-9FF0-1571B3B95DC0}"/>
              </a:ext>
            </a:extLst>
          </p:cNvPr>
          <p:cNvSpPr txBox="1"/>
          <p:nvPr/>
        </p:nvSpPr>
        <p:spPr>
          <a:xfrm>
            <a:off x="372506" y="1117805"/>
            <a:ext cx="10580914" cy="369332"/>
          </a:xfrm>
          <a:prstGeom prst="rect">
            <a:avLst/>
          </a:prstGeom>
          <a:noFill/>
        </p:spPr>
        <p:txBody>
          <a:bodyPr wrap="square" rtlCol="0">
            <a:spAutoFit/>
          </a:bodyPr>
          <a:lstStyle/>
          <a:p>
            <a:r>
              <a:rPr lang="en-US" dirty="0">
                <a:solidFill>
                  <a:srgbClr val="00B0F0"/>
                </a:solidFill>
              </a:rPr>
              <a:t>Contingencies and Emergency Plans</a:t>
            </a:r>
          </a:p>
        </p:txBody>
      </p:sp>
    </p:spTree>
    <p:extLst>
      <p:ext uri="{BB962C8B-B14F-4D97-AF65-F5344CB8AC3E}">
        <p14:creationId xmlns:p14="http://schemas.microsoft.com/office/powerpoint/2010/main" val="2319648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2" name="Rectangle 51">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53">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4" name="Straight Connector 55">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289846" y="2193448"/>
            <a:ext cx="4171480" cy="2471104"/>
          </a:xfrm>
        </p:spPr>
        <p:txBody>
          <a:bodyPr vert="horz" lIns="91440" tIns="45720" rIns="91440" bIns="0" rtlCol="0" anchor="b">
            <a:normAutofit fontScale="90000"/>
          </a:bodyPr>
          <a:lstStyle/>
          <a:p>
            <a:pPr>
              <a:lnSpc>
                <a:spcPct val="150000"/>
              </a:lnSpc>
            </a:pPr>
            <a:r>
              <a:rPr lang="en-US" sz="2600" dirty="0"/>
              <a:t>Mechanical  Technologist </a:t>
            </a:r>
            <a:r>
              <a:rPr lang="en-US" sz="2600" b="1" dirty="0"/>
              <a:t>candidate</a:t>
            </a:r>
            <a:br>
              <a:rPr lang="en-US" sz="2600" b="1" dirty="0"/>
            </a:br>
            <a:r>
              <a:rPr lang="en-US" sz="2600" b="1" dirty="0"/>
              <a:t>handbook</a:t>
            </a:r>
            <a:br>
              <a:rPr lang="en-US" sz="2600" dirty="0"/>
            </a:br>
            <a:endParaRPr lang="en-US" sz="2600" dirty="0"/>
          </a:p>
        </p:txBody>
      </p:sp>
      <p:pic>
        <p:nvPicPr>
          <p:cNvPr id="4" name="Picture 3">
            <a:extLst>
              <a:ext uri="{FF2B5EF4-FFF2-40B4-BE49-F238E27FC236}">
                <a16:creationId xmlns:a16="http://schemas.microsoft.com/office/drawing/2014/main" id="{86AF75DE-887B-48FB-831D-36387F17AE86}"/>
              </a:ext>
            </a:extLst>
          </p:cNvPr>
          <p:cNvPicPr>
            <a:picLocks noChangeAspect="1"/>
          </p:cNvPicPr>
          <p:nvPr/>
        </p:nvPicPr>
        <p:blipFill>
          <a:blip r:embed="rId3"/>
          <a:stretch>
            <a:fillRect/>
          </a:stretch>
        </p:blipFill>
        <p:spPr>
          <a:xfrm>
            <a:off x="5878285" y="121920"/>
            <a:ext cx="4557849" cy="5881096"/>
          </a:xfrm>
          <a:prstGeom prst="rect">
            <a:avLst/>
          </a:prstGeom>
        </p:spPr>
      </p:pic>
    </p:spTree>
    <p:extLst>
      <p:ext uri="{BB962C8B-B14F-4D97-AF65-F5344CB8AC3E}">
        <p14:creationId xmlns:p14="http://schemas.microsoft.com/office/powerpoint/2010/main" val="3591887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08" y="321991"/>
            <a:ext cx="10638851" cy="674467"/>
          </a:xfrm>
        </p:spPr>
        <p:txBody>
          <a:bodyPr>
            <a:normAutofit/>
          </a:bodyPr>
          <a:lstStyle/>
          <a:p>
            <a:pPr algn="l"/>
            <a:r>
              <a:rPr lang="en-US" sz="2400" dirty="0"/>
              <a:t>Domain 3: records, reports, &amp; scada</a:t>
            </a:r>
          </a:p>
        </p:txBody>
      </p:sp>
      <p:sp>
        <p:nvSpPr>
          <p:cNvPr id="3" name="TextBox 2"/>
          <p:cNvSpPr txBox="1"/>
          <p:nvPr/>
        </p:nvSpPr>
        <p:spPr>
          <a:xfrm flipH="1">
            <a:off x="746974" y="1120462"/>
            <a:ext cx="10283138" cy="5078313"/>
          </a:xfrm>
          <a:prstGeom prst="rect">
            <a:avLst/>
          </a:prstGeom>
          <a:noFill/>
        </p:spPr>
        <p:txBody>
          <a:bodyPr wrap="square" rtlCol="0">
            <a:spAutoFit/>
          </a:bodyPr>
          <a:lstStyle/>
          <a:p>
            <a:pPr marL="285750" indent="-285750">
              <a:buFont typeface="Arial" panose="020B0604020202020204" pitchFamily="34" charset="0"/>
              <a:buChar char="•"/>
            </a:pPr>
            <a:r>
              <a:rPr lang="en-US" dirty="0"/>
              <a:t>Under 40 CFR Part 122.26, stormwater from certain industrial activities is required to be under a National Pollution Discharge Elimination System (NPDES) permit.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NPDES permits that include stormwater are required to have a stormwater pollution prevention plan (SWPPP).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key elements of an SWPPP are:</a:t>
            </a:r>
          </a:p>
          <a:p>
            <a:pPr marL="742950" lvl="1" indent="-285750">
              <a:buFont typeface="Arial" panose="020B0604020202020204" pitchFamily="34" charset="0"/>
              <a:buChar char="•"/>
            </a:pPr>
            <a:r>
              <a:rPr lang="en-US" dirty="0"/>
              <a:t>A detailed site map showing drainage areas and hazardous material storage areas</a:t>
            </a:r>
          </a:p>
          <a:p>
            <a:pPr marL="742950" lvl="1" indent="-285750">
              <a:buFont typeface="Arial" panose="020B0604020202020204" pitchFamily="34" charset="0"/>
              <a:buChar char="•"/>
            </a:pPr>
            <a:r>
              <a:rPr lang="en-US" dirty="0"/>
              <a:t>A materials inventory</a:t>
            </a:r>
          </a:p>
          <a:p>
            <a:pPr marL="742950" lvl="1" indent="-285750">
              <a:buFont typeface="Arial" panose="020B0604020202020204" pitchFamily="34" charset="0"/>
              <a:buChar char="•"/>
            </a:pPr>
            <a:r>
              <a:rPr lang="en-US" dirty="0"/>
              <a:t>Identification of past spills and leaks</a:t>
            </a:r>
          </a:p>
          <a:p>
            <a:pPr marL="742950" lvl="1" indent="-285750">
              <a:buFont typeface="Arial" panose="020B0604020202020204" pitchFamily="34" charset="0"/>
              <a:buChar char="•"/>
            </a:pPr>
            <a:r>
              <a:rPr lang="en-US" dirty="0"/>
              <a:t>The location of non-storm discharges</a:t>
            </a:r>
          </a:p>
          <a:p>
            <a:pPr marL="742950" lvl="1" indent="-285750">
              <a:buFont typeface="Arial" panose="020B0604020202020204" pitchFamily="34" charset="0"/>
              <a:buChar char="•"/>
            </a:pPr>
            <a:r>
              <a:rPr lang="en-US" dirty="0"/>
              <a:t>Details of existing monitoring data</a:t>
            </a:r>
          </a:p>
          <a:p>
            <a:pPr marL="742950" lvl="1" indent="-285750">
              <a:buFont typeface="Arial" panose="020B0604020202020204" pitchFamily="34" charset="0"/>
              <a:buChar char="•"/>
            </a:pPr>
            <a:r>
              <a:rPr lang="en-US" dirty="0"/>
              <a:t>An evaluation of the site for potential spills and leaks</a:t>
            </a:r>
          </a:p>
          <a:p>
            <a:pPr marL="742950" lvl="1" indent="-285750">
              <a:buFont typeface="Arial" panose="020B0604020202020204" pitchFamily="34" charset="0"/>
              <a:buChar char="•"/>
            </a:pPr>
            <a:r>
              <a:rPr lang="en-US" dirty="0"/>
              <a:t>Best management practice procedures</a:t>
            </a:r>
          </a:p>
          <a:p>
            <a:pPr marL="742950" lvl="1" indent="-285750">
              <a:buFont typeface="Arial" panose="020B0604020202020204" pitchFamily="34" charset="0"/>
              <a:buChar char="•"/>
            </a:pPr>
            <a:r>
              <a:rPr lang="en-US" dirty="0"/>
              <a:t>Conducting an annual site compliance evaluation</a:t>
            </a:r>
          </a:p>
          <a:p>
            <a:pPr marL="742950" lvl="1" indent="-285750">
              <a:buFont typeface="Arial" panose="020B0604020202020204" pitchFamily="34" charset="0"/>
              <a:buChar char="•"/>
            </a:pPr>
            <a:r>
              <a:rPr lang="en-US" dirty="0"/>
              <a:t>Inspection procedures</a:t>
            </a:r>
          </a:p>
          <a:p>
            <a:pPr marL="742950" lvl="1" indent="-285750">
              <a:buFont typeface="Arial" panose="020B0604020202020204" pitchFamily="34" charset="0"/>
              <a:buChar char="•"/>
            </a:pPr>
            <a:r>
              <a:rPr lang="en-US" dirty="0"/>
              <a:t>Recordkeeping and internal reporting, and</a:t>
            </a:r>
          </a:p>
          <a:p>
            <a:pPr marL="742950" lvl="1" indent="-285750">
              <a:buFont typeface="Arial" panose="020B0604020202020204" pitchFamily="34" charset="0"/>
              <a:buChar char="•"/>
            </a:pPr>
            <a:r>
              <a:rPr lang="en-US" dirty="0"/>
              <a:t>Employee training</a:t>
            </a:r>
          </a:p>
        </p:txBody>
      </p:sp>
    </p:spTree>
    <p:extLst>
      <p:ext uri="{BB962C8B-B14F-4D97-AF65-F5344CB8AC3E}">
        <p14:creationId xmlns:p14="http://schemas.microsoft.com/office/powerpoint/2010/main" val="1077144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49" y="274635"/>
            <a:ext cx="11140226" cy="610072"/>
          </a:xfrm>
        </p:spPr>
        <p:txBody>
          <a:bodyPr>
            <a:normAutofit/>
          </a:bodyPr>
          <a:lstStyle/>
          <a:p>
            <a:pPr algn="l"/>
            <a:r>
              <a:rPr lang="en-US" sz="2400" dirty="0"/>
              <a:t>Domain 3: records, reports, &amp; scada</a:t>
            </a:r>
          </a:p>
        </p:txBody>
      </p:sp>
      <p:sp>
        <p:nvSpPr>
          <p:cNvPr id="3" name="TextBox 2"/>
          <p:cNvSpPr txBox="1"/>
          <p:nvPr/>
        </p:nvSpPr>
        <p:spPr>
          <a:xfrm flipH="1">
            <a:off x="639651" y="1171979"/>
            <a:ext cx="9703588" cy="4801314"/>
          </a:xfrm>
          <a:prstGeom prst="rect">
            <a:avLst/>
          </a:prstGeom>
          <a:noFill/>
        </p:spPr>
        <p:txBody>
          <a:bodyPr wrap="square" rtlCol="0">
            <a:spAutoFit/>
          </a:bodyPr>
          <a:lstStyle/>
          <a:p>
            <a:r>
              <a:rPr lang="en-US" dirty="0">
                <a:solidFill>
                  <a:schemeClr val="accent1">
                    <a:lumMod val="75000"/>
                  </a:schemeClr>
                </a:solidFill>
              </a:rPr>
              <a:t>Risk Management Plan (RMP): </a:t>
            </a:r>
            <a:r>
              <a:rPr lang="en-US" dirty="0"/>
              <a:t>40 CFR Parts 68.150 to 68.195 under the chemical accident prevention program, require the development of a risk management plan (RMP).</a:t>
            </a:r>
          </a:p>
          <a:p>
            <a:endParaRPr lang="en-US" dirty="0"/>
          </a:p>
          <a:p>
            <a:pPr marL="285750" indent="-285750">
              <a:buFont typeface="Arial" panose="020B0604020202020204" pitchFamily="34" charset="0"/>
              <a:buChar char="•"/>
            </a:pPr>
            <a:r>
              <a:rPr lang="en-US" dirty="0"/>
              <a:t>The regulations require that the RMP be submitted to the U.S. EPA, certified by the owner/operator and updated at a minimum of every 5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Water and Wastewater facilities that handle or store above a threshold quantity from a specific list of chemicals may be subject to RMP requirements.</a:t>
            </a:r>
          </a:p>
          <a:p>
            <a:pPr marL="285750" indent="-285750">
              <a:buFont typeface="Arial" panose="020B0604020202020204" pitchFamily="34" charset="0"/>
              <a:buChar char="•"/>
            </a:pPr>
            <a:endParaRPr lang="en-US" dirty="0"/>
          </a:p>
          <a:p>
            <a:r>
              <a:rPr lang="en-US" dirty="0"/>
              <a:t>The key elements of an RMP are:</a:t>
            </a:r>
          </a:p>
          <a:p>
            <a:pPr marL="742950" lvl="1" indent="-285750">
              <a:buFont typeface="Arial" panose="020B0604020202020204" pitchFamily="34" charset="0"/>
              <a:buChar char="•"/>
            </a:pPr>
            <a:r>
              <a:rPr lang="en-US" dirty="0"/>
              <a:t>An executive summary</a:t>
            </a:r>
          </a:p>
          <a:p>
            <a:pPr marL="742950" lvl="1" indent="-285750">
              <a:buFont typeface="Arial" panose="020B0604020202020204" pitchFamily="34" charset="0"/>
              <a:buChar char="•"/>
            </a:pPr>
            <a:r>
              <a:rPr lang="en-US" dirty="0"/>
              <a:t>A registration form</a:t>
            </a:r>
          </a:p>
          <a:p>
            <a:pPr marL="742950" lvl="1" indent="-285750">
              <a:buFont typeface="Arial" panose="020B0604020202020204" pitchFamily="34" charset="0"/>
              <a:buChar char="•"/>
            </a:pPr>
            <a:r>
              <a:rPr lang="en-US" dirty="0"/>
              <a:t>An offsite consequence analysis</a:t>
            </a:r>
          </a:p>
          <a:p>
            <a:pPr marL="742950" lvl="1" indent="-285750">
              <a:buFont typeface="Arial" panose="020B0604020202020204" pitchFamily="34" charset="0"/>
              <a:buChar char="•"/>
            </a:pPr>
            <a:r>
              <a:rPr lang="en-US" dirty="0"/>
              <a:t>5-year accident history</a:t>
            </a:r>
          </a:p>
          <a:p>
            <a:pPr marL="742950" lvl="1" indent="-285750">
              <a:buFont typeface="Arial" panose="020B0604020202020204" pitchFamily="34" charset="0"/>
              <a:buChar char="•"/>
            </a:pPr>
            <a:r>
              <a:rPr lang="en-US" dirty="0"/>
              <a:t>Prevention program depending on the type of process being used</a:t>
            </a:r>
          </a:p>
          <a:p>
            <a:pPr marL="742950" lvl="1" indent="-285750">
              <a:buFont typeface="Arial" panose="020B0604020202020204" pitchFamily="34" charset="0"/>
              <a:buChar char="•"/>
            </a:pPr>
            <a:r>
              <a:rPr lang="en-US" dirty="0"/>
              <a:t>An emergency response program, and</a:t>
            </a:r>
          </a:p>
          <a:p>
            <a:pPr marL="742950" lvl="1" indent="-285750">
              <a:buFont typeface="Arial" panose="020B0604020202020204" pitchFamily="34" charset="0"/>
              <a:buChar char="•"/>
            </a:pPr>
            <a:r>
              <a:rPr lang="en-US" dirty="0"/>
              <a:t>A certification statement from the owner or operator.</a:t>
            </a:r>
          </a:p>
        </p:txBody>
      </p:sp>
    </p:spTree>
    <p:extLst>
      <p:ext uri="{BB962C8B-B14F-4D97-AF65-F5344CB8AC3E}">
        <p14:creationId xmlns:p14="http://schemas.microsoft.com/office/powerpoint/2010/main" val="3473650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40" y="361610"/>
            <a:ext cx="11140226" cy="610072"/>
          </a:xfrm>
        </p:spPr>
        <p:txBody>
          <a:bodyPr>
            <a:normAutofit/>
          </a:bodyPr>
          <a:lstStyle/>
          <a:p>
            <a:pPr algn="l"/>
            <a:r>
              <a:rPr lang="en-US" sz="2400" dirty="0"/>
              <a:t>Domain 3: records, reports, &amp; scada</a:t>
            </a:r>
          </a:p>
        </p:txBody>
      </p:sp>
      <p:sp>
        <p:nvSpPr>
          <p:cNvPr id="3" name="TextBox 2"/>
          <p:cNvSpPr txBox="1"/>
          <p:nvPr/>
        </p:nvSpPr>
        <p:spPr>
          <a:xfrm flipH="1">
            <a:off x="639651" y="1171979"/>
            <a:ext cx="970358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The most important principle of good disaster preparedness planning is that it must include training as a key component.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goal of training in emergency management is to bring order to chaos during a disaster.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Training must focus on a specific system the organization is using to manage a disaster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most organizations, the incident command system (ICS) is used to manage disasters. </a:t>
            </a:r>
          </a:p>
          <a:p>
            <a:endParaRPr lang="en-US" dirty="0"/>
          </a:p>
        </p:txBody>
      </p:sp>
    </p:spTree>
    <p:extLst>
      <p:ext uri="{BB962C8B-B14F-4D97-AF65-F5344CB8AC3E}">
        <p14:creationId xmlns:p14="http://schemas.microsoft.com/office/powerpoint/2010/main" val="236757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21" y="123798"/>
            <a:ext cx="10407031" cy="525562"/>
          </a:xfrm>
        </p:spPr>
        <p:txBody>
          <a:bodyPr>
            <a:normAutofit/>
          </a:bodyPr>
          <a:lstStyle/>
          <a:p>
            <a:pPr algn="l"/>
            <a:r>
              <a:rPr lang="en-US" sz="2400" dirty="0"/>
              <a:t>Domain 3: records, reports, &amp; scada</a:t>
            </a:r>
          </a:p>
        </p:txBody>
      </p:sp>
      <p:sp>
        <p:nvSpPr>
          <p:cNvPr id="3" name="TextBox 2"/>
          <p:cNvSpPr txBox="1"/>
          <p:nvPr/>
        </p:nvSpPr>
        <p:spPr>
          <a:xfrm>
            <a:off x="610121" y="1318778"/>
            <a:ext cx="10266885" cy="3693319"/>
          </a:xfrm>
          <a:prstGeom prst="rect">
            <a:avLst/>
          </a:prstGeom>
          <a:noFill/>
        </p:spPr>
        <p:txBody>
          <a:bodyPr wrap="square" rtlCol="0">
            <a:spAutoFit/>
          </a:bodyPr>
          <a:lstStyle/>
          <a:p>
            <a:r>
              <a:rPr lang="en-US" dirty="0"/>
              <a:t>Drawings made up of lines to describe shape and contour must also have dimensions and notes to supply sizes and locations.</a:t>
            </a:r>
          </a:p>
          <a:p>
            <a:endParaRPr lang="en-US" dirty="0"/>
          </a:p>
          <a:p>
            <a:r>
              <a:rPr lang="en-US" dirty="0"/>
              <a:t>Three systems of writing dimension values are in general use.</a:t>
            </a:r>
          </a:p>
          <a:p>
            <a:pPr marL="285750" indent="-285750">
              <a:buFont typeface="Arial" panose="020B0604020202020204" pitchFamily="34" charset="0"/>
              <a:buChar char="•"/>
            </a:pPr>
            <a:r>
              <a:rPr lang="en-US" dirty="0"/>
              <a:t>The first is the “common fraction” system, with all dimension values written as units and common fractions.</a:t>
            </a:r>
          </a:p>
          <a:p>
            <a:pPr marL="285750" indent="-285750">
              <a:buFont typeface="Arial" panose="020B0604020202020204" pitchFamily="34" charset="0"/>
              <a:buChar char="•"/>
            </a:pPr>
            <a:r>
              <a:rPr lang="en-US" dirty="0"/>
              <a:t>The second system uses decimals to express fractions when distances require precision greater than plus or minus 1/64 of an inch. </a:t>
            </a:r>
          </a:p>
          <a:p>
            <a:pPr marL="285750" indent="-285750">
              <a:buFont typeface="Arial" panose="020B0604020202020204" pitchFamily="34" charset="0"/>
              <a:buChar char="•"/>
            </a:pPr>
            <a:r>
              <a:rPr lang="en-US" dirty="0"/>
              <a:t>The third system , the complete decimal system, uses decimal fractions for all dimensional values.</a:t>
            </a:r>
          </a:p>
          <a:p>
            <a:endParaRPr lang="en-US" dirty="0"/>
          </a:p>
          <a:p>
            <a:pPr marL="285750" indent="-285750">
              <a:buFont typeface="Arial" panose="020B0604020202020204" pitchFamily="34" charset="0"/>
              <a:buChar char="•"/>
            </a:pPr>
            <a:r>
              <a:rPr lang="en-US" dirty="0"/>
              <a:t>The foot (‘) and inch (“) marks may be used to identify the units.</a:t>
            </a:r>
          </a:p>
          <a:p>
            <a:pPr marL="285750" indent="-285750">
              <a:buFont typeface="Arial" panose="020B0604020202020204" pitchFamily="34" charset="0"/>
              <a:buChar char="•"/>
            </a:pPr>
            <a:r>
              <a:rPr lang="en-US" dirty="0"/>
              <a:t>Feet and inch dimensions should only be used for distances exceeding 72 inches.</a:t>
            </a:r>
          </a:p>
        </p:txBody>
      </p:sp>
      <p:sp>
        <p:nvSpPr>
          <p:cNvPr id="4" name="TextBox 3">
            <a:extLst>
              <a:ext uri="{FF2B5EF4-FFF2-40B4-BE49-F238E27FC236}">
                <a16:creationId xmlns:a16="http://schemas.microsoft.com/office/drawing/2014/main" id="{11A3002C-7CC6-4151-9010-01A7C350DD39}"/>
              </a:ext>
            </a:extLst>
          </p:cNvPr>
          <p:cNvSpPr txBox="1"/>
          <p:nvPr/>
        </p:nvSpPr>
        <p:spPr>
          <a:xfrm>
            <a:off x="610121" y="799403"/>
            <a:ext cx="10580914" cy="369332"/>
          </a:xfrm>
          <a:prstGeom prst="rect">
            <a:avLst/>
          </a:prstGeom>
          <a:noFill/>
        </p:spPr>
        <p:txBody>
          <a:bodyPr wrap="square" rtlCol="0">
            <a:spAutoFit/>
          </a:bodyPr>
          <a:lstStyle/>
          <a:p>
            <a:r>
              <a:rPr lang="en-US" dirty="0">
                <a:solidFill>
                  <a:srgbClr val="00B0F0"/>
                </a:solidFill>
              </a:rPr>
              <a:t>Drawings</a:t>
            </a:r>
          </a:p>
        </p:txBody>
      </p:sp>
    </p:spTree>
    <p:extLst>
      <p:ext uri="{BB962C8B-B14F-4D97-AF65-F5344CB8AC3E}">
        <p14:creationId xmlns:p14="http://schemas.microsoft.com/office/powerpoint/2010/main" val="2043550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1C524C5A-172F-46AC-87F4-34AF7CA9A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3" descr="Fire extinguisher and hose reel in hotel corridor">
            <a:extLst>
              <a:ext uri="{FF2B5EF4-FFF2-40B4-BE49-F238E27FC236}">
                <a16:creationId xmlns:a16="http://schemas.microsoft.com/office/drawing/2014/main" id="{4EDE4E1B-3B9E-4DD9-A595-25E35A13D577}"/>
              </a:ext>
            </a:extLst>
          </p:cNvPr>
          <p:cNvPicPr>
            <a:picLocks noChangeAspect="1"/>
          </p:cNvPicPr>
          <p:nvPr/>
        </p:nvPicPr>
        <p:blipFill rotWithShape="1">
          <a:blip r:embed="rId2">
            <a:duotone>
              <a:schemeClr val="bg2">
                <a:shade val="45000"/>
                <a:satMod val="135000"/>
              </a:schemeClr>
              <a:prstClr val="white"/>
            </a:duotone>
            <a:alphaModFix amt="20000"/>
          </a:blip>
          <a:srcRect t="7093" r="-1" b="8635"/>
          <a:stretch/>
        </p:blipFill>
        <p:spPr>
          <a:xfrm>
            <a:off x="305" y="10"/>
            <a:ext cx="12191695" cy="6857990"/>
          </a:xfrm>
          <a:prstGeom prst="rect">
            <a:avLst/>
          </a:prstGeom>
        </p:spPr>
      </p:pic>
      <p:sp>
        <p:nvSpPr>
          <p:cNvPr id="30" name="Rectangle 9">
            <a:extLst>
              <a:ext uri="{FF2B5EF4-FFF2-40B4-BE49-F238E27FC236}">
                <a16:creationId xmlns:a16="http://schemas.microsoft.com/office/drawing/2014/main" id="{6B533FE8-5556-49BB-95E2-E0680774F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ctrTitle"/>
          </p:nvPr>
        </p:nvSpPr>
        <p:spPr>
          <a:xfrm>
            <a:off x="1774423" y="802298"/>
            <a:ext cx="8637073" cy="2920713"/>
          </a:xfrm>
        </p:spPr>
        <p:txBody>
          <a:bodyPr>
            <a:normAutofit/>
          </a:bodyPr>
          <a:lstStyle/>
          <a:p>
            <a:r>
              <a:rPr lang="en-US" dirty="0"/>
              <a:t>Domain 4 – safety and facility maintenance</a:t>
            </a:r>
          </a:p>
        </p:txBody>
      </p:sp>
      <p:pic>
        <p:nvPicPr>
          <p:cNvPr id="31" name="Picture 11">
            <a:extLst>
              <a:ext uri="{FF2B5EF4-FFF2-40B4-BE49-F238E27FC236}">
                <a16:creationId xmlns:a16="http://schemas.microsoft.com/office/drawing/2014/main" id="{BDDF5D34-B26A-4FE6-A6B2-65D7ED53C4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32" name="Straight Connector 13">
            <a:extLst>
              <a:ext uri="{FF2B5EF4-FFF2-40B4-BE49-F238E27FC236}">
                <a16:creationId xmlns:a16="http://schemas.microsoft.com/office/drawing/2014/main" id="{51072BFF-678A-44DA-9B17-6C8F14C4C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161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09" y="191589"/>
            <a:ext cx="11231880" cy="674914"/>
          </a:xfrm>
        </p:spPr>
        <p:txBody>
          <a:bodyPr>
            <a:noAutofit/>
          </a:bodyPr>
          <a:lstStyle/>
          <a:p>
            <a:pPr algn="l"/>
            <a:r>
              <a:rPr lang="en-US" sz="2400" dirty="0"/>
              <a:t>Domain 4: safety &amp; facility maintenance</a:t>
            </a:r>
          </a:p>
        </p:txBody>
      </p:sp>
      <p:sp>
        <p:nvSpPr>
          <p:cNvPr id="3" name="TextBox 2"/>
          <p:cNvSpPr txBox="1"/>
          <p:nvPr/>
        </p:nvSpPr>
        <p:spPr>
          <a:xfrm flipH="1">
            <a:off x="247409" y="927704"/>
            <a:ext cx="11035783" cy="4801314"/>
          </a:xfrm>
          <a:prstGeom prst="rect">
            <a:avLst/>
          </a:prstGeom>
          <a:noFill/>
        </p:spPr>
        <p:txBody>
          <a:bodyPr wrap="square" rtlCol="0">
            <a:spAutoFit/>
          </a:bodyPr>
          <a:lstStyle/>
          <a:p>
            <a:r>
              <a:rPr lang="en-US" dirty="0"/>
              <a:t>Electrical Principles</a:t>
            </a:r>
          </a:p>
          <a:p>
            <a:pPr marL="285750" indent="-285750">
              <a:buFont typeface="Arial" panose="020B0604020202020204" pitchFamily="34" charset="0"/>
              <a:buChar char="•"/>
            </a:pPr>
            <a:r>
              <a:rPr lang="en-US" dirty="0"/>
              <a:t>Because of the ever-present dangers of electrical energy, a basic requirement when working with electricity is that there is no guesswork or risk taking.</a:t>
            </a:r>
          </a:p>
          <a:p>
            <a:pPr marL="285750" indent="-285750">
              <a:buFont typeface="Arial" panose="020B0604020202020204" pitchFamily="34" charset="0"/>
              <a:buChar char="•"/>
            </a:pPr>
            <a:r>
              <a:rPr lang="en-US" dirty="0"/>
              <a:t>All mechanics, whether they do the actual electrical work or not, should have such an understanding if they must do troubleshooting. The potential danger , ever present with electrical energy, cannot be overemphasized.</a:t>
            </a:r>
          </a:p>
          <a:p>
            <a:pPr marL="285750" indent="-285750">
              <a:buFont typeface="Arial" panose="020B0604020202020204" pitchFamily="34" charset="0"/>
              <a:buChar char="•"/>
            </a:pPr>
            <a:r>
              <a:rPr lang="en-US" dirty="0"/>
              <a:t>Three-phase current has three separate surges of current flowing together. In any given instant, however, their values differ, as the peaks and valleys of the pulsations are spaced equally apart. If each cycle were considered to be a full 360* rotation, each of the phases would be 120* apart.</a:t>
            </a:r>
          </a:p>
          <a:p>
            <a:pPr marL="285750" indent="-285750">
              <a:buFont typeface="Arial" panose="020B0604020202020204" pitchFamily="34" charset="0"/>
              <a:buChar char="•"/>
            </a:pPr>
            <a:r>
              <a:rPr lang="en-US" dirty="0"/>
              <a:t>Overload Protection can be classified by the following protective devices, fuse, a circuit breaker, or any other overload protection device (thermal trips, moisture protection, etc.).</a:t>
            </a:r>
          </a:p>
          <a:p>
            <a:pPr marL="285750" indent="-285750">
              <a:buFont typeface="Arial" panose="020B0604020202020204" pitchFamily="34" charset="0"/>
              <a:buChar char="•"/>
            </a:pPr>
            <a:r>
              <a:rPr lang="en-US" dirty="0"/>
              <a:t>The size of electrical wiring is specified by gauge number according to the American Wire Gauge (AWG) system.</a:t>
            </a:r>
          </a:p>
          <a:p>
            <a:pPr marL="285750" indent="-285750">
              <a:buFont typeface="Arial" panose="020B0604020202020204" pitchFamily="34" charset="0"/>
              <a:buChar char="•"/>
            </a:pPr>
            <a:r>
              <a:rPr lang="en-US" dirty="0"/>
              <a:t>Cord-carrying capacity for No. 18 wire is 7A(840W), No. 16 wire is 10A(1200 W), No.14 wire is 15A(1800W) and No. 12 wire is 20A(2400W).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Note: Use only extension cords that are listed by Underwriters’ Laboratories.</a:t>
            </a:r>
          </a:p>
        </p:txBody>
      </p:sp>
    </p:spTree>
    <p:extLst>
      <p:ext uri="{BB962C8B-B14F-4D97-AF65-F5344CB8AC3E}">
        <p14:creationId xmlns:p14="http://schemas.microsoft.com/office/powerpoint/2010/main" val="131319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138" y="259848"/>
            <a:ext cx="10058400" cy="478312"/>
          </a:xfrm>
        </p:spPr>
        <p:txBody>
          <a:bodyPr>
            <a:normAutofit fontScale="90000"/>
          </a:bodyPr>
          <a:lstStyle/>
          <a:p>
            <a:pPr algn="l"/>
            <a:br>
              <a:rPr lang="en-US" sz="2700" dirty="0"/>
            </a:br>
            <a:r>
              <a:rPr lang="en-US" sz="2700" dirty="0"/>
              <a:t>Domain 4: safety &amp; facility maintenance</a:t>
            </a:r>
            <a:br>
              <a:rPr lang="en-US" dirty="0"/>
            </a:br>
            <a:endParaRPr lang="en-US" dirty="0"/>
          </a:p>
        </p:txBody>
      </p:sp>
      <p:sp>
        <p:nvSpPr>
          <p:cNvPr id="4" name="Rectangle 3"/>
          <p:cNvSpPr/>
          <p:nvPr/>
        </p:nvSpPr>
        <p:spPr>
          <a:xfrm>
            <a:off x="394138" y="960668"/>
            <a:ext cx="10996448" cy="4247317"/>
          </a:xfrm>
          <a:prstGeom prst="rect">
            <a:avLst/>
          </a:prstGeom>
        </p:spPr>
        <p:txBody>
          <a:bodyPr wrap="square">
            <a:spAutoFit/>
          </a:bodyPr>
          <a:lstStyle/>
          <a:p>
            <a:r>
              <a:rPr lang="en-US" dirty="0">
                <a:solidFill>
                  <a:schemeClr val="accent1"/>
                </a:solidFill>
              </a:rPr>
              <a:t>What an IIPP Is and How It Works</a:t>
            </a:r>
          </a:p>
          <a:p>
            <a:pPr marL="285750" indent="-285750">
              <a:buFont typeface="Arial" panose="020B0604020202020204" pitchFamily="34" charset="0"/>
              <a:buChar char="•"/>
            </a:pPr>
            <a:r>
              <a:rPr lang="en-US" dirty="0"/>
              <a:t>The Injury and Illness Prevention Program (IIPP) is a basic written workplace safety program. Title 8 of the California Code of Regulations (T8CCR) section 3203, requires every employer to develop and implement an effective IIPP. </a:t>
            </a:r>
          </a:p>
          <a:p>
            <a:pPr marL="285750" indent="-285750">
              <a:buFont typeface="Arial" panose="020B0604020202020204" pitchFamily="34" charset="0"/>
              <a:buChar char="•"/>
            </a:pPr>
            <a:r>
              <a:rPr lang="en-US" dirty="0"/>
              <a:t>An effective IIPP improves the safety and health in your workplace and reduces costs by good management and employee involvement.</a:t>
            </a:r>
          </a:p>
          <a:p>
            <a:pPr marL="285750" indent="-285750">
              <a:buFont typeface="Arial" panose="020B0604020202020204" pitchFamily="34" charset="0"/>
              <a:buChar char="•"/>
            </a:pPr>
            <a:r>
              <a:rPr lang="en-US" dirty="0"/>
              <a:t>The 8 required Injury and Illness Prevention Program elements are:</a:t>
            </a:r>
          </a:p>
          <a:p>
            <a:pPr marL="742950" lvl="1" indent="-285750">
              <a:buFont typeface="Arial" panose="020B0604020202020204" pitchFamily="34" charset="0"/>
              <a:buChar char="•"/>
            </a:pPr>
            <a:r>
              <a:rPr lang="en-US" dirty="0"/>
              <a:t>Responsibility</a:t>
            </a:r>
          </a:p>
          <a:p>
            <a:pPr marL="742950" lvl="1" indent="-285750">
              <a:buFont typeface="Arial" panose="020B0604020202020204" pitchFamily="34" charset="0"/>
              <a:buChar char="•"/>
            </a:pPr>
            <a:r>
              <a:rPr lang="en-US" dirty="0"/>
              <a:t>Compliance</a:t>
            </a:r>
          </a:p>
          <a:p>
            <a:pPr marL="742950" lvl="1" indent="-285750">
              <a:buFont typeface="Arial" panose="020B0604020202020204" pitchFamily="34" charset="0"/>
              <a:buChar char="•"/>
            </a:pPr>
            <a:r>
              <a:rPr lang="en-US" dirty="0"/>
              <a:t>Communication</a:t>
            </a:r>
          </a:p>
          <a:p>
            <a:pPr marL="742950" lvl="1" indent="-285750">
              <a:buFont typeface="Arial" panose="020B0604020202020204" pitchFamily="34" charset="0"/>
              <a:buChar char="•"/>
            </a:pPr>
            <a:r>
              <a:rPr lang="en-US" dirty="0"/>
              <a:t>Hazard Assessment</a:t>
            </a:r>
          </a:p>
          <a:p>
            <a:pPr marL="742950" lvl="1" indent="-285750">
              <a:buFont typeface="Arial" panose="020B0604020202020204" pitchFamily="34" charset="0"/>
              <a:buChar char="•"/>
            </a:pPr>
            <a:r>
              <a:rPr lang="en-US" dirty="0"/>
              <a:t>Accident/Exposure Investigation</a:t>
            </a:r>
          </a:p>
          <a:p>
            <a:pPr marL="742950" lvl="1" indent="-285750">
              <a:buFont typeface="Arial" panose="020B0604020202020204" pitchFamily="34" charset="0"/>
              <a:buChar char="•"/>
            </a:pPr>
            <a:r>
              <a:rPr lang="en-US" dirty="0"/>
              <a:t>Hazard Correction</a:t>
            </a:r>
          </a:p>
          <a:p>
            <a:pPr marL="742950" lvl="1" indent="-285750">
              <a:buFont typeface="Arial" panose="020B0604020202020204" pitchFamily="34" charset="0"/>
              <a:buChar char="•"/>
            </a:pPr>
            <a:r>
              <a:rPr lang="en-US" dirty="0"/>
              <a:t>Training and Instruction</a:t>
            </a:r>
          </a:p>
          <a:p>
            <a:pPr marL="742950" lvl="1" indent="-285750">
              <a:buFont typeface="Arial" panose="020B0604020202020204" pitchFamily="34" charset="0"/>
              <a:buChar char="•"/>
            </a:pPr>
            <a:r>
              <a:rPr lang="en-US" dirty="0"/>
              <a:t>Recordkeeping</a:t>
            </a:r>
          </a:p>
        </p:txBody>
      </p:sp>
      <p:sp>
        <p:nvSpPr>
          <p:cNvPr id="7" name="Rectangle 6">
            <a:extLst>
              <a:ext uri="{FF2B5EF4-FFF2-40B4-BE49-F238E27FC236}">
                <a16:creationId xmlns:a16="http://schemas.microsoft.com/office/drawing/2014/main" id="{75AAA7AA-AF34-4006-84B1-A55306EF6071}"/>
              </a:ext>
            </a:extLst>
          </p:cNvPr>
          <p:cNvSpPr/>
          <p:nvPr/>
        </p:nvSpPr>
        <p:spPr>
          <a:xfrm>
            <a:off x="6804725" y="3084326"/>
            <a:ext cx="4386189" cy="2585323"/>
          </a:xfrm>
          <a:prstGeom prst="rect">
            <a:avLst/>
          </a:prstGeom>
        </p:spPr>
        <p:txBody>
          <a:bodyPr wrap="square">
            <a:spAutoFit/>
          </a:bodyPr>
          <a:lstStyle/>
          <a:p>
            <a:endParaRPr lang="en-US" dirty="0"/>
          </a:p>
          <a:p>
            <a:r>
              <a:rPr lang="en-US" dirty="0"/>
              <a:t>To be effective your IIPP must:</a:t>
            </a:r>
          </a:p>
          <a:p>
            <a:pPr marL="285750" indent="-285750">
              <a:buFont typeface="Arial" panose="020B0604020202020204" pitchFamily="34" charset="0"/>
              <a:buChar char="•"/>
            </a:pPr>
            <a:r>
              <a:rPr lang="en-US" dirty="0"/>
              <a:t>Fully involve all employees, supervisors, and management</a:t>
            </a:r>
          </a:p>
          <a:p>
            <a:pPr marL="285750" indent="-285750">
              <a:buFont typeface="Arial" panose="020B0604020202020204" pitchFamily="34" charset="0"/>
              <a:buChar char="•"/>
            </a:pPr>
            <a:r>
              <a:rPr lang="en-US" dirty="0"/>
              <a:t>Identify the specific workplace hazards employees are exposed to</a:t>
            </a:r>
          </a:p>
          <a:p>
            <a:pPr marL="285750" indent="-285750">
              <a:buFont typeface="Arial" panose="020B0604020202020204" pitchFamily="34" charset="0"/>
              <a:buChar char="•"/>
            </a:pPr>
            <a:r>
              <a:rPr lang="en-US" dirty="0"/>
              <a:t>Correct identified hazards in an appropriate and timely manner</a:t>
            </a:r>
          </a:p>
          <a:p>
            <a:pPr marL="285750" indent="-285750">
              <a:buFont typeface="Arial" panose="020B0604020202020204" pitchFamily="34" charset="0"/>
              <a:buChar char="•"/>
            </a:pPr>
            <a:r>
              <a:rPr lang="en-US" dirty="0"/>
              <a:t>Provide effective training</a:t>
            </a:r>
          </a:p>
        </p:txBody>
      </p:sp>
    </p:spTree>
    <p:extLst>
      <p:ext uri="{BB962C8B-B14F-4D97-AF65-F5344CB8AC3E}">
        <p14:creationId xmlns:p14="http://schemas.microsoft.com/office/powerpoint/2010/main" val="2464396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2617" y="976508"/>
            <a:ext cx="5525305" cy="2473475"/>
          </a:xfrm>
        </p:spPr>
        <p:txBody>
          <a:bodyPr>
            <a:normAutofit/>
          </a:bodyPr>
          <a:lstStyle/>
          <a:p>
            <a:r>
              <a:rPr lang="en-US" sz="4200" dirty="0"/>
              <a:t>Domain 5 – Administration and communication</a:t>
            </a:r>
          </a:p>
        </p:txBody>
      </p:sp>
      <p:grpSp>
        <p:nvGrpSpPr>
          <p:cNvPr id="29" name="Group 28">
            <a:extLst>
              <a:ext uri="{FF2B5EF4-FFF2-40B4-BE49-F238E27FC236}">
                <a16:creationId xmlns:a16="http://schemas.microsoft.com/office/drawing/2014/main" id="{641EEA8D-6824-476E-9148-3BF2056878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30" name="Rectangle 29">
              <a:extLst>
                <a:ext uri="{FF2B5EF4-FFF2-40B4-BE49-F238E27FC236}">
                  <a16:creationId xmlns:a16="http://schemas.microsoft.com/office/drawing/2014/main" id="{E1FB06CA-8028-45B5-91C1-7F1F98863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2299687-9762-436F-9B9A-8E758E731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3" name="Rectangle 32">
            <a:extLst>
              <a:ext uri="{FF2B5EF4-FFF2-40B4-BE49-F238E27FC236}">
                <a16:creationId xmlns:a16="http://schemas.microsoft.com/office/drawing/2014/main" id="{15240637-2F09-4884-B1C0-AE637D6B4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0378" y="977099"/>
            <a:ext cx="3122838" cy="4136205"/>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5" descr="Document">
            <a:extLst>
              <a:ext uri="{FF2B5EF4-FFF2-40B4-BE49-F238E27FC236}">
                <a16:creationId xmlns:a16="http://schemas.microsoft.com/office/drawing/2014/main" id="{DEDD8F1A-9295-4B05-8399-51D7B119D1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16373" y="1649879"/>
            <a:ext cx="2799103" cy="2799103"/>
          </a:xfrm>
          <a:prstGeom prst="rect">
            <a:avLst/>
          </a:prstGeom>
        </p:spPr>
      </p:pic>
    </p:spTree>
    <p:extLst>
      <p:ext uri="{BB962C8B-B14F-4D97-AF65-F5344CB8AC3E}">
        <p14:creationId xmlns:p14="http://schemas.microsoft.com/office/powerpoint/2010/main" val="982523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897" y="301752"/>
            <a:ext cx="10458547" cy="603939"/>
          </a:xfrm>
        </p:spPr>
        <p:txBody>
          <a:bodyPr>
            <a:normAutofit/>
          </a:bodyPr>
          <a:lstStyle/>
          <a:p>
            <a:pPr algn="l"/>
            <a:r>
              <a:rPr lang="en-US" sz="2400" dirty="0"/>
              <a:t>Domain 5: administration &amp; communication</a:t>
            </a:r>
          </a:p>
        </p:txBody>
      </p:sp>
      <p:sp>
        <p:nvSpPr>
          <p:cNvPr id="5" name="TextBox 4"/>
          <p:cNvSpPr txBox="1"/>
          <p:nvPr/>
        </p:nvSpPr>
        <p:spPr>
          <a:xfrm flipH="1">
            <a:off x="429897" y="1408669"/>
            <a:ext cx="10218743" cy="3970318"/>
          </a:xfrm>
          <a:prstGeom prst="rect">
            <a:avLst/>
          </a:prstGeom>
          <a:noFill/>
        </p:spPr>
        <p:txBody>
          <a:bodyPr wrap="square" rtlCol="0">
            <a:spAutoFit/>
          </a:bodyPr>
          <a:lstStyle/>
          <a:p>
            <a:pPr marL="285750" indent="-285750">
              <a:buFont typeface="Arial" panose="020B0604020202020204" pitchFamily="34" charset="0"/>
              <a:buChar char="•"/>
            </a:pPr>
            <a:r>
              <a:rPr lang="en-US" dirty="0"/>
              <a:t>Training has become an ongoing process in the workplace. The manager “must” provide new employee training as well as ongoing training for all employees. Safety training  is particularly important for all staff members.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Certification of mechanics assures the municipality, utility, JPA, etc. that the facility is going to be maintained by qualified mechanics who posses a certain level of competence.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One area of training that is frequently overlooked is training for supervisors. Managing people requires a different set of skills than performing the day-to-day work maintaining a wastewater treatment facility.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Supervisors need to know how to communicate effectively and how to motivate others, as well as how to delegate responsibility  and hold people accountable for their performance. </a:t>
            </a:r>
          </a:p>
          <a:p>
            <a:endParaRPr lang="en-US" dirty="0"/>
          </a:p>
        </p:txBody>
      </p:sp>
      <p:sp>
        <p:nvSpPr>
          <p:cNvPr id="4" name="TextBox 3">
            <a:extLst>
              <a:ext uri="{FF2B5EF4-FFF2-40B4-BE49-F238E27FC236}">
                <a16:creationId xmlns:a16="http://schemas.microsoft.com/office/drawing/2014/main" id="{CD5B4A15-14C3-4C24-8523-466E6180DCA6}"/>
              </a:ext>
            </a:extLst>
          </p:cNvPr>
          <p:cNvSpPr txBox="1"/>
          <p:nvPr/>
        </p:nvSpPr>
        <p:spPr>
          <a:xfrm>
            <a:off x="429897" y="804730"/>
            <a:ext cx="10580914" cy="369332"/>
          </a:xfrm>
          <a:prstGeom prst="rect">
            <a:avLst/>
          </a:prstGeom>
          <a:noFill/>
        </p:spPr>
        <p:txBody>
          <a:bodyPr wrap="square" rtlCol="0">
            <a:spAutoFit/>
          </a:bodyPr>
          <a:lstStyle/>
          <a:p>
            <a:r>
              <a:rPr lang="en-US" dirty="0">
                <a:solidFill>
                  <a:srgbClr val="00B0F0"/>
                </a:solidFill>
              </a:rPr>
              <a:t>Training and Mentoring</a:t>
            </a:r>
          </a:p>
        </p:txBody>
      </p:sp>
    </p:spTree>
    <p:extLst>
      <p:ext uri="{BB962C8B-B14F-4D97-AF65-F5344CB8AC3E}">
        <p14:creationId xmlns:p14="http://schemas.microsoft.com/office/powerpoint/2010/main" val="711676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957" y="214177"/>
            <a:ext cx="10729003" cy="691514"/>
          </a:xfrm>
        </p:spPr>
        <p:txBody>
          <a:bodyPr>
            <a:normAutofit/>
          </a:bodyPr>
          <a:lstStyle/>
          <a:p>
            <a:pPr algn="l"/>
            <a:r>
              <a:rPr lang="en-US" sz="2400" dirty="0"/>
              <a:t>Domain 5: administration &amp; communication</a:t>
            </a:r>
          </a:p>
        </p:txBody>
      </p:sp>
      <p:sp>
        <p:nvSpPr>
          <p:cNvPr id="3" name="TextBox 2"/>
          <p:cNvSpPr txBox="1"/>
          <p:nvPr/>
        </p:nvSpPr>
        <p:spPr>
          <a:xfrm flipH="1">
            <a:off x="908604" y="1146221"/>
            <a:ext cx="10102833" cy="3139321"/>
          </a:xfrm>
          <a:prstGeom prst="rect">
            <a:avLst/>
          </a:prstGeom>
          <a:noFill/>
        </p:spPr>
        <p:txBody>
          <a:bodyPr wrap="square" rtlCol="0">
            <a:spAutoFit/>
          </a:bodyPr>
          <a:lstStyle/>
          <a:p>
            <a:r>
              <a:rPr lang="en-US" dirty="0"/>
              <a:t>Train and Mentor Staff (Cont.)</a:t>
            </a:r>
          </a:p>
          <a:p>
            <a:pPr marL="285750" indent="-285750">
              <a:buFont typeface="Arial" panose="020B0604020202020204" pitchFamily="34" charset="0"/>
              <a:buChar char="•"/>
            </a:pPr>
            <a:r>
              <a:rPr lang="en-US" dirty="0"/>
              <a:t>For a successful safety program, the following must take place: </a:t>
            </a:r>
          </a:p>
          <a:p>
            <a:pPr marL="742950" lvl="1" indent="-285750">
              <a:buFont typeface="Arial" panose="020B0604020202020204" pitchFamily="34" charset="0"/>
              <a:buChar char="•"/>
            </a:pPr>
            <a:r>
              <a:rPr lang="en-US" dirty="0"/>
              <a:t>Safety education of all employees</a:t>
            </a:r>
          </a:p>
          <a:p>
            <a:pPr marL="742950" lvl="1" indent="-285750">
              <a:buFont typeface="Arial" panose="020B0604020202020204" pitchFamily="34" charset="0"/>
              <a:buChar char="•"/>
            </a:pPr>
            <a:r>
              <a:rPr lang="en-US" dirty="0"/>
              <a:t>Reinforced education in safety</a:t>
            </a:r>
          </a:p>
          <a:p>
            <a:pPr marL="742950" lvl="1" indent="-285750">
              <a:buFont typeface="Arial" panose="020B0604020202020204" pitchFamily="34" charset="0"/>
              <a:buChar char="•"/>
            </a:pPr>
            <a:r>
              <a:rPr lang="en-US" dirty="0"/>
              <a:t>Safety education in the use of tools and equipment</a:t>
            </a:r>
          </a:p>
          <a:p>
            <a:endParaRPr lang="en-US" dirty="0"/>
          </a:p>
          <a:p>
            <a:pPr marL="285750" indent="-285750">
              <a:buFont typeface="Arial" panose="020B0604020202020204" pitchFamily="34" charset="0"/>
              <a:buChar char="•"/>
            </a:pPr>
            <a:r>
              <a:rPr lang="en-US" dirty="0"/>
              <a:t>The three most important controlling factors in safety are education, education, and more education.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Supervisors bear the greatest responsibility for safety and are held (generally) accountable for planning, implementing, and controlling the safety program. </a:t>
            </a:r>
          </a:p>
        </p:txBody>
      </p:sp>
    </p:spTree>
    <p:extLst>
      <p:ext uri="{BB962C8B-B14F-4D97-AF65-F5344CB8AC3E}">
        <p14:creationId xmlns:p14="http://schemas.microsoft.com/office/powerpoint/2010/main" val="183268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3334" y="962902"/>
            <a:ext cx="4660762" cy="2471104"/>
          </a:xfrm>
        </p:spPr>
        <p:txBody>
          <a:bodyPr>
            <a:normAutofit/>
          </a:bodyPr>
          <a:lstStyle/>
          <a:p>
            <a:r>
              <a:rPr lang="en-US" sz="3400" dirty="0"/>
              <a:t>Domain 1 –</a:t>
            </a:r>
            <a:br>
              <a:rPr lang="en-US" sz="3400" dirty="0"/>
            </a:br>
            <a:r>
              <a:rPr lang="en-US" sz="3400" dirty="0"/>
              <a:t>inspection, maintenance, installation, and repair</a:t>
            </a:r>
          </a:p>
        </p:txBody>
      </p:sp>
      <p:pic>
        <p:nvPicPr>
          <p:cNvPr id="21" name="Graphic 20" descr="Tools">
            <a:extLst>
              <a:ext uri="{FF2B5EF4-FFF2-40B4-BE49-F238E27FC236}">
                <a16:creationId xmlns:a16="http://schemas.microsoft.com/office/drawing/2014/main" id="{B67025BF-FF0A-4D44-A93F-6E5CA11B1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spTree>
    <p:extLst>
      <p:ext uri="{BB962C8B-B14F-4D97-AF65-F5344CB8AC3E}">
        <p14:creationId xmlns:p14="http://schemas.microsoft.com/office/powerpoint/2010/main" val="2347333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147" y="411161"/>
            <a:ext cx="11177960" cy="450988"/>
          </a:xfrm>
        </p:spPr>
        <p:txBody>
          <a:bodyPr>
            <a:normAutofit/>
          </a:bodyPr>
          <a:lstStyle/>
          <a:p>
            <a:pPr algn="l"/>
            <a:r>
              <a:rPr lang="en-US" sz="2400" dirty="0"/>
              <a:t>Domain 5: administration &amp; communication</a:t>
            </a:r>
          </a:p>
        </p:txBody>
      </p:sp>
      <p:sp>
        <p:nvSpPr>
          <p:cNvPr id="3" name="Rectangle 2"/>
          <p:cNvSpPr/>
          <p:nvPr/>
        </p:nvSpPr>
        <p:spPr>
          <a:xfrm>
            <a:off x="400147" y="1502688"/>
            <a:ext cx="11177960" cy="4247317"/>
          </a:xfrm>
          <a:prstGeom prst="rect">
            <a:avLst/>
          </a:prstGeom>
        </p:spPr>
        <p:txBody>
          <a:bodyPr wrap="square">
            <a:spAutoFit/>
          </a:bodyPr>
          <a:lstStyle/>
          <a:p>
            <a:pPr algn="ctr"/>
            <a:r>
              <a:rPr lang="en-US" dirty="0"/>
              <a:t>	"A team is a small number of people with complementary skills who are committed to a common purpose, performance goals, and approach for which they hold themselves mutually accountable.“</a:t>
            </a:r>
          </a:p>
          <a:p>
            <a:endParaRPr lang="en-US" dirty="0"/>
          </a:p>
          <a:p>
            <a:r>
              <a:rPr lang="en-US" dirty="0"/>
              <a:t>Three important competencies for the effective team builder and leader:</a:t>
            </a:r>
          </a:p>
          <a:p>
            <a:endParaRPr lang="en-US" dirty="0"/>
          </a:p>
          <a:p>
            <a:pPr marL="285750" indent="-285750">
              <a:buFont typeface="Arial" panose="020B0604020202020204" pitchFamily="34" charset="0"/>
              <a:buChar char="•"/>
            </a:pPr>
            <a:r>
              <a:rPr lang="en-US" dirty="0"/>
              <a:t>Promoting understanding of why a group of people need to be a team. The team needs to understand its shared goals and what each team member brings to the team that is relevant and crucial to its overall successes.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Ensuring the team has adequate knowledge to accomplish its task. This includes information relevant to the team's goals and individual job competencies.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Facilitating effective interaction in such as way as to ensure good problem solving, decision making and coordination of effort.</a:t>
            </a:r>
          </a:p>
          <a:p>
            <a:endParaRPr lang="en-US" dirty="0"/>
          </a:p>
        </p:txBody>
      </p:sp>
      <p:sp>
        <p:nvSpPr>
          <p:cNvPr id="4" name="TextBox 3">
            <a:extLst>
              <a:ext uri="{FF2B5EF4-FFF2-40B4-BE49-F238E27FC236}">
                <a16:creationId xmlns:a16="http://schemas.microsoft.com/office/drawing/2014/main" id="{EBD944FC-32FD-4497-B40D-43C63EF225D5}"/>
              </a:ext>
            </a:extLst>
          </p:cNvPr>
          <p:cNvSpPr txBox="1"/>
          <p:nvPr/>
        </p:nvSpPr>
        <p:spPr>
          <a:xfrm>
            <a:off x="400147" y="862149"/>
            <a:ext cx="10580914" cy="369332"/>
          </a:xfrm>
          <a:prstGeom prst="rect">
            <a:avLst/>
          </a:prstGeom>
          <a:noFill/>
        </p:spPr>
        <p:txBody>
          <a:bodyPr wrap="square" rtlCol="0">
            <a:spAutoFit/>
          </a:bodyPr>
          <a:lstStyle/>
          <a:p>
            <a:r>
              <a:rPr lang="en-US" dirty="0">
                <a:solidFill>
                  <a:srgbClr val="00B0F0"/>
                </a:solidFill>
              </a:rPr>
              <a:t>Working Relationships &amp; Communication</a:t>
            </a:r>
          </a:p>
        </p:txBody>
      </p:sp>
    </p:spTree>
    <p:extLst>
      <p:ext uri="{BB962C8B-B14F-4D97-AF65-F5344CB8AC3E}">
        <p14:creationId xmlns:p14="http://schemas.microsoft.com/office/powerpoint/2010/main" val="2087739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24" y="254455"/>
            <a:ext cx="12102353" cy="572860"/>
          </a:xfrm>
        </p:spPr>
        <p:txBody>
          <a:bodyPr>
            <a:normAutofit/>
          </a:bodyPr>
          <a:lstStyle/>
          <a:p>
            <a:pPr algn="l"/>
            <a:r>
              <a:rPr lang="en-US" sz="2400" dirty="0"/>
              <a:t>Domain 5: administration &amp; communication</a:t>
            </a:r>
          </a:p>
        </p:txBody>
      </p:sp>
      <p:sp>
        <p:nvSpPr>
          <p:cNvPr id="3" name="Rectangle 2"/>
          <p:cNvSpPr/>
          <p:nvPr/>
        </p:nvSpPr>
        <p:spPr>
          <a:xfrm>
            <a:off x="409724" y="1003186"/>
            <a:ext cx="10045520" cy="4801314"/>
          </a:xfrm>
          <a:prstGeom prst="rect">
            <a:avLst/>
          </a:prstGeom>
        </p:spPr>
        <p:txBody>
          <a:bodyPr wrap="square">
            <a:spAutoFit/>
          </a:bodyPr>
          <a:lstStyle/>
          <a:p>
            <a:r>
              <a:rPr lang="en-US" dirty="0">
                <a:solidFill>
                  <a:schemeClr val="accent1"/>
                </a:solidFill>
              </a:rPr>
              <a:t>Characteristics of Highly Effective Teams</a:t>
            </a:r>
          </a:p>
          <a:p>
            <a:endParaRPr lang="en-US" dirty="0"/>
          </a:p>
          <a:p>
            <a:pPr marL="285750" indent="-285750">
              <a:buFont typeface="Arial" panose="020B0604020202020204" pitchFamily="34" charset="0"/>
              <a:buChar char="•"/>
            </a:pPr>
            <a:r>
              <a:rPr lang="en-US" dirty="0"/>
              <a:t>An effective team understands the big picture.</a:t>
            </a:r>
          </a:p>
          <a:p>
            <a:pPr marL="742950" lvl="1" indent="-285750">
              <a:buFont typeface="Arial" panose="020B0604020202020204" pitchFamily="34" charset="0"/>
              <a:buChar char="•"/>
            </a:pPr>
            <a:r>
              <a:rPr lang="en-US" dirty="0"/>
              <a:t>In an effective team, each team member understands the context of the team's work to the greatest degree possible. That includes understanding the relevance of his or her job and how it impacts the effectiveness of others and the overall team effort. Too often, people are asked to work on part of a task without being told how their role contributes to the desired end result, much less how their efforts are impacting the ability of others to do their work. Understanding the big picture promotes collaboration, increases commitment and improves quality. </a:t>
            </a:r>
          </a:p>
          <a:p>
            <a:pPr lvl="1"/>
            <a:endParaRPr lang="en-US" dirty="0"/>
          </a:p>
          <a:p>
            <a:pPr marL="285750" indent="-285750">
              <a:buFont typeface="Arial" panose="020B0604020202020204" pitchFamily="34" charset="0"/>
              <a:buChar char="•"/>
            </a:pPr>
            <a:r>
              <a:rPr lang="en-US" dirty="0"/>
              <a:t>An effective team has common goals.</a:t>
            </a:r>
          </a:p>
          <a:p>
            <a:pPr marL="742950" lvl="1" indent="-285750">
              <a:buFont typeface="Arial" panose="020B0604020202020204" pitchFamily="34" charset="0"/>
              <a:buChar char="•"/>
            </a:pPr>
            <a:r>
              <a:rPr lang="en-US" dirty="0"/>
              <a:t>Effective teams have agreed-upon goals that are simple, measurable and clearly relevant to the team's task. Each goal includes key measurable metrics (that are available to everyone on the team), which can be used to determine the team effectiveness and improvement. Understanding and working toward these common goals as a unit is crucial to the team's effectiveness.</a:t>
            </a:r>
          </a:p>
        </p:txBody>
      </p:sp>
    </p:spTree>
    <p:extLst>
      <p:ext uri="{BB962C8B-B14F-4D97-AF65-F5344CB8AC3E}">
        <p14:creationId xmlns:p14="http://schemas.microsoft.com/office/powerpoint/2010/main" val="16683100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59" y="247498"/>
            <a:ext cx="11410682" cy="562398"/>
          </a:xfrm>
        </p:spPr>
        <p:txBody>
          <a:bodyPr>
            <a:normAutofit/>
          </a:bodyPr>
          <a:lstStyle/>
          <a:p>
            <a:pPr algn="l"/>
            <a:r>
              <a:rPr lang="en-US" sz="2400" dirty="0"/>
              <a:t>Domain 5: administration &amp; communication</a:t>
            </a:r>
          </a:p>
        </p:txBody>
      </p:sp>
      <p:sp>
        <p:nvSpPr>
          <p:cNvPr id="4" name="Rectangle 3"/>
          <p:cNvSpPr/>
          <p:nvPr/>
        </p:nvSpPr>
        <p:spPr>
          <a:xfrm>
            <a:off x="390659" y="1071583"/>
            <a:ext cx="11410682" cy="4524315"/>
          </a:xfrm>
          <a:prstGeom prst="rect">
            <a:avLst/>
          </a:prstGeom>
        </p:spPr>
        <p:txBody>
          <a:bodyPr wrap="square">
            <a:spAutoFit/>
          </a:bodyPr>
          <a:lstStyle/>
          <a:p>
            <a:pPr marL="285750" indent="-285750">
              <a:buFont typeface="Arial" panose="020B0604020202020204" pitchFamily="34" charset="0"/>
              <a:buChar char="•"/>
            </a:pPr>
            <a:r>
              <a:rPr lang="en-US" dirty="0"/>
              <a:t>An effective team works collaboratively, as a unit.</a:t>
            </a:r>
          </a:p>
          <a:p>
            <a:pPr marL="742950" lvl="1" indent="-285750">
              <a:buFont typeface="Arial" panose="020B0604020202020204" pitchFamily="34" charset="0"/>
              <a:buChar char="•"/>
            </a:pPr>
            <a:r>
              <a:rPr lang="en-US" dirty="0"/>
              <a:t>In an effective team you'll notice a desire for collaboration and a keen awareness of interdependency. Collaboration and a solid sense of interdependency in a team will defuse blaming behavior and stimulate opportunities for learning and improvement. Without this sense of interdependency in responsibility and reward, blaming behaviors can occur which will quickly erode team effectiveness.</a:t>
            </a:r>
          </a:p>
          <a:p>
            <a:endParaRPr lang="en-US" dirty="0"/>
          </a:p>
          <a:p>
            <a:r>
              <a:rPr lang="en-US" dirty="0">
                <a:solidFill>
                  <a:schemeClr val="accent1"/>
                </a:solidFill>
              </a:rPr>
              <a:t>The Roles of the Effective Team Leader</a:t>
            </a:r>
            <a:endParaRPr lang="en-US" dirty="0"/>
          </a:p>
          <a:p>
            <a:pPr marL="285750" indent="-285750">
              <a:buFont typeface="Arial" panose="020B0604020202020204" pitchFamily="34" charset="0"/>
              <a:buChar char="•"/>
            </a:pPr>
            <a:r>
              <a:rPr lang="en-US" dirty="0"/>
              <a:t>In order to encourage this level of collaboration and interdependency, the team leader must provide the necessary support and structure for the team, starting with putting together the right people. Team members should be selected, and their tasks assigned with their natural skills in mind.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team must also have the resources and training required to develop the skills needed to do their jobs. This includes cross-training. Cross-training gives team members a greater awareness of how their jobs are interdependent, increasing the team's flexibility and improving response time.</a:t>
            </a:r>
          </a:p>
          <a:p>
            <a:endParaRPr lang="en-US" dirty="0"/>
          </a:p>
        </p:txBody>
      </p:sp>
    </p:spTree>
    <p:extLst>
      <p:ext uri="{BB962C8B-B14F-4D97-AF65-F5344CB8AC3E}">
        <p14:creationId xmlns:p14="http://schemas.microsoft.com/office/powerpoint/2010/main" val="3335630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6" y="144998"/>
            <a:ext cx="11219093" cy="606346"/>
          </a:xfrm>
        </p:spPr>
        <p:txBody>
          <a:bodyPr>
            <a:normAutofit/>
          </a:bodyPr>
          <a:lstStyle/>
          <a:p>
            <a:pPr algn="l"/>
            <a:r>
              <a:rPr lang="en-US" sz="2400" dirty="0"/>
              <a:t>Domain 5: administration &amp; communication</a:t>
            </a:r>
          </a:p>
        </p:txBody>
      </p:sp>
      <p:sp>
        <p:nvSpPr>
          <p:cNvPr id="3" name="Rectangle 2"/>
          <p:cNvSpPr/>
          <p:nvPr/>
        </p:nvSpPr>
        <p:spPr>
          <a:xfrm>
            <a:off x="444506" y="1028343"/>
            <a:ext cx="10045521" cy="5078313"/>
          </a:xfrm>
          <a:prstGeom prst="rect">
            <a:avLst/>
          </a:prstGeom>
        </p:spPr>
        <p:txBody>
          <a:bodyPr wrap="square">
            <a:spAutoFit/>
          </a:bodyPr>
          <a:lstStyle/>
          <a:p>
            <a:pPr marL="285750" indent="-285750">
              <a:buFont typeface="Arial" panose="020B0604020202020204" pitchFamily="34" charset="0"/>
              <a:buChar char="•"/>
            </a:pPr>
            <a:r>
              <a:rPr lang="en-US" dirty="0"/>
              <a:t>The quality of the team's response is highly dependent on the timeliness of the feedback received from the team's leader, other team members and customers. </a:t>
            </a:r>
            <a:r>
              <a:rPr lang="en-US" u="sng" dirty="0"/>
              <a:t>Receiving timely feedback is crucial to the effectiveness of the team.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effective team leader ensures that feedback reaches the entire team on its goals and metrics, as well as feedback to each individual team member. This feedback must be received in time to make adjustments and corrections. Often, feedback is received too late to have any practical value in the moment, and consequently, it feels like criticism.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Criticism, while it might be useful for future planning, it does not promote immediate corrections in performance. Feedback is a form of constructive communication, another necessary tool in the effective team leader's tool chest. No matter how traditional or innovative the workplace, consistent and constructive communication throughout the team is essential.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act of constructive communication can do more than anything else to improve quality and productivity. Timely and appropriately delivered feedback can make the difference between a team that hides mistakes and a team that sees mistakes as opportunities.</a:t>
            </a:r>
          </a:p>
        </p:txBody>
      </p:sp>
    </p:spTree>
    <p:extLst>
      <p:ext uri="{BB962C8B-B14F-4D97-AF65-F5344CB8AC3E}">
        <p14:creationId xmlns:p14="http://schemas.microsoft.com/office/powerpoint/2010/main" val="4254886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004" y="225496"/>
            <a:ext cx="11365992" cy="477138"/>
          </a:xfrm>
        </p:spPr>
        <p:txBody>
          <a:bodyPr>
            <a:noAutofit/>
          </a:bodyPr>
          <a:lstStyle/>
          <a:p>
            <a:pPr algn="l"/>
            <a:r>
              <a:rPr lang="en-US" sz="2400" dirty="0"/>
              <a:t>Domain 5: administration &amp; communication</a:t>
            </a:r>
          </a:p>
        </p:txBody>
      </p:sp>
      <p:sp>
        <p:nvSpPr>
          <p:cNvPr id="3" name="Rectangle 2"/>
          <p:cNvSpPr/>
          <p:nvPr/>
        </p:nvSpPr>
        <p:spPr>
          <a:xfrm>
            <a:off x="878260" y="1169755"/>
            <a:ext cx="10058400" cy="4247317"/>
          </a:xfrm>
          <a:prstGeom prst="rect">
            <a:avLst/>
          </a:prstGeom>
        </p:spPr>
        <p:txBody>
          <a:bodyPr wrap="square">
            <a:spAutoFit/>
          </a:bodyPr>
          <a:lstStyle/>
          <a:p>
            <a:r>
              <a:rPr lang="en-US" dirty="0"/>
              <a:t>Remember:</a:t>
            </a:r>
          </a:p>
          <a:p>
            <a:pPr marL="285750" indent="-285750">
              <a:buFont typeface="Arial" panose="020B0604020202020204" pitchFamily="34" charset="0"/>
              <a:buChar char="•"/>
            </a:pPr>
            <a:r>
              <a:rPr lang="en-US" dirty="0"/>
              <a:t>A "willingness" to participate collaboratively as a team member does not guarantee the desired outcome. People thrown into a collaborative situation, especially those without experience operating in this mode, need assistance to guarantee success. Managers who are skeptical of team participation to begin with often throw their people into an unplanned, unstructured decision-making process, responding with "I told you so" as they watch their team flounder.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By contrast, managers who focus on promoting good understanding, ensuring adequate knowledge and facilitating effective interaction, will watch the transformation of their job from one that required constant supervision, fire-fighting, and oversight, to one that allows the leader to focus on serving the needs of the team and each individual team member.</a:t>
            </a:r>
          </a:p>
          <a:p>
            <a:endParaRPr lang="en-US" dirty="0"/>
          </a:p>
          <a:p>
            <a:endParaRPr lang="en-US" dirty="0"/>
          </a:p>
          <a:p>
            <a:endParaRPr lang="en-US" dirty="0"/>
          </a:p>
        </p:txBody>
      </p:sp>
      <p:sp>
        <p:nvSpPr>
          <p:cNvPr id="4" name="Rectangle 3"/>
          <p:cNvSpPr/>
          <p:nvPr/>
        </p:nvSpPr>
        <p:spPr>
          <a:xfrm>
            <a:off x="-296214" y="3234054"/>
            <a:ext cx="4945487" cy="1477328"/>
          </a:xfrm>
          <a:prstGeom prst="rect">
            <a:avLst/>
          </a:prstGeom>
        </p:spPr>
        <p:txBody>
          <a:bodyPr wrap="square">
            <a:spAutoFit/>
          </a:bodyPr>
          <a:lstStyle/>
          <a:p>
            <a:endParaRPr lang="en-US" dirty="0"/>
          </a:p>
          <a:p>
            <a:endParaRPr lang="en-US" dirty="0"/>
          </a:p>
          <a:p>
            <a:endParaRPr lang="en-US" dirty="0"/>
          </a:p>
          <a:p>
            <a:r>
              <a:rPr lang="en-US" dirty="0"/>
              <a:t> </a:t>
            </a:r>
          </a:p>
          <a:p>
            <a:endParaRPr lang="en-US" dirty="0"/>
          </a:p>
        </p:txBody>
      </p:sp>
    </p:spTree>
    <p:extLst>
      <p:ext uri="{BB962C8B-B14F-4D97-AF65-F5344CB8AC3E}">
        <p14:creationId xmlns:p14="http://schemas.microsoft.com/office/powerpoint/2010/main" val="15259881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2616" y="962902"/>
            <a:ext cx="4171480" cy="2471104"/>
          </a:xfrm>
        </p:spPr>
        <p:txBody>
          <a:bodyPr>
            <a:normAutofit/>
          </a:bodyPr>
          <a:lstStyle/>
          <a:p>
            <a:r>
              <a:rPr lang="en-US" sz="4800" dirty="0"/>
              <a:t>Domain 6 – math </a:t>
            </a:r>
          </a:p>
        </p:txBody>
      </p:sp>
      <p:pic>
        <p:nvPicPr>
          <p:cNvPr id="6" name="Graphic 5" descr="Calculator">
            <a:extLst>
              <a:ext uri="{FF2B5EF4-FFF2-40B4-BE49-F238E27FC236}">
                <a16:creationId xmlns:a16="http://schemas.microsoft.com/office/drawing/2014/main" id="{150B5449-4813-4DA9-8B64-893058985D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4251" y="805583"/>
            <a:ext cx="4660762" cy="4660762"/>
          </a:xfrm>
          <a:prstGeom prst="rect">
            <a:avLst/>
          </a:prstGeom>
        </p:spPr>
      </p:pic>
    </p:spTree>
    <p:extLst>
      <p:ext uri="{BB962C8B-B14F-4D97-AF65-F5344CB8AC3E}">
        <p14:creationId xmlns:p14="http://schemas.microsoft.com/office/powerpoint/2010/main" val="757478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668" y="478711"/>
            <a:ext cx="10427738" cy="438477"/>
          </a:xfrm>
        </p:spPr>
        <p:txBody>
          <a:bodyPr>
            <a:normAutofit/>
          </a:bodyPr>
          <a:lstStyle/>
          <a:p>
            <a:pPr algn="l"/>
            <a:r>
              <a:rPr lang="en-US" sz="2400" dirty="0"/>
              <a:t>Domain 6: math</a:t>
            </a:r>
          </a:p>
        </p:txBody>
      </p:sp>
      <p:sp>
        <p:nvSpPr>
          <p:cNvPr id="3" name="TextBox 2"/>
          <p:cNvSpPr txBox="1"/>
          <p:nvPr/>
        </p:nvSpPr>
        <p:spPr>
          <a:xfrm flipH="1">
            <a:off x="882846" y="1648496"/>
            <a:ext cx="9626315" cy="923330"/>
          </a:xfrm>
          <a:prstGeom prst="rect">
            <a:avLst/>
          </a:prstGeom>
          <a:noFill/>
        </p:spPr>
        <p:txBody>
          <a:bodyPr wrap="square" rtlCol="0">
            <a:spAutoFit/>
          </a:bodyPr>
          <a:lstStyle/>
          <a:p>
            <a:r>
              <a:rPr lang="en-US" dirty="0"/>
              <a:t>You change the impeller in  pump that was pumping 500 gpm from a 5 inches to 6 inches. With no other changes to the volute or rotational speed, what would you expect the pump output to approach.</a:t>
            </a:r>
          </a:p>
        </p:txBody>
      </p:sp>
      <p:sp>
        <p:nvSpPr>
          <p:cNvPr id="5" name="Oval 4"/>
          <p:cNvSpPr/>
          <p:nvPr/>
        </p:nvSpPr>
        <p:spPr>
          <a:xfrm>
            <a:off x="3296992" y="3522372"/>
            <a:ext cx="1094704" cy="1264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flipH="1">
            <a:off x="1790163" y="3198116"/>
            <a:ext cx="618186" cy="369332"/>
          </a:xfrm>
          <a:prstGeom prst="rect">
            <a:avLst/>
          </a:prstGeom>
          <a:noFill/>
        </p:spPr>
        <p:txBody>
          <a:bodyPr wrap="square" rtlCol="0">
            <a:spAutoFit/>
          </a:bodyPr>
          <a:lstStyle/>
          <a:p>
            <a:r>
              <a:rPr lang="en-US" dirty="0"/>
              <a:t>5”</a:t>
            </a:r>
          </a:p>
        </p:txBody>
      </p:sp>
      <p:sp>
        <p:nvSpPr>
          <p:cNvPr id="7" name="TextBox 6"/>
          <p:cNvSpPr txBox="1"/>
          <p:nvPr/>
        </p:nvSpPr>
        <p:spPr>
          <a:xfrm flipH="1">
            <a:off x="3669351" y="3185237"/>
            <a:ext cx="456558" cy="369332"/>
          </a:xfrm>
          <a:prstGeom prst="rect">
            <a:avLst/>
          </a:prstGeom>
          <a:noFill/>
        </p:spPr>
        <p:txBody>
          <a:bodyPr wrap="square" rtlCol="0">
            <a:spAutoFit/>
          </a:bodyPr>
          <a:lstStyle/>
          <a:p>
            <a:r>
              <a:rPr lang="en-US" dirty="0"/>
              <a:t>6”</a:t>
            </a:r>
          </a:p>
        </p:txBody>
      </p:sp>
      <p:sp>
        <p:nvSpPr>
          <p:cNvPr id="8" name="Rectangle 7"/>
          <p:cNvSpPr/>
          <p:nvPr/>
        </p:nvSpPr>
        <p:spPr>
          <a:xfrm>
            <a:off x="7367672" y="2588860"/>
            <a:ext cx="1526380" cy="369332"/>
          </a:xfrm>
          <a:prstGeom prst="rect">
            <a:avLst/>
          </a:prstGeom>
        </p:spPr>
        <p:txBody>
          <a:bodyPr wrap="none">
            <a:spAutoFit/>
          </a:bodyPr>
          <a:lstStyle/>
          <a:p>
            <a:r>
              <a:rPr lang="en-US" dirty="0"/>
              <a:t>Affinity Laws</a:t>
            </a:r>
          </a:p>
        </p:txBody>
      </p:sp>
      <p:sp>
        <p:nvSpPr>
          <p:cNvPr id="9" name="Rectangle 8"/>
          <p:cNvSpPr/>
          <p:nvPr/>
        </p:nvSpPr>
        <p:spPr>
          <a:xfrm>
            <a:off x="5386911" y="2921117"/>
            <a:ext cx="6555141" cy="646331"/>
          </a:xfrm>
          <a:prstGeom prst="rect">
            <a:avLst/>
          </a:prstGeom>
        </p:spPr>
        <p:txBody>
          <a:bodyPr wrap="square">
            <a:spAutoFit/>
          </a:bodyPr>
          <a:lstStyle/>
          <a:p>
            <a:r>
              <a:rPr lang="en-US" dirty="0"/>
              <a:t>Algebraically, we would write the equations as:</a:t>
            </a:r>
          </a:p>
          <a:p>
            <a:r>
              <a:rPr lang="en-US" dirty="0"/>
              <a:t>New Flow = Old Flow x (new imp. diam. / old imp. diam.)</a:t>
            </a:r>
          </a:p>
        </p:txBody>
      </p:sp>
      <p:sp>
        <p:nvSpPr>
          <p:cNvPr id="10" name="TextBox 9"/>
          <p:cNvSpPr txBox="1"/>
          <p:nvPr/>
        </p:nvSpPr>
        <p:spPr>
          <a:xfrm flipH="1">
            <a:off x="5648029" y="3863662"/>
            <a:ext cx="5646743" cy="923330"/>
          </a:xfrm>
          <a:prstGeom prst="rect">
            <a:avLst/>
          </a:prstGeom>
          <a:noFill/>
        </p:spPr>
        <p:txBody>
          <a:bodyPr wrap="square" rtlCol="0">
            <a:spAutoFit/>
          </a:bodyPr>
          <a:lstStyle/>
          <a:p>
            <a:r>
              <a:rPr lang="en-US" dirty="0"/>
              <a:t>New Flow = 500 gpm x (6inches / 5 inches)</a:t>
            </a:r>
          </a:p>
          <a:p>
            <a:r>
              <a:rPr lang="en-US" dirty="0"/>
              <a:t>New Flow = 500 gpm x (1.2)</a:t>
            </a:r>
          </a:p>
          <a:p>
            <a:r>
              <a:rPr lang="en-US" dirty="0"/>
              <a:t>New Flow = 600 gpm</a:t>
            </a:r>
          </a:p>
        </p:txBody>
      </p:sp>
      <p:sp>
        <p:nvSpPr>
          <p:cNvPr id="12" name="Arc 11"/>
          <p:cNvSpPr/>
          <p:nvPr/>
        </p:nvSpPr>
        <p:spPr>
          <a:xfrm flipH="1">
            <a:off x="1674254" y="4011769"/>
            <a:ext cx="354810" cy="28052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12"/>
          <p:cNvSpPr/>
          <p:nvPr/>
        </p:nvSpPr>
        <p:spPr>
          <a:xfrm>
            <a:off x="1505127" y="3496614"/>
            <a:ext cx="959216" cy="11293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27146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877" y="383985"/>
            <a:ext cx="10058400" cy="519920"/>
          </a:xfrm>
        </p:spPr>
        <p:txBody>
          <a:bodyPr>
            <a:normAutofit/>
          </a:bodyPr>
          <a:lstStyle/>
          <a:p>
            <a:pPr algn="l"/>
            <a:r>
              <a:rPr lang="en-US" sz="2400" dirty="0"/>
              <a:t>Domain 6: math</a:t>
            </a:r>
          </a:p>
        </p:txBody>
      </p:sp>
      <p:sp>
        <p:nvSpPr>
          <p:cNvPr id="3" name="TextBox 2"/>
          <p:cNvSpPr txBox="1"/>
          <p:nvPr/>
        </p:nvSpPr>
        <p:spPr>
          <a:xfrm flipH="1">
            <a:off x="1269212" y="1571223"/>
            <a:ext cx="9716467" cy="646331"/>
          </a:xfrm>
          <a:prstGeom prst="rect">
            <a:avLst/>
          </a:prstGeom>
          <a:noFill/>
        </p:spPr>
        <p:txBody>
          <a:bodyPr wrap="square" rtlCol="0">
            <a:spAutoFit/>
          </a:bodyPr>
          <a:lstStyle/>
          <a:p>
            <a:r>
              <a:rPr lang="en-US" dirty="0"/>
              <a:t>What is the pressure at the bottom of a rectangular tank 100 feet x 20 feet x 10 feet deep, in psi</a:t>
            </a:r>
          </a:p>
        </p:txBody>
      </p:sp>
      <p:pic>
        <p:nvPicPr>
          <p:cNvPr id="7" name="Picture 6"/>
          <p:cNvPicPr>
            <a:picLocks noChangeAspect="1"/>
          </p:cNvPicPr>
          <p:nvPr/>
        </p:nvPicPr>
        <p:blipFill>
          <a:blip r:embed="rId2"/>
          <a:stretch>
            <a:fillRect/>
          </a:stretch>
        </p:blipFill>
        <p:spPr>
          <a:xfrm>
            <a:off x="1481070" y="2881112"/>
            <a:ext cx="3759021" cy="2667000"/>
          </a:xfrm>
          <a:prstGeom prst="rect">
            <a:avLst/>
          </a:prstGeom>
        </p:spPr>
      </p:pic>
      <p:cxnSp>
        <p:nvCxnSpPr>
          <p:cNvPr id="10" name="Straight Arrow Connector 9"/>
          <p:cNvCxnSpPr/>
          <p:nvPr/>
        </p:nvCxnSpPr>
        <p:spPr>
          <a:xfrm flipH="1" flipV="1">
            <a:off x="2292439" y="3464417"/>
            <a:ext cx="2640169" cy="9015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flipH="1">
            <a:off x="3207481" y="3140161"/>
            <a:ext cx="1042547" cy="369332"/>
          </a:xfrm>
          <a:prstGeom prst="rect">
            <a:avLst/>
          </a:prstGeom>
          <a:noFill/>
        </p:spPr>
        <p:txBody>
          <a:bodyPr wrap="square" rtlCol="0">
            <a:spAutoFit/>
          </a:bodyPr>
          <a:lstStyle/>
          <a:p>
            <a:r>
              <a:rPr lang="en-US" dirty="0"/>
              <a:t>100 ft.</a:t>
            </a:r>
          </a:p>
        </p:txBody>
      </p:sp>
      <p:cxnSp>
        <p:nvCxnSpPr>
          <p:cNvPr id="14" name="Straight Arrow Connector 13"/>
          <p:cNvCxnSpPr/>
          <p:nvPr/>
        </p:nvCxnSpPr>
        <p:spPr>
          <a:xfrm flipV="1">
            <a:off x="1481070" y="3509493"/>
            <a:ext cx="721217" cy="4507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flipH="1">
            <a:off x="1432709" y="3095085"/>
            <a:ext cx="1132438" cy="369332"/>
          </a:xfrm>
          <a:prstGeom prst="rect">
            <a:avLst/>
          </a:prstGeom>
          <a:noFill/>
        </p:spPr>
        <p:txBody>
          <a:bodyPr wrap="square" rtlCol="0">
            <a:spAutoFit/>
          </a:bodyPr>
          <a:lstStyle/>
          <a:p>
            <a:r>
              <a:rPr lang="en-US" dirty="0"/>
              <a:t>20 ft.</a:t>
            </a:r>
          </a:p>
        </p:txBody>
      </p:sp>
      <p:cxnSp>
        <p:nvCxnSpPr>
          <p:cNvPr id="18" name="Straight Arrow Connector 17"/>
          <p:cNvCxnSpPr/>
          <p:nvPr/>
        </p:nvCxnSpPr>
        <p:spPr>
          <a:xfrm>
            <a:off x="3103808" y="3863662"/>
            <a:ext cx="12879" cy="7469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07481" y="4005330"/>
            <a:ext cx="784970" cy="369332"/>
          </a:xfrm>
          <a:prstGeom prst="rect">
            <a:avLst/>
          </a:prstGeom>
          <a:noFill/>
        </p:spPr>
        <p:txBody>
          <a:bodyPr wrap="square" rtlCol="0">
            <a:spAutoFit/>
          </a:bodyPr>
          <a:lstStyle/>
          <a:p>
            <a:r>
              <a:rPr lang="en-US" dirty="0"/>
              <a:t>10 ft.</a:t>
            </a:r>
          </a:p>
        </p:txBody>
      </p:sp>
      <p:sp>
        <p:nvSpPr>
          <p:cNvPr id="23" name="TextBox 22"/>
          <p:cNvSpPr txBox="1"/>
          <p:nvPr/>
        </p:nvSpPr>
        <p:spPr>
          <a:xfrm>
            <a:off x="6709893" y="2881112"/>
            <a:ext cx="4418355" cy="1754326"/>
          </a:xfrm>
          <a:prstGeom prst="rect">
            <a:avLst/>
          </a:prstGeom>
          <a:noFill/>
        </p:spPr>
        <p:txBody>
          <a:bodyPr wrap="square" rtlCol="0">
            <a:spAutoFit/>
          </a:bodyPr>
          <a:lstStyle/>
          <a:p>
            <a:r>
              <a:rPr lang="en-US" dirty="0"/>
              <a:t>Formula – 1 psi at 2.31 feet</a:t>
            </a:r>
          </a:p>
          <a:p>
            <a:r>
              <a:rPr lang="en-US" dirty="0"/>
              <a:t>Psi at 1 foot = 1 / 2.31</a:t>
            </a:r>
          </a:p>
          <a:p>
            <a:r>
              <a:rPr lang="en-US" dirty="0"/>
              <a:t>Psi at 1 foot = 0.4329 </a:t>
            </a:r>
          </a:p>
          <a:p>
            <a:endParaRPr lang="en-US" dirty="0"/>
          </a:p>
          <a:p>
            <a:endParaRPr lang="en-US" dirty="0"/>
          </a:p>
          <a:p>
            <a:endParaRPr lang="en-US" dirty="0"/>
          </a:p>
        </p:txBody>
      </p:sp>
      <p:sp>
        <p:nvSpPr>
          <p:cNvPr id="24" name="Oval 23"/>
          <p:cNvSpPr/>
          <p:nvPr/>
        </p:nvSpPr>
        <p:spPr>
          <a:xfrm>
            <a:off x="6246253" y="4094114"/>
            <a:ext cx="1661375" cy="1854558"/>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a:stCxn id="24" idx="2"/>
            <a:endCxn id="24" idx="6"/>
          </p:cNvCxnSpPr>
          <p:nvPr/>
        </p:nvCxnSpPr>
        <p:spPr>
          <a:xfrm>
            <a:off x="6246253" y="5021393"/>
            <a:ext cx="1661375" cy="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8" name="Straight Connector 27"/>
          <p:cNvCxnSpPr>
            <a:stCxn id="24" idx="4"/>
          </p:cNvCxnSpPr>
          <p:nvPr/>
        </p:nvCxnSpPr>
        <p:spPr>
          <a:xfrm>
            <a:off x="7076941" y="5948672"/>
            <a:ext cx="193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4" idx="4"/>
          </p:cNvCxnSpPr>
          <p:nvPr/>
        </p:nvCxnSpPr>
        <p:spPr>
          <a:xfrm>
            <a:off x="7057622" y="5047151"/>
            <a:ext cx="19319" cy="9015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856390" y="4373088"/>
            <a:ext cx="901520" cy="369332"/>
          </a:xfrm>
          <a:prstGeom prst="rect">
            <a:avLst/>
          </a:prstGeom>
          <a:noFill/>
        </p:spPr>
        <p:txBody>
          <a:bodyPr wrap="square" rtlCol="0">
            <a:spAutoFit/>
          </a:bodyPr>
          <a:lstStyle/>
          <a:p>
            <a:r>
              <a:rPr lang="en-US" dirty="0"/>
              <a:t>psi</a:t>
            </a:r>
          </a:p>
        </p:txBody>
      </p:sp>
      <p:sp>
        <p:nvSpPr>
          <p:cNvPr id="39" name="TextBox 38"/>
          <p:cNvSpPr txBox="1"/>
          <p:nvPr/>
        </p:nvSpPr>
        <p:spPr>
          <a:xfrm>
            <a:off x="6323528" y="5178780"/>
            <a:ext cx="772731" cy="369332"/>
          </a:xfrm>
          <a:prstGeom prst="rect">
            <a:avLst/>
          </a:prstGeom>
          <a:noFill/>
        </p:spPr>
        <p:txBody>
          <a:bodyPr wrap="square" rtlCol="0">
            <a:spAutoFit/>
          </a:bodyPr>
          <a:lstStyle/>
          <a:p>
            <a:r>
              <a:rPr lang="en-US" dirty="0"/>
              <a:t>0.433</a:t>
            </a:r>
          </a:p>
        </p:txBody>
      </p:sp>
      <p:sp>
        <p:nvSpPr>
          <p:cNvPr id="41" name="TextBox 40"/>
          <p:cNvSpPr txBox="1"/>
          <p:nvPr/>
        </p:nvSpPr>
        <p:spPr>
          <a:xfrm>
            <a:off x="7192850" y="5193385"/>
            <a:ext cx="482958" cy="369332"/>
          </a:xfrm>
          <a:prstGeom prst="rect">
            <a:avLst/>
          </a:prstGeom>
          <a:noFill/>
        </p:spPr>
        <p:txBody>
          <a:bodyPr wrap="square" rtlCol="0">
            <a:spAutoFit/>
          </a:bodyPr>
          <a:lstStyle/>
          <a:p>
            <a:r>
              <a:rPr lang="en-US" dirty="0"/>
              <a:t>10</a:t>
            </a:r>
          </a:p>
        </p:txBody>
      </p:sp>
      <p:sp>
        <p:nvSpPr>
          <p:cNvPr id="42" name="TextBox 41"/>
          <p:cNvSpPr txBox="1"/>
          <p:nvPr/>
        </p:nvSpPr>
        <p:spPr>
          <a:xfrm flipH="1">
            <a:off x="8378350" y="4742420"/>
            <a:ext cx="2890664" cy="646331"/>
          </a:xfrm>
          <a:prstGeom prst="rect">
            <a:avLst/>
          </a:prstGeom>
          <a:noFill/>
        </p:spPr>
        <p:txBody>
          <a:bodyPr wrap="square" rtlCol="0">
            <a:spAutoFit/>
          </a:bodyPr>
          <a:lstStyle/>
          <a:p>
            <a:r>
              <a:rPr lang="en-US" dirty="0"/>
              <a:t>psi = 0.433 x 10 </a:t>
            </a:r>
          </a:p>
          <a:p>
            <a:r>
              <a:rPr lang="en-US" dirty="0"/>
              <a:t>psi = 4.33</a:t>
            </a:r>
          </a:p>
        </p:txBody>
      </p:sp>
    </p:spTree>
    <p:extLst>
      <p:ext uri="{BB962C8B-B14F-4D97-AF65-F5344CB8AC3E}">
        <p14:creationId xmlns:p14="http://schemas.microsoft.com/office/powerpoint/2010/main" val="35066204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375" y="404208"/>
            <a:ext cx="10058400" cy="577814"/>
          </a:xfrm>
        </p:spPr>
        <p:txBody>
          <a:bodyPr>
            <a:normAutofit/>
          </a:bodyPr>
          <a:lstStyle/>
          <a:p>
            <a:pPr algn="l"/>
            <a:r>
              <a:rPr lang="en-US" sz="2400" dirty="0"/>
              <a:t>Domain 6: math</a:t>
            </a:r>
          </a:p>
        </p:txBody>
      </p:sp>
      <p:sp>
        <p:nvSpPr>
          <p:cNvPr id="3" name="TextBox 2"/>
          <p:cNvSpPr txBox="1"/>
          <p:nvPr/>
        </p:nvSpPr>
        <p:spPr>
          <a:xfrm flipH="1">
            <a:off x="773375" y="1377043"/>
            <a:ext cx="9941589" cy="369332"/>
          </a:xfrm>
          <a:prstGeom prst="rect">
            <a:avLst/>
          </a:prstGeom>
          <a:noFill/>
        </p:spPr>
        <p:txBody>
          <a:bodyPr wrap="square" rtlCol="0">
            <a:spAutoFit/>
          </a:bodyPr>
          <a:lstStyle/>
          <a:p>
            <a:r>
              <a:rPr lang="en-US" dirty="0"/>
              <a:t>A 480-volt system has a resistance of 20 ohms. What is the power consumed, in watts?</a:t>
            </a:r>
          </a:p>
        </p:txBody>
      </p:sp>
      <p:pic>
        <p:nvPicPr>
          <p:cNvPr id="4" name="Picture 3"/>
          <p:cNvPicPr>
            <a:picLocks noChangeAspect="1"/>
          </p:cNvPicPr>
          <p:nvPr/>
        </p:nvPicPr>
        <p:blipFill>
          <a:blip r:embed="rId2"/>
          <a:stretch>
            <a:fillRect/>
          </a:stretch>
        </p:blipFill>
        <p:spPr>
          <a:xfrm>
            <a:off x="1069848" y="2283715"/>
            <a:ext cx="4162425" cy="3721995"/>
          </a:xfrm>
          <a:prstGeom prst="rect">
            <a:avLst/>
          </a:prstGeom>
        </p:spPr>
      </p:pic>
      <p:sp>
        <p:nvSpPr>
          <p:cNvPr id="5" name="TextBox 4"/>
          <p:cNvSpPr txBox="1"/>
          <p:nvPr/>
        </p:nvSpPr>
        <p:spPr>
          <a:xfrm flipH="1">
            <a:off x="5802575" y="3022380"/>
            <a:ext cx="4977042" cy="1477328"/>
          </a:xfrm>
          <a:prstGeom prst="rect">
            <a:avLst/>
          </a:prstGeom>
          <a:noFill/>
        </p:spPr>
        <p:txBody>
          <a:bodyPr wrap="square" rtlCol="0">
            <a:spAutoFit/>
          </a:bodyPr>
          <a:lstStyle/>
          <a:p>
            <a:r>
              <a:rPr lang="en-US" dirty="0"/>
              <a:t>Formula: P = E² / R</a:t>
            </a:r>
          </a:p>
          <a:p>
            <a:endParaRPr lang="en-US" dirty="0"/>
          </a:p>
          <a:p>
            <a:r>
              <a:rPr lang="en-US" dirty="0"/>
              <a:t>P = 480 X 480 / 20</a:t>
            </a:r>
          </a:p>
          <a:p>
            <a:r>
              <a:rPr lang="en-US" dirty="0"/>
              <a:t>P = 230,400 / 20</a:t>
            </a:r>
          </a:p>
          <a:p>
            <a:r>
              <a:rPr lang="en-US" dirty="0"/>
              <a:t>P = 11,520 watts</a:t>
            </a:r>
          </a:p>
        </p:txBody>
      </p:sp>
    </p:spTree>
    <p:extLst>
      <p:ext uri="{BB962C8B-B14F-4D97-AF65-F5344CB8AC3E}">
        <p14:creationId xmlns:p14="http://schemas.microsoft.com/office/powerpoint/2010/main" val="2577221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590" y="428153"/>
            <a:ext cx="10058400" cy="571436"/>
          </a:xfrm>
        </p:spPr>
        <p:txBody>
          <a:bodyPr>
            <a:normAutofit/>
          </a:bodyPr>
          <a:lstStyle/>
          <a:p>
            <a:pPr algn="l"/>
            <a:r>
              <a:rPr lang="en-US" sz="2400" dirty="0"/>
              <a:t>Domain 6: math</a:t>
            </a:r>
          </a:p>
        </p:txBody>
      </p:sp>
      <p:sp>
        <p:nvSpPr>
          <p:cNvPr id="3" name="TextBox 2"/>
          <p:cNvSpPr txBox="1"/>
          <p:nvPr/>
        </p:nvSpPr>
        <p:spPr>
          <a:xfrm flipH="1">
            <a:off x="947240" y="1609859"/>
            <a:ext cx="10181008" cy="646331"/>
          </a:xfrm>
          <a:prstGeom prst="rect">
            <a:avLst/>
          </a:prstGeom>
          <a:noFill/>
        </p:spPr>
        <p:txBody>
          <a:bodyPr wrap="square" rtlCol="0">
            <a:spAutoFit/>
          </a:bodyPr>
          <a:lstStyle/>
          <a:p>
            <a:r>
              <a:rPr lang="en-US" dirty="0"/>
              <a:t>The training room at your plant needs new carpet. If the room is rectangular in shape and measures 30 feet by 54 feet, how much carpet is needed in square yards?</a:t>
            </a:r>
          </a:p>
        </p:txBody>
      </p:sp>
      <p:sp>
        <p:nvSpPr>
          <p:cNvPr id="4" name="Trapezoid 3"/>
          <p:cNvSpPr/>
          <p:nvPr/>
        </p:nvSpPr>
        <p:spPr>
          <a:xfrm>
            <a:off x="1069848" y="2975019"/>
            <a:ext cx="3587668" cy="2859110"/>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a:off x="1197735" y="5988676"/>
            <a:ext cx="3219719" cy="1288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4224270" y="2975019"/>
            <a:ext cx="708338" cy="274320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flipH="1">
            <a:off x="2351036" y="6117465"/>
            <a:ext cx="1229289" cy="369332"/>
          </a:xfrm>
          <a:prstGeom prst="rect">
            <a:avLst/>
          </a:prstGeom>
          <a:noFill/>
        </p:spPr>
        <p:txBody>
          <a:bodyPr wrap="square" rtlCol="0">
            <a:spAutoFit/>
          </a:bodyPr>
          <a:lstStyle/>
          <a:p>
            <a:r>
              <a:rPr lang="en-US" dirty="0"/>
              <a:t>30 ft.</a:t>
            </a:r>
          </a:p>
        </p:txBody>
      </p:sp>
      <p:sp>
        <p:nvSpPr>
          <p:cNvPr id="13" name="TextBox 12"/>
          <p:cNvSpPr txBox="1"/>
          <p:nvPr/>
        </p:nvSpPr>
        <p:spPr>
          <a:xfrm>
            <a:off x="4657516" y="3902299"/>
            <a:ext cx="867521" cy="369332"/>
          </a:xfrm>
          <a:prstGeom prst="rect">
            <a:avLst/>
          </a:prstGeom>
          <a:noFill/>
        </p:spPr>
        <p:txBody>
          <a:bodyPr wrap="square" rtlCol="0">
            <a:spAutoFit/>
          </a:bodyPr>
          <a:lstStyle/>
          <a:p>
            <a:r>
              <a:rPr lang="en-US" dirty="0"/>
              <a:t>54 ft.</a:t>
            </a:r>
          </a:p>
        </p:txBody>
      </p:sp>
      <p:sp>
        <p:nvSpPr>
          <p:cNvPr id="14" name="TextBox 13"/>
          <p:cNvSpPr txBox="1"/>
          <p:nvPr/>
        </p:nvSpPr>
        <p:spPr>
          <a:xfrm flipH="1">
            <a:off x="6575308" y="2846231"/>
            <a:ext cx="4217188" cy="2862322"/>
          </a:xfrm>
          <a:prstGeom prst="rect">
            <a:avLst/>
          </a:prstGeom>
          <a:noFill/>
        </p:spPr>
        <p:txBody>
          <a:bodyPr wrap="square" rtlCol="0">
            <a:spAutoFit/>
          </a:bodyPr>
          <a:lstStyle/>
          <a:p>
            <a:r>
              <a:rPr lang="en-US" dirty="0"/>
              <a:t>Formula:</a:t>
            </a:r>
          </a:p>
          <a:p>
            <a:r>
              <a:rPr lang="en-US" dirty="0"/>
              <a:t>Area rectangle = (length x width)</a:t>
            </a:r>
          </a:p>
          <a:p>
            <a:r>
              <a:rPr lang="en-US" dirty="0"/>
              <a:t>AR = (30 X 54)</a:t>
            </a:r>
          </a:p>
          <a:p>
            <a:r>
              <a:rPr lang="en-US" dirty="0"/>
              <a:t>AR = 1620 sq. ft.</a:t>
            </a:r>
          </a:p>
          <a:p>
            <a:endParaRPr lang="en-US" dirty="0"/>
          </a:p>
          <a:p>
            <a:r>
              <a:rPr lang="en-US" dirty="0"/>
              <a:t>Square yards = 3 ft. x 3 ft.</a:t>
            </a:r>
          </a:p>
          <a:p>
            <a:r>
              <a:rPr lang="en-US" dirty="0"/>
              <a:t>Square Yards = 9 </a:t>
            </a:r>
          </a:p>
          <a:p>
            <a:endParaRPr lang="en-US" dirty="0"/>
          </a:p>
          <a:p>
            <a:r>
              <a:rPr lang="en-US" dirty="0"/>
              <a:t>AR (Sq. Yards) = 1620 / 9</a:t>
            </a:r>
          </a:p>
          <a:p>
            <a:r>
              <a:rPr lang="en-US" dirty="0"/>
              <a:t>AR (Sq. Yards) = 180</a:t>
            </a:r>
          </a:p>
        </p:txBody>
      </p:sp>
    </p:spTree>
    <p:extLst>
      <p:ext uri="{BB962C8B-B14F-4D97-AF65-F5344CB8AC3E}">
        <p14:creationId xmlns:p14="http://schemas.microsoft.com/office/powerpoint/2010/main" val="2743729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19" y="214176"/>
            <a:ext cx="10190581" cy="856978"/>
          </a:xfrm>
        </p:spPr>
        <p:txBody>
          <a:bodyPr>
            <a:normAutofit/>
          </a:bodyPr>
          <a:lstStyle/>
          <a:p>
            <a:pPr algn="l"/>
            <a:r>
              <a:rPr lang="en-US" sz="2400" dirty="0"/>
              <a:t>Domain 1: inspection, maintenance, installation, and repair</a:t>
            </a:r>
            <a:br>
              <a:rPr lang="en-US" sz="2400" dirty="0"/>
            </a:br>
            <a:r>
              <a:rPr lang="en-US" sz="1400" dirty="0"/>
              <a:t>Sub-domain 1.1 &amp; 1.2</a:t>
            </a:r>
            <a:endParaRPr lang="en-US" sz="1400" dirty="0">
              <a:solidFill>
                <a:schemeClr val="accent6">
                  <a:lumMod val="60000"/>
                  <a:lumOff val="40000"/>
                </a:schemeClr>
              </a:solidFill>
            </a:endParaRPr>
          </a:p>
        </p:txBody>
      </p:sp>
      <p:sp>
        <p:nvSpPr>
          <p:cNvPr id="7" name="TextBox 6">
            <a:extLst>
              <a:ext uri="{FF2B5EF4-FFF2-40B4-BE49-F238E27FC236}">
                <a16:creationId xmlns:a16="http://schemas.microsoft.com/office/drawing/2014/main" id="{B8BF8308-D394-48A6-B32C-8C86175BD622}"/>
              </a:ext>
            </a:extLst>
          </p:cNvPr>
          <p:cNvSpPr txBox="1"/>
          <p:nvPr/>
        </p:nvSpPr>
        <p:spPr>
          <a:xfrm>
            <a:off x="477419" y="1071154"/>
            <a:ext cx="11435907" cy="4524315"/>
          </a:xfrm>
          <a:prstGeom prst="rect">
            <a:avLst/>
          </a:prstGeom>
          <a:noFill/>
        </p:spPr>
        <p:txBody>
          <a:bodyPr wrap="square" rtlCol="0">
            <a:spAutoFit/>
          </a:bodyPr>
          <a:lstStyle/>
          <a:p>
            <a:r>
              <a:rPr lang="en-US" dirty="0">
                <a:solidFill>
                  <a:schemeClr val="accent6">
                    <a:lumMod val="60000"/>
                    <a:lumOff val="40000"/>
                  </a:schemeClr>
                </a:solidFill>
              </a:rPr>
              <a:t>Sub-Domain 1.1:</a:t>
            </a:r>
          </a:p>
          <a:p>
            <a:r>
              <a:rPr lang="en-US" dirty="0">
                <a:solidFill>
                  <a:schemeClr val="accent6">
                    <a:lumMod val="60000"/>
                    <a:lumOff val="40000"/>
                  </a:schemeClr>
                </a:solidFill>
              </a:rPr>
              <a:t>Inspection of Systems and Equipment</a:t>
            </a:r>
          </a:p>
          <a:p>
            <a:endParaRPr lang="en-US" dirty="0">
              <a:solidFill>
                <a:schemeClr val="accent6">
                  <a:lumMod val="60000"/>
                  <a:lumOff val="40000"/>
                </a:schemeClr>
              </a:solidFill>
            </a:endParaRPr>
          </a:p>
          <a:p>
            <a:pPr marL="342900" indent="-342900">
              <a:buAutoNum type="arabicPeriod"/>
            </a:pPr>
            <a:r>
              <a:rPr lang="en-US" dirty="0"/>
              <a:t>Supervise and participate in the inspection of water/wastewater machinery and equipment. </a:t>
            </a:r>
          </a:p>
          <a:p>
            <a:pPr marL="342900" indent="-342900">
              <a:buAutoNum type="arabicPeriod"/>
            </a:pPr>
            <a:r>
              <a:rPr lang="en-US" dirty="0"/>
              <a:t>Independently troubleshoot and diagnose complex mechanical and electrical malfunctions and determine effective course of action for correcting them.</a:t>
            </a:r>
          </a:p>
          <a:p>
            <a:pPr marL="342900" indent="-342900">
              <a:buAutoNum type="arabicPeriod"/>
            </a:pPr>
            <a:r>
              <a:rPr lang="en-US" dirty="0"/>
              <a:t>Advanced knowledge of standard practices and procedures for precision alignment of rotating equipment, vari-speed drives, gear-reduction drives, shafts, and belts.</a:t>
            </a:r>
          </a:p>
          <a:p>
            <a:pPr marL="342900" indent="-342900">
              <a:buAutoNum type="arabicPeriod"/>
            </a:pPr>
            <a:r>
              <a:rPr lang="en-US" dirty="0"/>
              <a:t>Advance knowledge of standard practices and procedures for emergency diesel generator operation, maintenance, and repair. </a:t>
            </a:r>
          </a:p>
          <a:p>
            <a:pPr marL="342900" indent="-342900">
              <a:buAutoNum type="arabicPeriod"/>
            </a:pPr>
            <a:r>
              <a:rPr lang="en-US" dirty="0"/>
              <a:t>Advanced knowledge of standard practices and procedures for natural gas engines. </a:t>
            </a:r>
          </a:p>
          <a:p>
            <a:pPr marL="342900" indent="-342900">
              <a:buAutoNum type="arabicPeriod"/>
            </a:pPr>
            <a:r>
              <a:rPr lang="en-US" dirty="0"/>
              <a:t>Advanced knowledge of standard practices and procedures for co-generation systems. </a:t>
            </a:r>
          </a:p>
          <a:p>
            <a:pPr marL="342900" indent="-342900">
              <a:buAutoNum type="arabicPeriod"/>
            </a:pPr>
            <a:r>
              <a:rPr lang="en-US" dirty="0"/>
              <a:t>Oversee acceptance testing of any new equipment or stations, and after any major overhaul of equipment, systems, and facilities, and assist in inspection of newly constructed water/wastewater facilities.</a:t>
            </a:r>
          </a:p>
          <a:p>
            <a:pPr marL="342900" indent="-342900">
              <a:buAutoNum type="arabicPeriod"/>
            </a:pPr>
            <a:r>
              <a:rPr lang="en-US" dirty="0"/>
              <a:t>Knowledge of condition monitoring and predictive maintenance.</a:t>
            </a:r>
          </a:p>
        </p:txBody>
      </p:sp>
    </p:spTree>
    <p:extLst>
      <p:ext uri="{BB962C8B-B14F-4D97-AF65-F5344CB8AC3E}">
        <p14:creationId xmlns:p14="http://schemas.microsoft.com/office/powerpoint/2010/main" val="614833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87" y="390423"/>
            <a:ext cx="10058400" cy="545678"/>
          </a:xfrm>
        </p:spPr>
        <p:txBody>
          <a:bodyPr>
            <a:normAutofit/>
          </a:bodyPr>
          <a:lstStyle/>
          <a:p>
            <a:pPr algn="l"/>
            <a:r>
              <a:rPr lang="en-US" sz="2400" dirty="0"/>
              <a:t>Domain 6: math</a:t>
            </a:r>
          </a:p>
        </p:txBody>
      </p:sp>
      <p:pic>
        <p:nvPicPr>
          <p:cNvPr id="3" name="Picture 2"/>
          <p:cNvPicPr>
            <a:picLocks noChangeAspect="1"/>
          </p:cNvPicPr>
          <p:nvPr/>
        </p:nvPicPr>
        <p:blipFill>
          <a:blip r:embed="rId2"/>
          <a:stretch>
            <a:fillRect/>
          </a:stretch>
        </p:blipFill>
        <p:spPr>
          <a:xfrm>
            <a:off x="917991" y="2763302"/>
            <a:ext cx="4710996" cy="3219941"/>
          </a:xfrm>
          <a:prstGeom prst="rect">
            <a:avLst/>
          </a:prstGeom>
        </p:spPr>
      </p:pic>
      <p:sp>
        <p:nvSpPr>
          <p:cNvPr id="4" name="TextBox 3"/>
          <p:cNvSpPr txBox="1"/>
          <p:nvPr/>
        </p:nvSpPr>
        <p:spPr>
          <a:xfrm flipH="1">
            <a:off x="594328" y="890566"/>
            <a:ext cx="9794642" cy="646331"/>
          </a:xfrm>
          <a:prstGeom prst="rect">
            <a:avLst/>
          </a:prstGeom>
          <a:noFill/>
        </p:spPr>
        <p:txBody>
          <a:bodyPr wrap="square" rtlCol="0">
            <a:spAutoFit/>
          </a:bodyPr>
          <a:lstStyle/>
          <a:p>
            <a:r>
              <a:rPr lang="en-US" dirty="0"/>
              <a:t>How many gallons in the clarifier that measures 65 diameter, 14 feet deep, with  a 4-foot cone.</a:t>
            </a:r>
          </a:p>
        </p:txBody>
      </p:sp>
      <p:cxnSp>
        <p:nvCxnSpPr>
          <p:cNvPr id="6" name="Straight Arrow Connector 5"/>
          <p:cNvCxnSpPr/>
          <p:nvPr/>
        </p:nvCxnSpPr>
        <p:spPr>
          <a:xfrm flipH="1">
            <a:off x="2203582" y="5504472"/>
            <a:ext cx="959476" cy="7727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flipH="1">
            <a:off x="1702424" y="6233207"/>
            <a:ext cx="1177774" cy="369332"/>
          </a:xfrm>
          <a:prstGeom prst="rect">
            <a:avLst/>
          </a:prstGeom>
          <a:noFill/>
        </p:spPr>
        <p:txBody>
          <a:bodyPr wrap="square" rtlCol="0">
            <a:spAutoFit/>
          </a:bodyPr>
          <a:lstStyle/>
          <a:p>
            <a:r>
              <a:rPr lang="en-US" dirty="0"/>
              <a:t>4 ft.</a:t>
            </a:r>
          </a:p>
        </p:txBody>
      </p:sp>
      <p:cxnSp>
        <p:nvCxnSpPr>
          <p:cNvPr id="9" name="Straight Arrow Connector 8"/>
          <p:cNvCxnSpPr/>
          <p:nvPr/>
        </p:nvCxnSpPr>
        <p:spPr>
          <a:xfrm>
            <a:off x="618186" y="3812146"/>
            <a:ext cx="0" cy="154546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4699" y="3374265"/>
            <a:ext cx="825150" cy="369332"/>
          </a:xfrm>
          <a:prstGeom prst="rect">
            <a:avLst/>
          </a:prstGeom>
          <a:noFill/>
        </p:spPr>
        <p:txBody>
          <a:bodyPr wrap="square" rtlCol="0">
            <a:spAutoFit/>
          </a:bodyPr>
          <a:lstStyle/>
          <a:p>
            <a:r>
              <a:rPr lang="en-US" dirty="0"/>
              <a:t>14 ft.</a:t>
            </a:r>
          </a:p>
        </p:txBody>
      </p:sp>
      <p:cxnSp>
        <p:nvCxnSpPr>
          <p:cNvPr id="13" name="Straight Arrow Connector 12"/>
          <p:cNvCxnSpPr/>
          <p:nvPr/>
        </p:nvCxnSpPr>
        <p:spPr>
          <a:xfrm flipV="1">
            <a:off x="1034978" y="2641808"/>
            <a:ext cx="4156336" cy="2575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flipH="1">
            <a:off x="2880198" y="2242731"/>
            <a:ext cx="1549006" cy="369332"/>
          </a:xfrm>
          <a:prstGeom prst="rect">
            <a:avLst/>
          </a:prstGeom>
          <a:noFill/>
        </p:spPr>
        <p:txBody>
          <a:bodyPr wrap="square" rtlCol="0">
            <a:spAutoFit/>
          </a:bodyPr>
          <a:lstStyle/>
          <a:p>
            <a:r>
              <a:rPr lang="en-US" dirty="0"/>
              <a:t>65 ft.</a:t>
            </a:r>
          </a:p>
        </p:txBody>
      </p:sp>
      <p:sp>
        <p:nvSpPr>
          <p:cNvPr id="15" name="TextBox 14"/>
          <p:cNvSpPr txBox="1"/>
          <p:nvPr/>
        </p:nvSpPr>
        <p:spPr>
          <a:xfrm flipH="1">
            <a:off x="6302279" y="1436244"/>
            <a:ext cx="5148598" cy="5078313"/>
          </a:xfrm>
          <a:prstGeom prst="rect">
            <a:avLst/>
          </a:prstGeom>
          <a:noFill/>
        </p:spPr>
        <p:txBody>
          <a:bodyPr wrap="square" rtlCol="0">
            <a:spAutoFit/>
          </a:bodyPr>
          <a:lstStyle/>
          <a:p>
            <a:r>
              <a:rPr lang="en-US" dirty="0"/>
              <a:t>Formula: </a:t>
            </a:r>
          </a:p>
          <a:p>
            <a:r>
              <a:rPr lang="en-US" dirty="0"/>
              <a:t>Volume Cylinder = (.785)(diameter²)(Height)</a:t>
            </a:r>
          </a:p>
          <a:p>
            <a:r>
              <a:rPr lang="en-US" dirty="0"/>
              <a:t>VC = .785 x (65 x 65) x (14)</a:t>
            </a:r>
          </a:p>
          <a:p>
            <a:r>
              <a:rPr lang="en-US" dirty="0"/>
              <a:t>VC = .785 X (4225) X (14)</a:t>
            </a:r>
          </a:p>
          <a:p>
            <a:r>
              <a:rPr lang="en-US" dirty="0"/>
              <a:t>VC = 3,317 x 14</a:t>
            </a:r>
          </a:p>
          <a:p>
            <a:r>
              <a:rPr lang="en-US" dirty="0"/>
              <a:t>VC = 46,433 ft³</a:t>
            </a:r>
          </a:p>
          <a:p>
            <a:endParaRPr lang="en-US" dirty="0"/>
          </a:p>
          <a:p>
            <a:r>
              <a:rPr lang="en-US" dirty="0"/>
              <a:t>Volume of Cone = (1/3)(.785)(D²)(H)</a:t>
            </a:r>
          </a:p>
          <a:p>
            <a:r>
              <a:rPr lang="en-US" dirty="0"/>
              <a:t>VOC = (1/3)(.785)(65 x 65)(4)</a:t>
            </a:r>
          </a:p>
          <a:p>
            <a:r>
              <a:rPr lang="en-US" dirty="0"/>
              <a:t>VOC = (1/3)(.785)(4225)(4)</a:t>
            </a:r>
          </a:p>
          <a:p>
            <a:r>
              <a:rPr lang="en-US" dirty="0"/>
              <a:t>VOC = (1/3)(3,317)(4)</a:t>
            </a:r>
          </a:p>
          <a:p>
            <a:r>
              <a:rPr lang="en-US" dirty="0"/>
              <a:t>VOC = (1/3)(13268)</a:t>
            </a:r>
          </a:p>
          <a:p>
            <a:r>
              <a:rPr lang="en-US" dirty="0"/>
              <a:t>VOC = 4,378 ft³</a:t>
            </a:r>
          </a:p>
          <a:p>
            <a:endParaRPr lang="en-US" dirty="0"/>
          </a:p>
          <a:p>
            <a:r>
              <a:rPr lang="en-US" dirty="0"/>
              <a:t>46,433 + 4378 = 50811 ft³</a:t>
            </a:r>
          </a:p>
          <a:p>
            <a:r>
              <a:rPr lang="en-US" dirty="0"/>
              <a:t>1 cubic foot = 7.48 gallons</a:t>
            </a:r>
          </a:p>
          <a:p>
            <a:r>
              <a:rPr lang="en-US" dirty="0"/>
              <a:t>Gallons = 50811 x 7.48 </a:t>
            </a:r>
          </a:p>
          <a:p>
            <a:r>
              <a:rPr lang="en-US" dirty="0"/>
              <a:t>Gallons = 380,066</a:t>
            </a:r>
          </a:p>
        </p:txBody>
      </p:sp>
    </p:spTree>
    <p:extLst>
      <p:ext uri="{BB962C8B-B14F-4D97-AF65-F5344CB8AC3E}">
        <p14:creationId xmlns:p14="http://schemas.microsoft.com/office/powerpoint/2010/main" val="12987916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1FBD-5C81-4325-BFFC-48CD04B024E7}"/>
              </a:ext>
            </a:extLst>
          </p:cNvPr>
          <p:cNvSpPr>
            <a:spLocks noGrp="1"/>
          </p:cNvSpPr>
          <p:nvPr>
            <p:ph type="title"/>
          </p:nvPr>
        </p:nvSpPr>
        <p:spPr>
          <a:xfrm>
            <a:off x="1450392" y="778393"/>
            <a:ext cx="9291215" cy="1049235"/>
          </a:xfrm>
        </p:spPr>
        <p:txBody>
          <a:bodyPr/>
          <a:lstStyle/>
          <a:p>
            <a:pPr algn="ctr"/>
            <a:r>
              <a:rPr lang="en-US" dirty="0"/>
              <a:t>Questions?</a:t>
            </a:r>
          </a:p>
        </p:txBody>
      </p:sp>
      <p:sp>
        <p:nvSpPr>
          <p:cNvPr id="5" name="TextBox 4">
            <a:extLst>
              <a:ext uri="{FF2B5EF4-FFF2-40B4-BE49-F238E27FC236}">
                <a16:creationId xmlns:a16="http://schemas.microsoft.com/office/drawing/2014/main" id="{8B6BDE5B-564F-44E6-98CA-1FAE034B94DB}"/>
              </a:ext>
            </a:extLst>
          </p:cNvPr>
          <p:cNvSpPr txBox="1"/>
          <p:nvPr/>
        </p:nvSpPr>
        <p:spPr>
          <a:xfrm>
            <a:off x="1423447" y="2545237"/>
            <a:ext cx="9002598" cy="1754326"/>
          </a:xfrm>
          <a:prstGeom prst="rect">
            <a:avLst/>
          </a:prstGeom>
          <a:noFill/>
        </p:spPr>
        <p:txBody>
          <a:bodyPr wrap="square" rtlCol="0">
            <a:spAutoFit/>
          </a:bodyPr>
          <a:lstStyle/>
          <a:p>
            <a:r>
              <a:rPr lang="en-US" dirty="0"/>
              <a:t>Thank You, Best wishes on your upcoming Test!</a:t>
            </a:r>
          </a:p>
          <a:p>
            <a:endParaRPr lang="en-US" dirty="0"/>
          </a:p>
          <a:p>
            <a:endParaRPr lang="en-US" dirty="0"/>
          </a:p>
          <a:p>
            <a:endParaRPr lang="en-US" dirty="0"/>
          </a:p>
          <a:p>
            <a:r>
              <a:rPr lang="en-US" dirty="0"/>
              <a:t>Robert Delgado</a:t>
            </a:r>
          </a:p>
          <a:p>
            <a:r>
              <a:rPr lang="en-US" dirty="0"/>
              <a:t>rdelgado@ieua.org</a:t>
            </a:r>
          </a:p>
        </p:txBody>
      </p:sp>
    </p:spTree>
    <p:extLst>
      <p:ext uri="{BB962C8B-B14F-4D97-AF65-F5344CB8AC3E}">
        <p14:creationId xmlns:p14="http://schemas.microsoft.com/office/powerpoint/2010/main" val="13954737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1574397" y="2219327"/>
            <a:ext cx="9141619" cy="1558940"/>
          </a:xfrm>
        </p:spPr>
        <p:txBody>
          <a:bodyPr>
            <a:normAutofit/>
          </a:bodyPr>
          <a:lstStyle/>
          <a:p>
            <a:r>
              <a:rPr lang="en-US" dirty="0"/>
              <a:t>Thank You!</a:t>
            </a:r>
          </a:p>
        </p:txBody>
      </p:sp>
      <p:sp>
        <p:nvSpPr>
          <p:cNvPr id="3" name="Subtitle 2">
            <a:extLst>
              <a:ext uri="{FF2B5EF4-FFF2-40B4-BE49-F238E27FC236}">
                <a16:creationId xmlns:a16="http://schemas.microsoft.com/office/drawing/2014/main" id="{D4500C84-6536-7F41-AF99-AEBBCA7D299D}"/>
              </a:ext>
            </a:extLst>
          </p:cNvPr>
          <p:cNvSpPr>
            <a:spLocks noGrp="1"/>
          </p:cNvSpPr>
          <p:nvPr>
            <p:ph type="subTitle" idx="4294967295"/>
          </p:nvPr>
        </p:nvSpPr>
        <p:spPr>
          <a:xfrm>
            <a:off x="523966" y="4286988"/>
            <a:ext cx="11387846" cy="2500240"/>
          </a:xfrm>
        </p:spPr>
        <p:txBody>
          <a:bodyPr>
            <a:normAutofit/>
          </a:bodyPr>
          <a:lstStyle/>
          <a:p>
            <a:pPr marL="0" indent="0" algn="ctr">
              <a:lnSpc>
                <a:spcPct val="100000"/>
              </a:lnSpc>
              <a:buNone/>
            </a:pPr>
            <a:endParaRPr lang="en-US" dirty="0">
              <a:hlinkClick r:id="rId2"/>
            </a:endParaRPr>
          </a:p>
        </p:txBody>
      </p:sp>
      <p:sp>
        <p:nvSpPr>
          <p:cNvPr id="6" name="Rectangle 5">
            <a:extLst>
              <a:ext uri="{FF2B5EF4-FFF2-40B4-BE49-F238E27FC236}">
                <a16:creationId xmlns:a16="http://schemas.microsoft.com/office/drawing/2014/main" id="{E8F21E45-3B8F-4018-83E5-C9B867237E22}"/>
              </a:ext>
              <a:ext uri="{C183D7F6-B498-43B3-948B-1728B52AA6E4}">
                <adec:decorative xmlns:adec="http://schemas.microsoft.com/office/drawing/2017/decorative" val="1"/>
              </a:ext>
            </a:extLst>
          </p:cNvPr>
          <p:cNvSpPr/>
          <p:nvPr/>
        </p:nvSpPr>
        <p:spPr>
          <a:xfrm>
            <a:off x="4555515" y="3881809"/>
            <a:ext cx="3179383" cy="69879"/>
          </a:xfrm>
          <a:prstGeom prst="rect">
            <a:avLst/>
          </a:prstGeom>
          <a:solidFill>
            <a:schemeClr val="accent1"/>
          </a:solidFill>
          <a:ln w="12700" cap="flat">
            <a:noFill/>
            <a:prstDash val="solid"/>
            <a:miter/>
          </a:ln>
        </p:spPr>
        <p:txBody>
          <a:bodyPr rtlCol="0" anchor="ctr"/>
          <a:lstStyle/>
          <a:p>
            <a:pPr marL="0" marR="0" lvl="0" indent="0" algn="l" defTabSz="91417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15229" y="660387"/>
            <a:ext cx="5059953" cy="1558940"/>
          </a:xfrm>
          <a:prstGeom prst="rect">
            <a:avLst/>
          </a:prstGeom>
        </p:spPr>
      </p:pic>
    </p:spTree>
    <p:extLst>
      <p:ext uri="{BB962C8B-B14F-4D97-AF65-F5344CB8AC3E}">
        <p14:creationId xmlns:p14="http://schemas.microsoft.com/office/powerpoint/2010/main" val="52392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19" y="214176"/>
            <a:ext cx="10190581" cy="906846"/>
          </a:xfrm>
        </p:spPr>
        <p:txBody>
          <a:bodyPr>
            <a:normAutofit/>
          </a:bodyPr>
          <a:lstStyle/>
          <a:p>
            <a:pPr algn="l"/>
            <a:r>
              <a:rPr lang="en-US" sz="2400" dirty="0"/>
              <a:t>Domain 1: inspection, maintenance, installation, and repair</a:t>
            </a:r>
          </a:p>
        </p:txBody>
      </p:sp>
      <p:sp>
        <p:nvSpPr>
          <p:cNvPr id="7" name="TextBox 6">
            <a:extLst>
              <a:ext uri="{FF2B5EF4-FFF2-40B4-BE49-F238E27FC236}">
                <a16:creationId xmlns:a16="http://schemas.microsoft.com/office/drawing/2014/main" id="{B8BF8308-D394-48A6-B32C-8C86175BD622}"/>
              </a:ext>
            </a:extLst>
          </p:cNvPr>
          <p:cNvSpPr txBox="1"/>
          <p:nvPr/>
        </p:nvSpPr>
        <p:spPr>
          <a:xfrm>
            <a:off x="477419" y="863303"/>
            <a:ext cx="11462032" cy="4801314"/>
          </a:xfrm>
          <a:prstGeom prst="rect">
            <a:avLst/>
          </a:prstGeom>
          <a:noFill/>
        </p:spPr>
        <p:txBody>
          <a:bodyPr wrap="square" rtlCol="0">
            <a:spAutoFit/>
          </a:bodyPr>
          <a:lstStyle/>
          <a:p>
            <a:r>
              <a:rPr lang="en-US" dirty="0">
                <a:solidFill>
                  <a:schemeClr val="accent6">
                    <a:lumMod val="60000"/>
                    <a:lumOff val="40000"/>
                  </a:schemeClr>
                </a:solidFill>
              </a:rPr>
              <a:t>Sub-Domain 1.2:</a:t>
            </a:r>
          </a:p>
          <a:p>
            <a:r>
              <a:rPr lang="en-US" dirty="0">
                <a:solidFill>
                  <a:schemeClr val="accent6">
                    <a:lumMod val="60000"/>
                    <a:lumOff val="40000"/>
                  </a:schemeClr>
                </a:solidFill>
              </a:rPr>
              <a:t>Installation, Maintenance, and Repair of Tools, Equipment, Systems and Facilities</a:t>
            </a:r>
          </a:p>
          <a:p>
            <a:endParaRPr lang="en-US" dirty="0">
              <a:solidFill>
                <a:schemeClr val="accent6">
                  <a:lumMod val="60000"/>
                  <a:lumOff val="40000"/>
                </a:schemeClr>
              </a:solidFill>
            </a:endParaRPr>
          </a:p>
          <a:p>
            <a:pPr marL="342900" indent="-342900">
              <a:buAutoNum type="arabicPeriod"/>
            </a:pPr>
            <a:r>
              <a:rPr lang="en-US" dirty="0"/>
              <a:t>Supervise and participate in troubleshooting and repairing defects within mechanical equipment necessary to the operation of water/wastewater facilities.</a:t>
            </a:r>
          </a:p>
          <a:p>
            <a:pPr marL="342900" indent="-342900">
              <a:buAutoNum type="arabicPeriod"/>
            </a:pPr>
            <a:r>
              <a:rPr lang="en-US" dirty="0"/>
              <a:t>Knowledge of standard practices, procedures, tools, and materials used in the installation, maintenance, and repair of heavy plant equipment, pump, motors, controllers, variable speed and chain drives, and lift/pump stations,</a:t>
            </a:r>
          </a:p>
          <a:p>
            <a:pPr marL="342900" indent="-342900">
              <a:buAutoNum type="arabicPeriod"/>
            </a:pPr>
            <a:r>
              <a:rPr lang="en-US" dirty="0"/>
              <a:t>Supervise and participate in the installation of pumps, carriable speed drives and motors, controllers, and timing devices.</a:t>
            </a:r>
          </a:p>
          <a:p>
            <a:pPr marL="342900" indent="-342900">
              <a:buAutoNum type="arabicPeriod"/>
            </a:pPr>
            <a:r>
              <a:rPr lang="en-US" dirty="0"/>
              <a:t>Supervise maintenance and repair of equipment used for disinfection of water/wastewater treatment facilities using various disinfection process. </a:t>
            </a:r>
          </a:p>
          <a:p>
            <a:pPr marL="342900" indent="-342900">
              <a:buAutoNum type="arabicPeriod"/>
            </a:pPr>
            <a:r>
              <a:rPr lang="en-US" dirty="0"/>
              <a:t>Supervise and participate in the replacing of packing/mechanical seals in pumps and valves and bearings in motors, pumps, and other equipment. </a:t>
            </a:r>
          </a:p>
          <a:p>
            <a:pPr marL="342900" indent="-342900">
              <a:buAutoNum type="arabicPeriod"/>
            </a:pPr>
            <a:r>
              <a:rPr lang="en-US" dirty="0"/>
              <a:t>Investigate interruptions of service, identify defects, and resolve complex mechanical repair problems.</a:t>
            </a:r>
          </a:p>
          <a:p>
            <a:pPr marL="342900" indent="-342900">
              <a:buAutoNum type="arabicPeriod"/>
            </a:pPr>
            <a:r>
              <a:rPr lang="en-US" dirty="0"/>
              <a:t>Recommend improvements to the design and maintenance of water/storm/sewer stations and equipment used to operate water/wastewater facilities.</a:t>
            </a:r>
          </a:p>
        </p:txBody>
      </p:sp>
    </p:spTree>
    <p:extLst>
      <p:ext uri="{BB962C8B-B14F-4D97-AF65-F5344CB8AC3E}">
        <p14:creationId xmlns:p14="http://schemas.microsoft.com/office/powerpoint/2010/main" val="199465210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1_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7733</Words>
  <Application>Microsoft Office PowerPoint</Application>
  <PresentationFormat>Widescreen</PresentationFormat>
  <Paragraphs>611</Paragraphs>
  <Slides>82</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82</vt:i4>
      </vt:variant>
    </vt:vector>
  </HeadingPairs>
  <TitlesOfParts>
    <vt:vector size="92" baseType="lpstr">
      <vt:lpstr>Arial</vt:lpstr>
      <vt:lpstr>Calibri</vt:lpstr>
      <vt:lpstr>Calibri Light</vt:lpstr>
      <vt:lpstr>Century Gothic</vt:lpstr>
      <vt:lpstr>Gotham Book</vt:lpstr>
      <vt:lpstr>Rockwell</vt:lpstr>
      <vt:lpstr>Times New Roman</vt:lpstr>
      <vt:lpstr>Wingdings</vt:lpstr>
      <vt:lpstr>Gallery</vt:lpstr>
      <vt:lpstr>1_Office Theme</vt:lpstr>
      <vt:lpstr>TCP Prep Class Mechanical Technologist Grade 3</vt:lpstr>
      <vt:lpstr>PowerPoint Presentation</vt:lpstr>
      <vt:lpstr>Robert Delgado, CMRP, CRL</vt:lpstr>
      <vt:lpstr>Mechanical Technologist Grade 3</vt:lpstr>
      <vt:lpstr>Mechanical Tech. 3  exam Blueprint  </vt:lpstr>
      <vt:lpstr>Mechanical  Technologist candidate handbook </vt:lpstr>
      <vt:lpstr>Domain 1 – inspection, maintenance, installation, and repair</vt:lpstr>
      <vt:lpstr>Domain 1: inspection, maintenance, installation, and repair Sub-domain 1.1 &amp; 1.2</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KSA 306  – Pump Repair and Maintenance </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KSA 306  – Pump Repair and Maintenance </vt:lpstr>
      <vt:lpstr>Domain 1: inspection, maintenance, installation, and repair</vt:lpstr>
      <vt:lpstr>Domain 1: inspection, maintenance, installation, and repair</vt:lpstr>
      <vt:lpstr>Domain 1: inspection, maintenance, installation, and repair</vt:lpstr>
      <vt:lpstr>Domain 1: inspection, maintenance, installation, and repair</vt:lpstr>
      <vt:lpstr>Domain 2 – tools and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2: Tools &amp; equipment</vt:lpstr>
      <vt:lpstr>Domain 3 – Records, Reports, and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3: records, reports, &amp; scada</vt:lpstr>
      <vt:lpstr>Domain 4 – safety and facility maintenance</vt:lpstr>
      <vt:lpstr>Domain 4: safety &amp; facility maintenance</vt:lpstr>
      <vt:lpstr> Domain 4: safety &amp; facility maintenance </vt:lpstr>
      <vt:lpstr>Domain 5 – Administration and communication</vt:lpstr>
      <vt:lpstr>Domain 5: administration &amp; communication</vt:lpstr>
      <vt:lpstr>Domain 5: administration &amp; communication</vt:lpstr>
      <vt:lpstr>Domain 5: administration &amp; communication</vt:lpstr>
      <vt:lpstr>Domain 5: administration &amp; communication</vt:lpstr>
      <vt:lpstr>Domain 5: administration &amp; communication</vt:lpstr>
      <vt:lpstr>Domain 5: administration &amp; communication</vt:lpstr>
      <vt:lpstr>Domain 5: administration &amp; communication</vt:lpstr>
      <vt:lpstr>Domain 6 – math </vt:lpstr>
      <vt:lpstr>Domain 6: math</vt:lpstr>
      <vt:lpstr>Domain 6: math</vt:lpstr>
      <vt:lpstr>Domain 6: math</vt:lpstr>
      <vt:lpstr>Domain 6: math</vt:lpstr>
      <vt:lpstr>Domain 6: math</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Technologist Grade 3</dc:title>
  <dc:creator>Robert Delgado</dc:creator>
  <cp:lastModifiedBy>Nicholas Bailey</cp:lastModifiedBy>
  <cp:revision>3</cp:revision>
  <dcterms:created xsi:type="dcterms:W3CDTF">2021-09-17T16:03:59Z</dcterms:created>
  <dcterms:modified xsi:type="dcterms:W3CDTF">2021-09-22T22:12:57Z</dcterms:modified>
</cp:coreProperties>
</file>