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701" r:id="rId3"/>
    <p:sldMasterId id="2147483719" r:id="rId4"/>
    <p:sldMasterId id="2147483723" r:id="rId5"/>
    <p:sldMasterId id="2147483728" r:id="rId6"/>
    <p:sldMasterId id="2147483743" r:id="rId7"/>
    <p:sldMasterId id="2147483750" r:id="rId8"/>
    <p:sldMasterId id="2147483760" r:id="rId9"/>
  </p:sldMasterIdLst>
  <p:notesMasterIdLst>
    <p:notesMasterId r:id="rId65"/>
  </p:notesMasterIdLst>
  <p:sldIdLst>
    <p:sldId id="256" r:id="rId10"/>
    <p:sldId id="3002" r:id="rId11"/>
    <p:sldId id="2911" r:id="rId12"/>
    <p:sldId id="2912" r:id="rId13"/>
    <p:sldId id="2993" r:id="rId14"/>
    <p:sldId id="3001" r:id="rId15"/>
    <p:sldId id="2995" r:id="rId16"/>
    <p:sldId id="2996" r:id="rId17"/>
    <p:sldId id="2997" r:id="rId18"/>
    <p:sldId id="2998" r:id="rId19"/>
    <p:sldId id="2999" r:id="rId20"/>
    <p:sldId id="2905" r:id="rId21"/>
    <p:sldId id="293" r:id="rId22"/>
    <p:sldId id="360" r:id="rId23"/>
    <p:sldId id="1137" r:id="rId24"/>
    <p:sldId id="8085" r:id="rId25"/>
    <p:sldId id="8086" r:id="rId26"/>
    <p:sldId id="8087" r:id="rId27"/>
    <p:sldId id="470" r:id="rId28"/>
    <p:sldId id="8072" r:id="rId29"/>
    <p:sldId id="8074" r:id="rId30"/>
    <p:sldId id="1106" r:id="rId31"/>
    <p:sldId id="1139" r:id="rId32"/>
    <p:sldId id="8043" r:id="rId33"/>
    <p:sldId id="8089" r:id="rId34"/>
    <p:sldId id="8088" r:id="rId35"/>
    <p:sldId id="8070" r:id="rId36"/>
    <p:sldId id="1148" r:id="rId37"/>
    <p:sldId id="8067" r:id="rId38"/>
    <p:sldId id="392" r:id="rId39"/>
    <p:sldId id="8090" r:id="rId40"/>
    <p:sldId id="8091" r:id="rId41"/>
    <p:sldId id="8092" r:id="rId42"/>
    <p:sldId id="8093" r:id="rId43"/>
    <p:sldId id="8094" r:id="rId44"/>
    <p:sldId id="372" r:id="rId45"/>
    <p:sldId id="8083" r:id="rId46"/>
    <p:sldId id="1133" r:id="rId47"/>
    <p:sldId id="1108" r:id="rId48"/>
    <p:sldId id="1109" r:id="rId49"/>
    <p:sldId id="1114" r:id="rId50"/>
    <p:sldId id="8076" r:id="rId51"/>
    <p:sldId id="1134" r:id="rId52"/>
    <p:sldId id="1111" r:id="rId53"/>
    <p:sldId id="8084" r:id="rId54"/>
    <p:sldId id="8077" r:id="rId55"/>
    <p:sldId id="8079" r:id="rId56"/>
    <p:sldId id="445" r:id="rId57"/>
    <p:sldId id="8080" r:id="rId58"/>
    <p:sldId id="8096" r:id="rId59"/>
    <p:sldId id="8097" r:id="rId60"/>
    <p:sldId id="2932" r:id="rId61"/>
    <p:sldId id="2987" r:id="rId62"/>
    <p:sldId id="8098" r:id="rId63"/>
    <p:sldId id="2906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2F1EC"/>
    <a:srgbClr val="29256C"/>
    <a:srgbClr val="292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18"/>
    <p:restoredTop sz="93792" autoAdjust="0"/>
  </p:normalViewPr>
  <p:slideViewPr>
    <p:cSldViewPr snapToGrid="0" snapToObjects="1">
      <p:cViewPr varScale="1">
        <p:scale>
          <a:sx n="114" d="100"/>
          <a:sy n="114" d="100"/>
        </p:scale>
        <p:origin x="25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374DA-37A1-41EB-8C48-33BC6C13946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8EA09-D1DB-4C59-8D43-2E16160C7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9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DON’T put speakers agency logo on the slide. It will not look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EA09-D1DB-4C59-8D43-2E16160C7B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902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6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6E56E-FA67-4EFC-9271-2E3767B7CBB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62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87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976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46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252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61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619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959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801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62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6E56E-FA67-4EFC-9271-2E3767B7CBB1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362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581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483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9670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About 160 mgd of total capacity.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64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499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849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504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885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885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57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DON’T put speakers agency logo on the slide. It will not look good.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EA09-D1DB-4C59-8D43-2E16160C7B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039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EA09-D1DB-4C59-8D43-2E16160C7B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44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70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67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747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8EA09-D1DB-4C59-8D43-2E16160C7B6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6683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450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898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293564-204A-4A25-A38A-8698FA045A7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6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27"/>
            <a:ext cx="12191999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97007"/>
            <a:ext cx="9144000" cy="2387600"/>
          </a:xfrm>
        </p:spPr>
        <p:txBody>
          <a:bodyPr anchor="b"/>
          <a:lstStyle>
            <a:lvl1pPr algn="ctr">
              <a:defRPr sz="6000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64564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509061-01D7-4D39-9352-C76221DF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3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79527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79" y="981632"/>
            <a:ext cx="3932237" cy="826477"/>
          </a:xfrm>
        </p:spPr>
        <p:txBody>
          <a:bodyPr anchor="t"/>
          <a:lstStyle>
            <a:lvl1pPr algn="l">
              <a:defRPr sz="3200" b="1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87"/>
            <a:ext cx="6172200" cy="4873625"/>
          </a:xfrm>
        </p:spPr>
        <p:txBody>
          <a:bodyPr/>
          <a:lstStyle>
            <a:lvl1pPr>
              <a:defRPr sz="3200">
                <a:solidFill>
                  <a:srgbClr val="29256C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79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BFC6F02-8417-4237-9735-B5761C2E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05379144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2 Divider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952" y="6420045"/>
            <a:ext cx="3405503" cy="295656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60" y="0"/>
            <a:ext cx="12192127" cy="4389120"/>
          </a:xfrm>
          <a:prstGeom prst="rect">
            <a:avLst/>
          </a:prstGeom>
        </p:spPr>
        <p:txBody>
          <a:bodyPr lIns="91344" tIns="45673" rIns="91344" bIns="45673"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223" y="6512337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/>
              <a:t>GMC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31548" r="70851" b="31858"/>
          <a:stretch/>
        </p:blipFill>
        <p:spPr>
          <a:xfrm>
            <a:off x="11671502" y="6370279"/>
            <a:ext cx="441549" cy="365760"/>
          </a:xfrm>
          <a:prstGeom prst="rect">
            <a:avLst/>
          </a:prstGeom>
        </p:spPr>
      </p:pic>
      <p:sp>
        <p:nvSpPr>
          <p:cNvPr id="9" name="Title"/>
          <p:cNvSpPr>
            <a:spLocks noGrp="1"/>
          </p:cNvSpPr>
          <p:nvPr>
            <p:ph type="title"/>
          </p:nvPr>
        </p:nvSpPr>
        <p:spPr>
          <a:xfrm>
            <a:off x="455731" y="4831502"/>
            <a:ext cx="6707347" cy="966711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0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696616" y="4837550"/>
            <a:ext cx="4042387" cy="43152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7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accent6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2"/>
          <p:cNvSpPr>
            <a:spLocks noGrp="1"/>
          </p:cNvSpPr>
          <p:nvPr>
            <p:ph type="body" sz="quarter" idx="14"/>
          </p:nvPr>
        </p:nvSpPr>
        <p:spPr>
          <a:xfrm>
            <a:off x="7696616" y="5269046"/>
            <a:ext cx="4042387" cy="5413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500" b="0" kern="0" cap="none" baseline="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"/>
          <p:cNvSpPr>
            <a:spLocks noGrp="1"/>
          </p:cNvSpPr>
          <p:nvPr>
            <p:ph type="sldNum" sz="quarter" idx="4"/>
          </p:nvPr>
        </p:nvSpPr>
        <p:spPr bwMode="auto">
          <a:xfrm>
            <a:off x="11434748" y="6506309"/>
            <a:ext cx="141064" cy="14362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900" b="1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4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2 Divider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55731" y="1483393"/>
            <a:ext cx="6707347" cy="3825513"/>
          </a:xfrm>
          <a:prstGeom prst="rect">
            <a:avLst/>
          </a:prstGeom>
        </p:spPr>
        <p:txBody>
          <a:bodyPr lIns="0" tIns="0" rIns="0" bIns="0"/>
          <a:lstStyle>
            <a:lvl1pPr>
              <a:defRPr sz="67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lide Number Placeholder"/>
          <p:cNvSpPr>
            <a:spLocks noGrp="1"/>
          </p:cNvSpPr>
          <p:nvPr>
            <p:ph type="sldNum" sz="quarter" idx="4"/>
          </p:nvPr>
        </p:nvSpPr>
        <p:spPr bwMode="auto">
          <a:xfrm>
            <a:off x="11435685" y="6506309"/>
            <a:ext cx="141064" cy="14362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9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55731" y="3994171"/>
            <a:ext cx="4042387" cy="43152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7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55731" y="4425696"/>
            <a:ext cx="4042387" cy="43152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70000"/>
              </a:lnSpc>
              <a:spcBef>
                <a:spcPts val="0"/>
              </a:spcBef>
              <a:buFontTx/>
              <a:buNone/>
              <a:defRPr sz="1600" b="0" cap="none" baseline="0">
                <a:solidFill>
                  <a:schemeClr val="bg1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952" y="6420045"/>
            <a:ext cx="3405503" cy="2956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111" y="6134103"/>
            <a:ext cx="857473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195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CBD31C-F1EB-0B47-933D-D8610EB7450B}"/>
              </a:ext>
            </a:extLst>
          </p:cNvPr>
          <p:cNvSpPr txBox="1"/>
          <p:nvPr userDrawn="1"/>
        </p:nvSpPr>
        <p:spPr>
          <a:xfrm>
            <a:off x="580013" y="3254787"/>
            <a:ext cx="8610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9600" b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9600"/>
              <a:t>Discussion.</a:t>
            </a:r>
          </a:p>
        </p:txBody>
      </p:sp>
    </p:spTree>
    <p:extLst>
      <p:ext uri="{BB962C8B-B14F-4D97-AF65-F5344CB8AC3E}">
        <p14:creationId xmlns:p14="http://schemas.microsoft.com/office/powerpoint/2010/main" val="3772283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WoD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5FD02C-D12B-5845-9517-9380D011C97D}"/>
              </a:ext>
            </a:extLst>
          </p:cNvPr>
          <p:cNvSpPr txBox="1"/>
          <p:nvPr userDrawn="1"/>
        </p:nvSpPr>
        <p:spPr>
          <a:xfrm>
            <a:off x="580013" y="2308303"/>
            <a:ext cx="8610984" cy="3667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Building </a:t>
            </a:r>
            <a:br>
              <a:rPr lang="en-US" sz="9600" b="1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9600" b="1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a World of </a:t>
            </a:r>
          </a:p>
          <a:p>
            <a:pPr>
              <a:lnSpc>
                <a:spcPct val="80000"/>
              </a:lnSpc>
            </a:pPr>
            <a:r>
              <a:rPr lang="en-US" sz="9600" b="1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Difference.</a:t>
            </a:r>
            <a:r>
              <a:rPr lang="en-US" sz="5000" b="0" i="0" cap="none" baseline="600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9950998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_1">
    <p:bg bwMode="black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E61E47-6946-CA4A-B787-D35E60B10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548" y="1354364"/>
            <a:ext cx="2899195" cy="27742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6B1804-1176-414F-ADBD-206A68937B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094" y="3319236"/>
            <a:ext cx="8485810" cy="21844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F28D918-4B7C-A94F-987D-8C7117783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7849" y="5241073"/>
            <a:ext cx="7596300" cy="145670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90000"/>
              </a:lnSpc>
              <a:spcBef>
                <a:spcPts val="600"/>
              </a:spcBef>
              <a:buNone/>
              <a:defRPr sz="2000" b="0">
                <a:solidFill>
                  <a:schemeClr val="bg1"/>
                </a:solidFill>
              </a:defRPr>
            </a:lvl1pPr>
            <a:lvl2pPr marL="609494" indent="0">
              <a:buNone/>
              <a:defRPr sz="2000"/>
            </a:lvl2pPr>
            <a:lvl3pPr marL="1218986" indent="0">
              <a:buNone/>
              <a:defRPr sz="2000"/>
            </a:lvl3pPr>
            <a:lvl4pPr marL="1828480" indent="0">
              <a:buNone/>
              <a:defRPr sz="2000"/>
            </a:lvl4pPr>
            <a:lvl5pPr marL="2437973" indent="0">
              <a:buNone/>
              <a:defRPr sz="2000"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30791416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_2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38C30EC-4D1C-8143-9E0B-A48F6B871F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4775"/>
            <a:ext cx="2667695" cy="25527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1C2A86D-E69C-F64A-B219-6A5F11091E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790" y="2133600"/>
            <a:ext cx="8879612" cy="19812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CC32153-2369-AC4E-9986-316324E316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20878" y="4114801"/>
            <a:ext cx="7596300" cy="163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600"/>
              </a:spcBef>
              <a:buNone/>
              <a:defRPr sz="2000" b="0"/>
            </a:lvl1pPr>
            <a:lvl2pPr marL="609494" indent="0">
              <a:buNone/>
              <a:defRPr sz="2000"/>
            </a:lvl2pPr>
            <a:lvl3pPr marL="1218986" indent="0">
              <a:buNone/>
              <a:defRPr sz="2000"/>
            </a:lvl3pPr>
            <a:lvl4pPr marL="1828480" indent="0">
              <a:buNone/>
              <a:defRPr sz="2000"/>
            </a:lvl4pPr>
            <a:lvl5pPr marL="2437973" indent="0">
              <a:buNone/>
              <a:defRPr sz="2000"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3657612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uilding, umbrella, holding, light&#10;&#10;Description automatically generated">
            <a:extLst>
              <a:ext uri="{FF2B5EF4-FFF2-40B4-BE49-F238E27FC236}">
                <a16:creationId xmlns:a16="http://schemas.microsoft.com/office/drawing/2014/main" id="{26088D51-07A5-ED40-A009-0880B3F07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247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64DEFF-588D-3D43-985D-7C9E8F21EAF2}"/>
              </a:ext>
            </a:extLst>
          </p:cNvPr>
          <p:cNvSpPr/>
          <p:nvPr userDrawn="1"/>
        </p:nvSpPr>
        <p:spPr>
          <a:xfrm>
            <a:off x="577667" y="806006"/>
            <a:ext cx="10879380" cy="52459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B8D516-F1C9-364E-855C-4203726C5E1E}"/>
              </a:ext>
            </a:extLst>
          </p:cNvPr>
          <p:cNvSpPr/>
          <p:nvPr userDrawn="1"/>
        </p:nvSpPr>
        <p:spPr>
          <a:xfrm>
            <a:off x="7124551" y="2534654"/>
            <a:ext cx="3558262" cy="516555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B80200-C52A-C64B-9036-B3C6C5FB61F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39458" y="4114801"/>
            <a:ext cx="3017906" cy="163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609494" indent="0">
              <a:buNone/>
              <a:defRPr sz="2000"/>
            </a:lvl2pPr>
            <a:lvl3pPr marL="1218986" indent="0">
              <a:buNone/>
              <a:defRPr sz="2000"/>
            </a:lvl3pPr>
            <a:lvl4pPr marL="1828480" indent="0">
              <a:buNone/>
              <a:defRPr sz="2000"/>
            </a:lvl4pPr>
            <a:lvl5pPr marL="2437973" indent="0">
              <a:buNone/>
              <a:defRPr sz="2000"/>
            </a:lvl5pPr>
          </a:lstStyle>
          <a:p>
            <a:pPr lvl="0"/>
            <a:r>
              <a:rPr lang="en-US"/>
              <a:t>Click to add contact info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C904949-061E-D649-8129-5154A84F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561" y="3070120"/>
            <a:ext cx="5321095" cy="1876525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54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7BF38E6F-03DD-BC41-B993-E8421A764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7241" y="2434486"/>
            <a:ext cx="3984199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117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027"/>
            <a:ext cx="12192000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725002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3185502"/>
            <a:ext cx="5181600" cy="1902313"/>
          </a:xfrm>
        </p:spPr>
        <p:txBody>
          <a:bodyPr>
            <a:normAutofit/>
          </a:bodyPr>
          <a:lstStyle>
            <a:lvl1pPr marL="0" indent="0" algn="ctr">
              <a:buNone/>
              <a:defRPr sz="2399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3185502"/>
            <a:ext cx="5181600" cy="1902313"/>
          </a:xfrm>
        </p:spPr>
        <p:txBody>
          <a:bodyPr/>
          <a:lstStyle>
            <a:lvl1pPr marL="0" indent="0" algn="ctr">
              <a:buNone/>
              <a:defRPr sz="2399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838201" y="5881396"/>
            <a:ext cx="10515600" cy="782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99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1799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Oakport Street Suite 1030 Oakland CA 94621</a:t>
            </a:r>
            <a:br>
              <a:rPr lang="en-US" sz="1799" b="0" i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799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1799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www.cwea.org </a:t>
            </a:r>
          </a:p>
          <a:p>
            <a:pPr algn="ctr"/>
            <a:endParaRPr lang="en-US" sz="1200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930" y="5210203"/>
            <a:ext cx="2178541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45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1727" y="1292225"/>
            <a:ext cx="12203724" cy="5565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-82062"/>
            <a:ext cx="12238896" cy="1374287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382F-CCC6-FE43-848B-E2D14390B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55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16331"/>
            <a:ext cx="12227171" cy="1275894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820873" y="1547446"/>
            <a:ext cx="8671281" cy="4568385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B84A67F-292C-4452-9F88-471F11F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423259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stion and Answer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 marL="914400" indent="0">
              <a:buNone/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9EC1333-850D-4FCA-B9C4-22843CDD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59740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2192000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25000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185500"/>
            <a:ext cx="5181600" cy="1902313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3185500"/>
            <a:ext cx="5181600" cy="1902313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838200" y="5881396"/>
            <a:ext cx="10515600" cy="782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180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Oakport Street Suite 1030 Oakland CA 94621</a:t>
            </a:r>
            <a:br>
              <a:rPr lang="en-US" sz="1800" b="0" i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80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1800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www.cwea.org </a:t>
            </a:r>
          </a:p>
          <a:p>
            <a:pPr algn="ctr"/>
            <a:endParaRPr lang="en-US" sz="1200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929" y="5210201"/>
            <a:ext cx="2178541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2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0C43-91A4-1543-B0A7-9DB73D63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F3071-3F81-7C4E-A325-A9B279AF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17235-3B39-334F-8E26-F4388AA4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6D73E-86C6-154F-8573-0F26FA0E7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95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F66D8-A0DF-8C4C-A21F-6A9101BB9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18C23-A7C2-1242-B189-23B88FE64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9F08-900D-1749-A052-85CED057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4D3E1-1543-EC4F-8F55-9A30D15D2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27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4027"/>
            <a:ext cx="12191999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97007"/>
            <a:ext cx="9144000" cy="2387600"/>
          </a:xfrm>
        </p:spPr>
        <p:txBody>
          <a:bodyPr anchor="b"/>
          <a:lstStyle>
            <a:lvl1pPr algn="ctr">
              <a:defRPr sz="4499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645645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815" indent="0" algn="ctr">
              <a:buNone/>
              <a:defRPr sz="1500"/>
            </a:lvl2pPr>
            <a:lvl3pPr marL="685629" indent="0" algn="ctr">
              <a:buNone/>
              <a:defRPr sz="1350"/>
            </a:lvl3pPr>
            <a:lvl4pPr marL="1028443" indent="0" algn="ctr">
              <a:buNone/>
              <a:defRPr sz="1200"/>
            </a:lvl4pPr>
            <a:lvl5pPr marL="1371257" indent="0" algn="ctr">
              <a:buNone/>
              <a:defRPr sz="1200"/>
            </a:lvl5pPr>
            <a:lvl6pPr marL="1714072" indent="0" algn="ctr">
              <a:buNone/>
              <a:defRPr sz="1200"/>
            </a:lvl6pPr>
            <a:lvl7pPr marL="2056886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5" indent="0" algn="ctr">
              <a:buNone/>
              <a:defRPr sz="12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509061-01D7-4D39-9352-C76221DF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399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08836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0176"/>
            <a:ext cx="12192000" cy="1987825"/>
          </a:xfrm>
          <a:prstGeom prst="rect">
            <a:avLst/>
          </a:prstGeom>
          <a:solidFill>
            <a:srgbClr val="29256C">
              <a:alpha val="89804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4927189"/>
            <a:ext cx="10515600" cy="1325563"/>
          </a:xfrm>
        </p:spPr>
        <p:txBody>
          <a:bodyPr>
            <a:normAutofit/>
          </a:bodyPr>
          <a:lstStyle>
            <a:lvl1pPr>
              <a:defRPr sz="2999" spc="0">
                <a:solidFill>
                  <a:srgbClr val="FFFFFF"/>
                </a:solidFill>
              </a:defRPr>
            </a:lvl1pPr>
          </a:lstStyle>
          <a:p>
            <a:r>
              <a:rPr lang="en-US" sz="2999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938396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499" b="1" i="0" spc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9256C"/>
                </a:solidFill>
              </a:defRPr>
            </a:lvl1pPr>
            <a:lvl2pPr marL="3428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CB3D99-E4BC-4B05-B935-CA3C534DA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99648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0173"/>
            <a:ext cx="12192000" cy="1987825"/>
          </a:xfrm>
          <a:prstGeom prst="rect">
            <a:avLst/>
          </a:prstGeom>
          <a:solidFill>
            <a:srgbClr val="29256C">
              <a:alpha val="89804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27186"/>
            <a:ext cx="10515600" cy="1325563"/>
          </a:xfrm>
        </p:spPr>
        <p:txBody>
          <a:bodyPr>
            <a:normAutofit/>
          </a:bodyPr>
          <a:lstStyle>
            <a:lvl1pPr>
              <a:defRPr sz="4000" spc="0">
                <a:solidFill>
                  <a:srgbClr val="FFFFFF"/>
                </a:solidFill>
              </a:defRPr>
            </a:lvl1pPr>
          </a:lstStyle>
          <a:p>
            <a:r>
              <a:rPr lang="en-US" sz="4000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005067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800">
                <a:solidFill>
                  <a:srgbClr val="29256C"/>
                </a:solidFill>
              </a:defRPr>
            </a:lvl2pPr>
            <a:lvl3pPr>
              <a:defRPr sz="1800">
                <a:solidFill>
                  <a:srgbClr val="29256C"/>
                </a:solidFill>
              </a:defRPr>
            </a:lvl3pPr>
            <a:lvl4pPr>
              <a:defRPr sz="1800">
                <a:solidFill>
                  <a:srgbClr val="29256C"/>
                </a:solidFill>
              </a:defRPr>
            </a:lvl4pPr>
            <a:lvl5pPr>
              <a:defRPr sz="18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800">
                <a:solidFill>
                  <a:srgbClr val="29256C"/>
                </a:solidFill>
              </a:defRPr>
            </a:lvl2pPr>
            <a:lvl3pPr>
              <a:defRPr sz="1800">
                <a:solidFill>
                  <a:srgbClr val="29256C"/>
                </a:solidFill>
              </a:defRPr>
            </a:lvl3pPr>
            <a:lvl4pPr>
              <a:defRPr sz="1800">
                <a:solidFill>
                  <a:srgbClr val="29256C"/>
                </a:solidFill>
              </a:defRPr>
            </a:lvl4pPr>
            <a:lvl5pPr>
              <a:defRPr sz="18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ADCA-1254-DC48-9E28-55C3AF1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F2C82-41A2-A441-A1EF-3882C05E5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CB02E4-7136-EB47-AA80-4D8C56BD8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122366"/>
            <a:ext cx="10515600" cy="5683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009816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8"/>
            <a:ext cx="10515600" cy="1325563"/>
          </a:xfrm>
        </p:spPr>
        <p:txBody>
          <a:bodyPr/>
          <a:lstStyle>
            <a:lvl1pPr algn="l"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A2F9D-F2DB-3D4C-A0D7-FB0D4631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55305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500" b="1"/>
            </a:lvl2pPr>
            <a:lvl3pPr marL="685629" indent="0">
              <a:buNone/>
              <a:defRPr sz="1350" b="1"/>
            </a:lvl3pPr>
            <a:lvl4pPr marL="1028443" indent="0">
              <a:buNone/>
              <a:defRPr sz="1200" b="1"/>
            </a:lvl4pPr>
            <a:lvl5pPr marL="1371257" indent="0">
              <a:buNone/>
              <a:defRPr sz="1200" b="1"/>
            </a:lvl5pPr>
            <a:lvl6pPr marL="1714072" indent="0">
              <a:buNone/>
              <a:defRPr sz="1200" b="1"/>
            </a:lvl6pPr>
            <a:lvl7pPr marL="2056886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D683A-4A90-8743-9E3B-1682A353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5141"/>
            <a:ext cx="5157787" cy="3684588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FFFFFF"/>
                </a:solidFill>
                <a:latin typeface="Gotham Book" pitchFamily="2" charset="0"/>
              </a:defRPr>
            </a:lvl2pPr>
            <a:lvl3pPr marL="685629" indent="0">
              <a:buNone/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7ADD9-188B-904A-BC93-64C9FA9C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C0BD959-C273-4A14-9D14-2951D604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370813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5499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8"/>
            <a:ext cx="5181600" cy="1036845"/>
          </a:xfrm>
        </p:spPr>
        <p:txBody>
          <a:bodyPr/>
          <a:lstStyle>
            <a:lvl1pPr marL="0" indent="0">
              <a:buNone/>
              <a:defRPr sz="2250">
                <a:solidFill>
                  <a:schemeClr val="accent1"/>
                </a:solidFill>
              </a:defRPr>
            </a:lvl1pPr>
            <a:lvl2pPr marL="342815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8"/>
            <a:ext cx="5181600" cy="1036845"/>
          </a:xfrm>
        </p:spPr>
        <p:txBody>
          <a:bodyPr/>
          <a:lstStyle>
            <a:lvl1pPr marL="0" indent="0">
              <a:buNone/>
              <a:defRPr sz="2250">
                <a:solidFill>
                  <a:schemeClr val="accent1"/>
                </a:solidFill>
              </a:defRPr>
            </a:lvl1pPr>
            <a:lvl2pPr marL="342815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1" y="2728983"/>
            <a:ext cx="34959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31C7A6-8F1E-7D4F-970E-E559FB75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79F4C8C-F457-4D19-A694-65925D7F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0A715-B1F2-1044-8672-06D6A5A0C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073704"/>
            <a:ext cx="10515600" cy="4365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5" indent="0">
              <a:buNone/>
              <a:defRPr/>
            </a:lvl2pPr>
          </a:lstStyle>
          <a:p>
            <a:pPr lvl="0"/>
            <a:r>
              <a:rPr lang="en-US" dirty="0"/>
              <a:t>SUBHEAD HERE</a:t>
            </a:r>
          </a:p>
          <a:p>
            <a:pPr lvl="1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11169E-F7CB-7840-90D7-2625B11670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886649"/>
            <a:ext cx="5181600" cy="3233737"/>
          </a:xfrm>
        </p:spPr>
        <p:txBody>
          <a:bodyPr/>
          <a:lstStyle>
            <a:lvl2pPr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C53856-E411-544B-B32B-89EFFE1B3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2911031"/>
            <a:ext cx="5181600" cy="3209352"/>
          </a:xfrm>
        </p:spPr>
        <p:txBody>
          <a:bodyPr/>
          <a:lstStyle>
            <a:lvl2pPr marL="599925" indent="-257111"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88481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0668"/>
            <a:ext cx="10515600" cy="1325563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sz="2250">
                <a:solidFill>
                  <a:srgbClr val="29256C"/>
                </a:solidFill>
              </a:defRPr>
            </a:lvl1pPr>
            <a:lvl2pPr>
              <a:defRPr sz="18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sz="2250">
                <a:solidFill>
                  <a:srgbClr val="29256C"/>
                </a:solidFill>
              </a:defRPr>
            </a:lvl1pPr>
            <a:lvl2pPr>
              <a:defRPr sz="18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1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D6AE961-305F-4C81-8582-6FA9C8AC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181425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90" y="967874"/>
            <a:ext cx="3932237" cy="625215"/>
          </a:xfrm>
        </p:spPr>
        <p:txBody>
          <a:bodyPr anchor="t"/>
          <a:lstStyle>
            <a:lvl1pPr algn="l">
              <a:defRPr sz="2399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399">
                <a:solidFill>
                  <a:schemeClr val="accent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2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5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93C8F-3E1D-D846-8435-3F8DDF197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BC2CF49-C3AD-47BD-AE02-032F71A6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868507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80" y="981635"/>
            <a:ext cx="3932237" cy="826477"/>
          </a:xfrm>
        </p:spPr>
        <p:txBody>
          <a:bodyPr anchor="t"/>
          <a:lstStyle>
            <a:lvl1pPr algn="l">
              <a:defRPr sz="2399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90"/>
            <a:ext cx="6172200" cy="4873625"/>
          </a:xfrm>
        </p:spPr>
        <p:txBody>
          <a:bodyPr/>
          <a:lstStyle>
            <a:lvl1pPr>
              <a:defRPr sz="2399">
                <a:solidFill>
                  <a:schemeClr val="accent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80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2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5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DB9C0-BC40-6147-AA83-28E2D2F99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EA80533-7C44-4ABF-98E5-2E61B9DE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0171827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80" y="981635"/>
            <a:ext cx="3932237" cy="826477"/>
          </a:xfrm>
        </p:spPr>
        <p:txBody>
          <a:bodyPr anchor="t"/>
          <a:lstStyle>
            <a:lvl1pPr algn="l">
              <a:defRPr sz="2399" b="1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90"/>
            <a:ext cx="6172200" cy="4873625"/>
          </a:xfrm>
        </p:spPr>
        <p:txBody>
          <a:bodyPr/>
          <a:lstStyle>
            <a:lvl1pPr>
              <a:defRPr sz="2399">
                <a:solidFill>
                  <a:srgbClr val="29256C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80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2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5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BFC6F02-8417-4237-9735-B5761C2E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688727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1726" y="1292228"/>
            <a:ext cx="12203724" cy="5565775"/>
          </a:xfrm>
        </p:spPr>
        <p:txBody>
          <a:bodyPr/>
          <a:lstStyle>
            <a:lvl1pPr marL="0" indent="0">
              <a:buNone/>
              <a:defRPr sz="2399"/>
            </a:lvl1pPr>
            <a:lvl2pPr marL="342815" indent="0">
              <a:buNone/>
              <a:defRPr sz="2100"/>
            </a:lvl2pPr>
            <a:lvl3pPr marL="685629" indent="0">
              <a:buNone/>
              <a:defRPr sz="1800"/>
            </a:lvl3pPr>
            <a:lvl4pPr marL="1028443" indent="0">
              <a:buNone/>
              <a:defRPr sz="1500"/>
            </a:lvl4pPr>
            <a:lvl5pPr marL="1371257" indent="0">
              <a:buNone/>
              <a:defRPr sz="1500"/>
            </a:lvl5pPr>
            <a:lvl6pPr marL="1714072" indent="0">
              <a:buNone/>
              <a:defRPr sz="1500"/>
            </a:lvl6pPr>
            <a:lvl7pPr marL="2056886" indent="0">
              <a:buNone/>
              <a:defRPr sz="1500"/>
            </a:lvl7pPr>
            <a:lvl8pPr marL="2399700" indent="0">
              <a:buNone/>
              <a:defRPr sz="1500"/>
            </a:lvl8pPr>
            <a:lvl9pPr marL="2742515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-82062"/>
            <a:ext cx="12238896" cy="1374287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3299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382F-CCC6-FE43-848B-E2D14390B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64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16331"/>
            <a:ext cx="12227171" cy="1275894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3299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820874" y="1547449"/>
            <a:ext cx="8671281" cy="4568385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B84A67F-292C-4452-9F88-471F11F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019829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stion and Answer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 marL="685629" indent="0">
              <a:buNone/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9EC1333-850D-4FCA-B9C4-22843CDD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27765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spc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9256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CB3D99-E4BC-4B05-B935-CA3C534DA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468498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2192000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725003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185503"/>
            <a:ext cx="5181600" cy="190231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3185503"/>
            <a:ext cx="5181600" cy="1902313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838201" y="5881396"/>
            <a:ext cx="10515600" cy="782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62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1350" b="0" i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Oakport</a:t>
            </a:r>
            <a: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 Street Suite 600 Oakland CA 94621</a:t>
            </a:r>
            <a:b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1350" b="1" i="0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www.cwea.org</a:t>
            </a:r>
            <a:r>
              <a:rPr lang="en-US" sz="1350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sz="900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931" y="5210204"/>
            <a:ext cx="2178541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486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0C43-91A4-1543-B0A7-9DB73D63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F3071-3F81-7C4E-A325-A9B279AF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17235-3B39-334F-8E26-F4388AA4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6D73E-86C6-154F-8573-0F26FA0E7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74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F66D8-A0DF-8C4C-A21F-6A9101BB9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18C23-A7C2-1242-B189-23B88FE64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9F08-900D-1749-A052-85CED057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4D3E1-1543-EC4F-8F55-9A30D15D2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6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10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3F2C3-3314-4F8C-9B0E-7502B75DA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B7C5-ABBD-4949-A73B-7C71A8FC314F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0CA77-FD4D-4C07-B4F7-76257692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FB4E8-093B-4F24-8661-D80017743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59C1-C25F-40B2-B710-88B1FB21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210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1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17603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075" lvl="0" indent="-34280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49" lvl="1" indent="-31741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223" lvl="2" indent="-31741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298" lvl="3" indent="-31741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372" lvl="4" indent="-31741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446" lvl="5" indent="-31741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9520" lvl="6" indent="-31741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6594" lvl="7" indent="-31741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3669" lvl="8" indent="-31741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81070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8344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C32D-B409-487A-B946-2D3FF95A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6367D-9D5D-468D-8C5B-CFCE2F4EA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1C1B5-0EEC-4BE6-AE35-04473284C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8D44-A27E-4F65-BCE0-15DE7AEE5FF8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6E55B-16B2-4F16-AF6C-67451F2C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C24C1-636C-4FD2-8689-DCB4AF78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78E3E-922F-4176-9CE2-BA72592E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94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LMN - Pumpki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63292-863C-4CB5-8858-D3E25EFF6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29" b="6854"/>
          <a:stretch/>
        </p:blipFill>
        <p:spPr>
          <a:xfrm>
            <a:off x="0" y="1868"/>
            <a:ext cx="12192000" cy="68561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81BA15-D8C4-4B28-937E-72FCB43A6307}"/>
              </a:ext>
            </a:extLst>
          </p:cNvPr>
          <p:cNvCxnSpPr>
            <a:cxnSpLocks/>
          </p:cNvCxnSpPr>
          <p:nvPr userDrawn="1"/>
        </p:nvCxnSpPr>
        <p:spPr>
          <a:xfrm>
            <a:off x="355257" y="5784619"/>
            <a:ext cx="5252441" cy="0"/>
          </a:xfrm>
          <a:prstGeom prst="line">
            <a:avLst/>
          </a:prstGeom>
          <a:ln w="1270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21594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A25EAF-F40F-47C3-8DA5-DDB070C82DD1}"/>
              </a:ext>
            </a:extLst>
          </p:cNvPr>
          <p:cNvCxnSpPr>
            <a:cxnSpLocks/>
          </p:cNvCxnSpPr>
          <p:nvPr userDrawn="1"/>
        </p:nvCxnSpPr>
        <p:spPr>
          <a:xfrm>
            <a:off x="355257" y="4591002"/>
            <a:ext cx="5252441" cy="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21594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77D6B3-8D25-4635-BF06-3C35FF892B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257" y="5175683"/>
            <a:ext cx="5210656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68562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9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28555" lvl="0" indent="-128555">
              <a:lnSpc>
                <a:spcPct val="100000"/>
              </a:lnSpc>
            </a:pPr>
            <a:r>
              <a:rPr lang="en-US" dirty="0"/>
              <a:t>Title, Organization 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7D5AC5E-2FD2-4EA6-9C80-F595A08B2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5257" y="4806350"/>
            <a:ext cx="5210656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lang="en-US" sz="1350" smtClean="0">
                <a:solidFill>
                  <a:schemeClr val="bg1"/>
                </a:solidFill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71407" lvl="0" indent="-171407">
              <a:lnSpc>
                <a:spcPct val="100000"/>
              </a:lnSpc>
            </a:pPr>
            <a:r>
              <a:rPr lang="en-US" dirty="0"/>
              <a:t>Speaker Name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C4716A-1F56-473F-88F8-D55A9A7A9F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079347" y="6157896"/>
            <a:ext cx="3640319" cy="230832"/>
          </a:xfrm>
        </p:spPr>
        <p:txBody>
          <a:bodyPr wrap="square" anchor="b">
            <a:spAutoFit/>
          </a:bodyPr>
          <a:lstStyle>
            <a:lvl1pPr algn="r"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r>
              <a:rPr lang="en-US" dirty="0"/>
              <a:t>For Research Use Only.  Not for use in diagnostic procedures.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CF7FF65-22AE-4B03-BA7F-DABA1AC8E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5258" y="367090"/>
            <a:ext cx="1930743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/>
                </a:solidFill>
              </a:defRPr>
            </a:lvl1pPr>
            <a:lvl2pPr>
              <a:defRPr lang="en-US" sz="1350" smtClean="0">
                <a:latin typeface="+mn-lt"/>
                <a:cs typeface="+mn-cs"/>
              </a:defRPr>
            </a:lvl2pPr>
            <a:lvl3pPr>
              <a:defRPr lang="en-US" sz="1350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Today’s Date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4BFABE-D25D-4116-AE41-3DB000095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88925" y="367081"/>
            <a:ext cx="1930743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dirty="0">
                <a:solidFill>
                  <a:schemeClr val="bg1"/>
                </a:solidFill>
              </a:defRPr>
            </a:lvl1pPr>
          </a:lstStyle>
          <a:p>
            <a:pPr marL="171407" lvl="0" indent="-171407" algn="r"/>
            <a:r>
              <a:rPr lang="en-US" dirty="0"/>
              <a:t>Add CAP Approval Number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898A94-7508-4ACB-A3F0-B35BB0CD3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257" y="927551"/>
            <a:ext cx="5364408" cy="2720710"/>
          </a:xfrm>
        </p:spPr>
        <p:txBody>
          <a:bodyPr anchor="ctr">
            <a:noAutofit/>
          </a:bodyPr>
          <a:lstStyle>
            <a:lvl1pPr>
              <a:defRPr lang="en-US" sz="2999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14C982-6B70-41C7-A0CF-4D7932F65F76}"/>
              </a:ext>
            </a:extLst>
          </p:cNvPr>
          <p:cNvSpPr txBox="1"/>
          <p:nvPr userDrawn="1"/>
        </p:nvSpPr>
        <p:spPr>
          <a:xfrm>
            <a:off x="2079349" y="6361804"/>
            <a:ext cx="3640319" cy="162719"/>
          </a:xfrm>
          <a:prstGeom prst="rect">
            <a:avLst/>
          </a:prstGeom>
        </p:spPr>
        <p:txBody>
          <a:bodyPr vert="horz" wrap="square" lIns="68562" tIns="34281" rIns="68562" bIns="34281" rtlCol="0" anchor="ctr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Tx/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en-US" sz="675" dirty="0"/>
              <a:t>© 2020 Illumina, Inc. All rights reserved.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38187F-E8DE-4303-B5A2-C325941139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6" y="6215210"/>
            <a:ext cx="1138239" cy="2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07990"/>
      </p:ext>
    </p:extLst>
  </p:cSld>
  <p:clrMapOvr>
    <a:masterClrMapping/>
  </p:clrMapOvr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 Pumpkin Ba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29700" y="6397717"/>
            <a:ext cx="27432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Research Use Only. Not for use in diagnostic procedures.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C95FEBD-6ACB-4A1C-A12F-8A6B1FE4D7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259" y="224272"/>
            <a:ext cx="4635843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350" smtClean="0">
                <a:latin typeface="+mn-lt"/>
                <a:cs typeface="+mn-cs"/>
              </a:defRPr>
            </a:lvl2pPr>
            <a:lvl3pPr>
              <a:defRPr lang="en-US" sz="1350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2580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9256C"/>
                </a:solidFill>
              </a:defRPr>
            </a:lvl1pPr>
            <a:lvl2pPr>
              <a:defRPr sz="2400">
                <a:solidFill>
                  <a:srgbClr val="29256C"/>
                </a:solidFill>
              </a:defRPr>
            </a:lvl2pPr>
            <a:lvl3pPr>
              <a:defRPr sz="2400">
                <a:solidFill>
                  <a:srgbClr val="29256C"/>
                </a:solidFill>
              </a:defRPr>
            </a:lvl3pPr>
            <a:lvl4pPr>
              <a:defRPr sz="2400">
                <a:solidFill>
                  <a:srgbClr val="29256C"/>
                </a:solidFill>
              </a:defRPr>
            </a:lvl4pPr>
            <a:lvl5pPr>
              <a:defRPr sz="24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29256C"/>
                </a:solidFill>
              </a:defRPr>
            </a:lvl1pPr>
            <a:lvl2pPr>
              <a:defRPr sz="2400">
                <a:solidFill>
                  <a:srgbClr val="29256C"/>
                </a:solidFill>
              </a:defRPr>
            </a:lvl2pPr>
            <a:lvl3pPr>
              <a:defRPr sz="2400">
                <a:solidFill>
                  <a:srgbClr val="29256C"/>
                </a:solidFill>
              </a:defRPr>
            </a:lvl3pPr>
            <a:lvl4pPr>
              <a:defRPr sz="2400">
                <a:solidFill>
                  <a:srgbClr val="29256C"/>
                </a:solidFill>
              </a:defRPr>
            </a:lvl4pPr>
            <a:lvl5pPr>
              <a:defRPr sz="24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ADCA-1254-DC48-9E28-55C3AF1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F2C82-41A2-A441-A1EF-3882C05E5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CB02E4-7136-EB47-AA80-4D8C56BD8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22363"/>
            <a:ext cx="10515600" cy="56832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1337314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 Blue/Purple Graph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Research Use Only.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Not for use in diagnostic procedures.</a:t>
            </a:r>
            <a:endParaRPr lang="en-US" sz="675" b="1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7480546F-0B23-4D8F-ABBB-3F61DD4DDD3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55259" y="2187839"/>
            <a:ext cx="3645243" cy="367135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342815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 dirty="0"/>
              <a:t>Insert chart/graph/table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21B8666-7DB0-40B6-8959-0EEDFB0BF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75049" y="2187839"/>
            <a:ext cx="3289475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ACE24C77-4ED6-49E2-83DD-87B3179ECD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5049" y="3238032"/>
            <a:ext cx="3289475" cy="1382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900" dirty="0" smtClean="0"/>
            </a:lvl1pPr>
            <a:lvl2pPr>
              <a:defRPr lang="en-US" sz="900" dirty="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128555" lvl="0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Click to edit Master text styles</a:t>
            </a:r>
          </a:p>
          <a:p>
            <a:pPr marL="471370" lvl="1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Second level</a:t>
            </a:r>
          </a:p>
          <a:p>
            <a:pPr marL="814184" lvl="2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Third level</a:t>
            </a:r>
          </a:p>
          <a:p>
            <a:pPr marL="1156998" lvl="3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Fourth level</a:t>
            </a:r>
          </a:p>
          <a:p>
            <a:pPr marL="1499813" lvl="4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EB8879F-B003-491A-9FCE-D744802400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97227" y="2187839"/>
            <a:ext cx="3289475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2AD4560-1581-44F7-91BA-EB42F2766B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97227" y="3238032"/>
            <a:ext cx="3289475" cy="1382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900" dirty="0" smtClean="0"/>
            </a:lvl1pPr>
            <a:lvl2pPr>
              <a:defRPr lang="en-US" sz="900" dirty="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128555" lvl="0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Click to edit Master text styles</a:t>
            </a:r>
          </a:p>
          <a:p>
            <a:pPr marL="471370" lvl="1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Second level</a:t>
            </a:r>
          </a:p>
          <a:p>
            <a:pPr marL="814184" lvl="2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Third level</a:t>
            </a:r>
          </a:p>
          <a:p>
            <a:pPr marL="1156998" lvl="3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Fourth level</a:t>
            </a:r>
          </a:p>
          <a:p>
            <a:pPr marL="1499813" lvl="4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4D81575-FF83-47C6-B41D-1039998AFB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55259" y="224272"/>
            <a:ext cx="4635843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29D505-6B74-48C0-A440-2B37A29F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4168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29700" y="6397717"/>
            <a:ext cx="27432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13" name="Section Title">
            <a:extLst>
              <a:ext uri="{FF2B5EF4-FFF2-40B4-BE49-F238E27FC236}">
                <a16:creationId xmlns:a16="http://schemas.microsoft.com/office/drawing/2014/main" id="{0F2278D5-5C58-4C4D-9B79-E2ADA09563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5259" y="224272"/>
            <a:ext cx="4635843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350" smtClean="0">
                <a:latin typeface="+mn-lt"/>
                <a:cs typeface="+mn-cs"/>
              </a:defRPr>
            </a:lvl2pPr>
            <a:lvl3pPr>
              <a:defRPr lang="en-US" sz="1350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14" name="Body Text - 2">
            <a:extLst>
              <a:ext uri="{FF2B5EF4-FFF2-40B4-BE49-F238E27FC236}">
                <a16:creationId xmlns:a16="http://schemas.microsoft.com/office/drawing/2014/main" id="{403C1728-2484-4250-8E24-3331EA6F11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84560" y="2878996"/>
            <a:ext cx="5156541" cy="30646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  <a:lvl2pPr marL="514222" indent="-171407">
              <a:defRPr lang="en-US" sz="9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900" dirty="0" smtClean="0"/>
            </a:lvl3pPr>
            <a:lvl4pPr>
              <a:defRPr lang="en-US" sz="900" dirty="0" smtClean="0"/>
            </a:lvl4pPr>
            <a:lvl5pPr>
              <a:defRPr lang="en-US" sz="900" dirty="0"/>
            </a:lvl5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123413" lvl="1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123413" lvl="2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12" name="Header Text - 2">
            <a:extLst>
              <a:ext uri="{FF2B5EF4-FFF2-40B4-BE49-F238E27FC236}">
                <a16:creationId xmlns:a16="http://schemas.microsoft.com/office/drawing/2014/main" id="{862A4FD9-C282-49B4-BF32-F8AE686677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4560" y="1828800"/>
            <a:ext cx="5156541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1" name="Body Text - 1">
            <a:extLst>
              <a:ext uri="{FF2B5EF4-FFF2-40B4-BE49-F238E27FC236}">
                <a16:creationId xmlns:a16="http://schemas.microsoft.com/office/drawing/2014/main" id="{057B92AF-B46E-4C2E-A6CF-D2A112E10D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5258" y="2878996"/>
            <a:ext cx="5156541" cy="30646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  <a:lvl2pPr marL="514222" indent="-171407">
              <a:defRPr lang="en-US" sz="9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900" dirty="0" smtClean="0"/>
            </a:lvl3pPr>
            <a:lvl4pPr>
              <a:defRPr lang="en-US" sz="900" dirty="0" smtClean="0"/>
            </a:lvl4pPr>
            <a:lvl5pPr>
              <a:defRPr lang="en-US" sz="900" dirty="0"/>
            </a:lvl5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123413" lvl="1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123413" lvl="2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10" name="Header Text - 1">
            <a:extLst>
              <a:ext uri="{FF2B5EF4-FFF2-40B4-BE49-F238E27FC236}">
                <a16:creationId xmlns:a16="http://schemas.microsoft.com/office/drawing/2014/main" id="{7839502F-0658-4423-8AAD-73BEB7747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258" y="1828800"/>
            <a:ext cx="5156541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0525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29700" y="6397717"/>
            <a:ext cx="27432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4" name="Section Title">
            <a:extLst>
              <a:ext uri="{FF2B5EF4-FFF2-40B4-BE49-F238E27FC236}">
                <a16:creationId xmlns:a16="http://schemas.microsoft.com/office/drawing/2014/main" id="{491CE62D-BDE1-4960-AE45-9F7803B7AF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5259" y="224272"/>
            <a:ext cx="4635843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42" name="List Text - 6">
            <a:extLst>
              <a:ext uri="{FF2B5EF4-FFF2-40B4-BE49-F238E27FC236}">
                <a16:creationId xmlns:a16="http://schemas.microsoft.com/office/drawing/2014/main" id="{D5018888-4792-43AD-96A6-F1788E85E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27519" y="4166383"/>
            <a:ext cx="2650984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41" name="List Header - 6">
            <a:extLst>
              <a:ext uri="{FF2B5EF4-FFF2-40B4-BE49-F238E27FC236}">
                <a16:creationId xmlns:a16="http://schemas.microsoft.com/office/drawing/2014/main" id="{5989BEB4-09AA-4322-A1B5-91C4E1288A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15301" y="4166383"/>
            <a:ext cx="783619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40" name="List Text - 5">
            <a:extLst>
              <a:ext uri="{FF2B5EF4-FFF2-40B4-BE49-F238E27FC236}">
                <a16:creationId xmlns:a16="http://schemas.microsoft.com/office/drawing/2014/main" id="{878D2088-FCB9-4437-854B-695BE82816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35716" y="4166383"/>
            <a:ext cx="2650984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9" name="List Header - 5">
            <a:extLst>
              <a:ext uri="{FF2B5EF4-FFF2-40B4-BE49-F238E27FC236}">
                <a16:creationId xmlns:a16="http://schemas.microsoft.com/office/drawing/2014/main" id="{143DD3CC-0115-4582-B28E-1E240AEA36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23497" y="4166383"/>
            <a:ext cx="783619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8" name="List Text - 4">
            <a:extLst>
              <a:ext uri="{FF2B5EF4-FFF2-40B4-BE49-F238E27FC236}">
                <a16:creationId xmlns:a16="http://schemas.microsoft.com/office/drawing/2014/main" id="{8EA78E17-57AD-4B7E-B14C-1E52B20B68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33500" y="4166383"/>
            <a:ext cx="2667000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7" name="List Header - 4">
            <a:extLst>
              <a:ext uri="{FF2B5EF4-FFF2-40B4-BE49-F238E27FC236}">
                <a16:creationId xmlns:a16="http://schemas.microsoft.com/office/drawing/2014/main" id="{1C015150-0F9D-47B8-A9E2-1005529493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1283" y="4166383"/>
            <a:ext cx="783619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5" name="List Text - 3">
            <a:extLst>
              <a:ext uri="{FF2B5EF4-FFF2-40B4-BE49-F238E27FC236}">
                <a16:creationId xmlns:a16="http://schemas.microsoft.com/office/drawing/2014/main" id="{634BDECC-5522-472C-96B4-11CB91C2A7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27519" y="2302859"/>
            <a:ext cx="2650984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4" name="List Header - 3">
            <a:extLst>
              <a:ext uri="{FF2B5EF4-FFF2-40B4-BE49-F238E27FC236}">
                <a16:creationId xmlns:a16="http://schemas.microsoft.com/office/drawing/2014/main" id="{9DA8E0BD-700C-4F6F-97AF-3F8AB3ACE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15301" y="2302859"/>
            <a:ext cx="783619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3" name="List Text - 2">
            <a:extLst>
              <a:ext uri="{FF2B5EF4-FFF2-40B4-BE49-F238E27FC236}">
                <a16:creationId xmlns:a16="http://schemas.microsoft.com/office/drawing/2014/main" id="{DC697F0E-3F55-42F0-B890-2C31D53D7D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35716" y="2302859"/>
            <a:ext cx="2650984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2" name="List Header - 2">
            <a:extLst>
              <a:ext uri="{FF2B5EF4-FFF2-40B4-BE49-F238E27FC236}">
                <a16:creationId xmlns:a16="http://schemas.microsoft.com/office/drawing/2014/main" id="{DBE9FD31-64B5-4043-8FB6-59AFAD9ECB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3497" y="2302859"/>
            <a:ext cx="783619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28" name="List Text - 1">
            <a:extLst>
              <a:ext uri="{FF2B5EF4-FFF2-40B4-BE49-F238E27FC236}">
                <a16:creationId xmlns:a16="http://schemas.microsoft.com/office/drawing/2014/main" id="{A8F7234F-121E-4502-873B-24C696D695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33500" y="2302859"/>
            <a:ext cx="2667000" cy="818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27" name="List Header - 1">
            <a:extLst>
              <a:ext uri="{FF2B5EF4-FFF2-40B4-BE49-F238E27FC236}">
                <a16:creationId xmlns:a16="http://schemas.microsoft.com/office/drawing/2014/main" id="{F75BD5D3-ED7C-4FCC-A619-23E9DB9FF1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1283" y="2302859"/>
            <a:ext cx="783619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C65E0942-1B5C-4FF8-9268-E5DF2F05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53505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Graph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29700" y="6397717"/>
            <a:ext cx="27432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7" name="Section Title">
            <a:extLst>
              <a:ext uri="{FF2B5EF4-FFF2-40B4-BE49-F238E27FC236}">
                <a16:creationId xmlns:a16="http://schemas.microsoft.com/office/drawing/2014/main" id="{D929265B-47B8-46F3-9B84-971438619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259" y="224272"/>
            <a:ext cx="4635843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26" name="Content - 1">
            <a:extLst>
              <a:ext uri="{FF2B5EF4-FFF2-40B4-BE49-F238E27FC236}">
                <a16:creationId xmlns:a16="http://schemas.microsoft.com/office/drawing/2014/main" id="{7480546F-0B23-4D8F-ABBB-3F61DD4DDD3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219700" y="1828800"/>
            <a:ext cx="6553200" cy="4114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342815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 dirty="0"/>
              <a:t>Insert chart/graph/table here</a:t>
            </a:r>
          </a:p>
        </p:txBody>
      </p:sp>
      <p:sp>
        <p:nvSpPr>
          <p:cNvPr id="64" name="Body Text - 1">
            <a:extLst>
              <a:ext uri="{FF2B5EF4-FFF2-40B4-BE49-F238E27FC236}">
                <a16:creationId xmlns:a16="http://schemas.microsoft.com/office/drawing/2014/main" id="{1F025297-2BDF-406B-A0F2-71AA6D9B37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5259" y="2878996"/>
            <a:ext cx="4220924" cy="30646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  <a:lvl2pPr marL="514222" indent="-171407">
              <a:defRPr lang="en-US" sz="9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900" dirty="0" smtClean="0"/>
            </a:lvl3pPr>
            <a:lvl4pPr>
              <a:defRPr lang="en-US" sz="900" dirty="0" smtClean="0"/>
            </a:lvl4pPr>
            <a:lvl5pPr>
              <a:defRPr lang="en-US" sz="900" dirty="0"/>
            </a:lvl5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123413" lvl="1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123413" lvl="2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63" name="Header Text - 1">
            <a:extLst>
              <a:ext uri="{FF2B5EF4-FFF2-40B4-BE49-F238E27FC236}">
                <a16:creationId xmlns:a16="http://schemas.microsoft.com/office/drawing/2014/main" id="{712E3C78-40F4-49B3-B7C7-40550ED7852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55259" y="1828800"/>
            <a:ext cx="4220924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C65E0942-1B5C-4FF8-9268-E5DF2F05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266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36033" y="183240"/>
            <a:ext cx="11303000" cy="961274"/>
          </a:xfrm>
        </p:spPr>
        <p:txBody>
          <a:bodyPr/>
          <a:lstStyle>
            <a:lvl1pPr>
              <a:defRPr sz="2250" b="1" i="0" kern="600" baseline="0">
                <a:latin typeface="+mj-lt"/>
              </a:defRPr>
            </a:lvl1pPr>
          </a:lstStyle>
          <a:p>
            <a:r>
              <a:rPr lang="en-US" dirty="0"/>
              <a:t>Slide Header Goes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For Research Use Only.  Not for use in diagnostic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0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n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191" y="365126"/>
            <a:ext cx="11548872" cy="5492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Header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0191" y="1654215"/>
            <a:ext cx="11548872" cy="4506441"/>
          </a:xfrm>
          <a:prstGeom prst="rect">
            <a:avLst/>
          </a:prstGeom>
          <a:noFill/>
        </p:spPr>
        <p:txBody>
          <a:bodyPr/>
          <a:lstStyle>
            <a:lvl1pPr>
              <a:defRPr sz="1650" kern="600" spc="0" baseline="0">
                <a:solidFill>
                  <a:schemeClr val="tx2"/>
                </a:solidFill>
                <a:latin typeface="+mj-lt"/>
              </a:defRPr>
            </a:lvl1pPr>
            <a:lvl2pPr marL="428518" indent="-171407">
              <a:tabLst/>
              <a:defRPr sz="1500" kern="600" spc="0" baseline="0">
                <a:solidFill>
                  <a:schemeClr val="tx2"/>
                </a:solidFill>
                <a:latin typeface="+mj-lt"/>
              </a:defRPr>
            </a:lvl2pPr>
            <a:lvl3pPr marL="599925" indent="-171407">
              <a:tabLst/>
              <a:defRPr kern="600" baseline="0">
                <a:solidFill>
                  <a:schemeClr val="tx2"/>
                </a:solidFill>
                <a:latin typeface="+mj-lt"/>
              </a:defRPr>
            </a:lvl3pPr>
            <a:lvl4pPr marL="771332" indent="-171407">
              <a:tabLst/>
              <a:defRPr kern="600">
                <a:solidFill>
                  <a:schemeClr val="tx2"/>
                </a:solidFill>
                <a:latin typeface="+mj-lt"/>
              </a:defRPr>
            </a:lvl4pPr>
            <a:lvl5pPr marL="942740" indent="-171407">
              <a:tabLst/>
              <a:defRPr kern="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A4217E-780C-1743-A6CF-703891E0C2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191" y="919126"/>
            <a:ext cx="11548872" cy="27930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lang="en-US" sz="135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7111" lvl="0" indent="-257111"/>
            <a:r>
              <a:rPr lang="en-US" dirty="0"/>
              <a:t>Subtitle text goes here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5F22BD3-90D6-4B90-8D1B-B83D5A0C1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1" y="6389042"/>
            <a:ext cx="456562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US" sz="900" smtClean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286A2F-D26B-403C-AAB7-9E3BB0778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0191" y="6412126"/>
            <a:ext cx="4572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US" sz="900" smtClean="0"/>
            </a:lvl1pPr>
          </a:lstStyle>
          <a:p>
            <a:fld id="{CC498439-BD06-4F6C-8D04-C5DF934C0D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91692"/>
      </p:ext>
    </p:extLst>
  </p:cSld>
  <p:clrMapOvr>
    <a:masterClrMapping/>
  </p:clrMapOvr>
  <p:transition spd="med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29700" y="6397717"/>
            <a:ext cx="2743200" cy="246221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5" name="Section Title">
            <a:extLst>
              <a:ext uri="{FF2B5EF4-FFF2-40B4-BE49-F238E27FC236}">
                <a16:creationId xmlns:a16="http://schemas.microsoft.com/office/drawing/2014/main" id="{0C36D0B5-4579-4715-82F8-5F293B8BAC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5259" y="224272"/>
            <a:ext cx="4635843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19" name="Body Text - 2">
            <a:extLst>
              <a:ext uri="{FF2B5EF4-FFF2-40B4-BE49-F238E27FC236}">
                <a16:creationId xmlns:a16="http://schemas.microsoft.com/office/drawing/2014/main" id="{6AF2D5D2-0F2D-42A5-B18A-3EEFED6AE8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72387" y="2878993"/>
            <a:ext cx="1480836" cy="18366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17" name="Header Text - 2">
            <a:extLst>
              <a:ext uri="{FF2B5EF4-FFF2-40B4-BE49-F238E27FC236}">
                <a16:creationId xmlns:a16="http://schemas.microsoft.com/office/drawing/2014/main" id="{C1F083AF-5865-4B3D-BD85-C5FB8AFB46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72387" y="1828800"/>
            <a:ext cx="1480836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3" name="Picture - 2">
            <a:extLst>
              <a:ext uri="{FF2B5EF4-FFF2-40B4-BE49-F238E27FC236}">
                <a16:creationId xmlns:a16="http://schemas.microsoft.com/office/drawing/2014/main" id="{CE3DD4DE-6AFE-46F5-987C-1BF28A393C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74141" y="1828801"/>
            <a:ext cx="3555659" cy="28868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572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1" name="Body Text - 1">
            <a:extLst>
              <a:ext uri="{FF2B5EF4-FFF2-40B4-BE49-F238E27FC236}">
                <a16:creationId xmlns:a16="http://schemas.microsoft.com/office/drawing/2014/main" id="{BCC65857-4811-4B2D-BAAF-9A48914D7B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29102" y="2878993"/>
            <a:ext cx="1480836" cy="18366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20" name="Header Text - 1">
            <a:extLst>
              <a:ext uri="{FF2B5EF4-FFF2-40B4-BE49-F238E27FC236}">
                <a16:creationId xmlns:a16="http://schemas.microsoft.com/office/drawing/2014/main" id="{704ED619-4780-433B-8D47-16FE571D4A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29102" y="1828800"/>
            <a:ext cx="1480836" cy="81837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4" name="Picture - 1">
            <a:extLst>
              <a:ext uri="{FF2B5EF4-FFF2-40B4-BE49-F238E27FC236}">
                <a16:creationId xmlns:a16="http://schemas.microsoft.com/office/drawing/2014/main" id="{ED5B7A5E-A450-4EC5-BDD4-FA064F8D478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7476" y="1828801"/>
            <a:ext cx="3555659" cy="28868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572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8405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36033" y="1398587"/>
            <a:ext cx="5486400" cy="4544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6252633" y="1398587"/>
            <a:ext cx="5486400" cy="45445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6033" y="183240"/>
            <a:ext cx="11303000" cy="961274"/>
          </a:xfrm>
        </p:spPr>
        <p:txBody>
          <a:bodyPr/>
          <a:lstStyle>
            <a:lvl1pPr>
              <a:defRPr sz="2250" b="1" i="0" kern="600" baseline="0">
                <a:latin typeface="+mj-lt"/>
              </a:defRPr>
            </a:lvl1pPr>
          </a:lstStyle>
          <a:p>
            <a:r>
              <a:rPr lang="en-US" dirty="0"/>
              <a:t>Slide Header Goes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For Research Use Only.  Not for use in diagnostic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23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LMN -  Pumpkin Slid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B77274-04EC-47FD-A67A-C867B38C8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29" b="6854"/>
          <a:stretch/>
        </p:blipFill>
        <p:spPr>
          <a:xfrm>
            <a:off x="0" y="1868"/>
            <a:ext cx="12192000" cy="6856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CEB00-D9EF-4366-8E87-10DF1D83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2155"/>
            <a:ext cx="9296400" cy="2907947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3599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F8CCC3-C44E-4ED6-9353-FD5E1393C4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6330D-E7F1-473A-BC30-24575A42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495C99A-1C16-446A-A919-8E1F018BD7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3500" y="5243418"/>
            <a:ext cx="5210656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68562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9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28555" lvl="0" indent="-128555">
              <a:lnSpc>
                <a:spcPct val="100000"/>
              </a:lnSpc>
            </a:pPr>
            <a:r>
              <a:rPr lang="en-US" dirty="0"/>
              <a:t>Quote Source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160189C-ED4B-41ED-AA01-3B9EC150EE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3500" y="4937316"/>
            <a:ext cx="5210656" cy="32316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None/>
              <a:defRPr lang="en-US" sz="1500" smtClean="0">
                <a:solidFill>
                  <a:schemeClr val="bg1"/>
                </a:solidFill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71407" lvl="0" indent="-171407">
              <a:lnSpc>
                <a:spcPct val="100000"/>
              </a:lnSpc>
            </a:pPr>
            <a:r>
              <a:rPr lang="en-US" dirty="0"/>
              <a:t>First Name Last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A7A297-1B22-4912-81B4-1BF2745500DC}"/>
              </a:ext>
            </a:extLst>
          </p:cNvPr>
          <p:cNvCxnSpPr>
            <a:cxnSpLocks/>
          </p:cNvCxnSpPr>
          <p:nvPr userDrawn="1"/>
        </p:nvCxnSpPr>
        <p:spPr>
          <a:xfrm>
            <a:off x="869607" y="1446068"/>
            <a:ext cx="0" cy="435287"/>
          </a:xfrm>
          <a:prstGeom prst="line">
            <a:avLst/>
          </a:prstGeom>
          <a:ln w="41275" cap="rnd">
            <a:gradFill>
              <a:gsLst>
                <a:gs pos="0">
                  <a:schemeClr val="accent1">
                    <a:alpha val="0"/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AD9031-0DEB-4A2E-86BD-4DFFEFD9A05F}"/>
              </a:ext>
            </a:extLst>
          </p:cNvPr>
          <p:cNvCxnSpPr>
            <a:cxnSpLocks/>
          </p:cNvCxnSpPr>
          <p:nvPr userDrawn="1"/>
        </p:nvCxnSpPr>
        <p:spPr>
          <a:xfrm>
            <a:off x="963391" y="1446068"/>
            <a:ext cx="0" cy="435287"/>
          </a:xfrm>
          <a:prstGeom prst="line">
            <a:avLst/>
          </a:prstGeom>
          <a:ln w="41275" cap="rnd">
            <a:gradFill>
              <a:gsLst>
                <a:gs pos="0">
                  <a:schemeClr val="accent1">
                    <a:alpha val="0"/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A3E2B51-CB78-440C-9686-7C607F8F2C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26" y="6324748"/>
            <a:ext cx="1138239" cy="27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094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4027"/>
            <a:ext cx="12191999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97007"/>
            <a:ext cx="9144000" cy="2387600"/>
          </a:xfrm>
        </p:spPr>
        <p:txBody>
          <a:bodyPr anchor="b"/>
          <a:lstStyle>
            <a:lvl1pPr algn="ctr">
              <a:defRPr sz="4500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645645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509061-01D7-4D39-9352-C76221DF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3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59342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A2F9D-F2DB-3D4C-A0D7-FB0D4631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5305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D683A-4A90-8743-9E3B-1682A353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15141"/>
            <a:ext cx="5157787" cy="3684588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FFFFFF"/>
                </a:solidFill>
                <a:latin typeface="Gotham Book" pitchFamily="2" charset="0"/>
              </a:defRPr>
            </a:lvl2pPr>
            <a:lvl3pPr marL="914400" indent="0">
              <a:buNone/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7ADD9-188B-904A-BC93-64C9FA9C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C0BD959-C273-4A14-9D14-2951D604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3484447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0175"/>
            <a:ext cx="12192000" cy="1987825"/>
          </a:xfrm>
          <a:prstGeom prst="rect">
            <a:avLst/>
          </a:prstGeom>
          <a:solidFill>
            <a:srgbClr val="29256C">
              <a:alpha val="89804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350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27188"/>
            <a:ext cx="10515600" cy="1325563"/>
          </a:xfrm>
        </p:spPr>
        <p:txBody>
          <a:bodyPr>
            <a:normAutofit/>
          </a:bodyPr>
          <a:lstStyle>
            <a:lvl1pPr>
              <a:defRPr sz="3000" spc="0">
                <a:solidFill>
                  <a:srgbClr val="FFFFFF"/>
                </a:solidFill>
              </a:defRPr>
            </a:lvl1pPr>
          </a:lstStyle>
          <a:p>
            <a:r>
              <a:rPr lang="en-US" sz="3000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4191643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 b="1" i="0" spc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9256C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CB3D99-E4BC-4B05-B935-CA3C534DA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4120203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800">
                <a:solidFill>
                  <a:srgbClr val="29256C"/>
                </a:solidFill>
              </a:defRPr>
            </a:lvl2pPr>
            <a:lvl3pPr>
              <a:defRPr sz="1800">
                <a:solidFill>
                  <a:srgbClr val="29256C"/>
                </a:solidFill>
              </a:defRPr>
            </a:lvl3pPr>
            <a:lvl4pPr>
              <a:defRPr sz="1800">
                <a:solidFill>
                  <a:srgbClr val="29256C"/>
                </a:solidFill>
              </a:defRPr>
            </a:lvl4pPr>
            <a:lvl5pPr>
              <a:defRPr sz="18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800">
                <a:solidFill>
                  <a:srgbClr val="29256C"/>
                </a:solidFill>
              </a:defRPr>
            </a:lvl2pPr>
            <a:lvl3pPr>
              <a:defRPr sz="1800">
                <a:solidFill>
                  <a:srgbClr val="29256C"/>
                </a:solidFill>
              </a:defRPr>
            </a:lvl3pPr>
            <a:lvl4pPr>
              <a:defRPr sz="1800">
                <a:solidFill>
                  <a:srgbClr val="29256C"/>
                </a:solidFill>
              </a:defRPr>
            </a:lvl4pPr>
            <a:lvl5pPr>
              <a:defRPr sz="18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ADCA-1254-DC48-9E28-55C3AF1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F2C82-41A2-A441-A1EF-3882C05E5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CB02E4-7136-EB47-AA80-4D8C56BD8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122365"/>
            <a:ext cx="10515600" cy="5683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523577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</p:spPr>
        <p:txBody>
          <a:bodyPr/>
          <a:lstStyle>
            <a:lvl1pPr algn="l"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A2F9D-F2DB-3D4C-A0D7-FB0D4631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55305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D683A-4A90-8743-9E3B-1682A353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715141"/>
            <a:ext cx="5157787" cy="3684588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FFFFFF"/>
                </a:solidFill>
                <a:latin typeface="Gotham Book" pitchFamily="2" charset="0"/>
              </a:defRPr>
            </a:lvl2pPr>
            <a:lvl3pPr marL="685800" indent="0">
              <a:buNone/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7ADD9-188B-904A-BC93-64C9FA9C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C0BD959-C273-4A14-9D14-2951D604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888384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498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1036845"/>
          </a:xfrm>
        </p:spPr>
        <p:txBody>
          <a:bodyPr/>
          <a:lstStyle>
            <a:lvl1pPr marL="0" indent="0">
              <a:buNone/>
              <a:defRPr sz="2250">
                <a:solidFill>
                  <a:schemeClr val="accent1"/>
                </a:solidFill>
              </a:defRPr>
            </a:lvl1pPr>
            <a:lvl2pPr marL="34290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1036845"/>
          </a:xfrm>
        </p:spPr>
        <p:txBody>
          <a:bodyPr/>
          <a:lstStyle>
            <a:lvl1pPr marL="0" indent="0">
              <a:buNone/>
              <a:defRPr sz="2250">
                <a:solidFill>
                  <a:schemeClr val="accent1"/>
                </a:solidFill>
              </a:defRPr>
            </a:lvl1pPr>
            <a:lvl2pPr marL="34290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1" y="2728983"/>
            <a:ext cx="34959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31C7A6-8F1E-7D4F-970E-E559FB75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79F4C8C-F457-4D19-A694-65925D7F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0A715-B1F2-1044-8672-06D6A5A0C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73703"/>
            <a:ext cx="10515600" cy="4365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SUBHEAD HERE</a:t>
            </a:r>
          </a:p>
          <a:p>
            <a:pPr lvl="1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11169E-F7CB-7840-90D7-2625B11670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886648"/>
            <a:ext cx="5181600" cy="3233737"/>
          </a:xfrm>
        </p:spPr>
        <p:txBody>
          <a:bodyPr/>
          <a:lstStyle>
            <a:lvl2pPr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C53856-E411-544B-B32B-89EFFE1B3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2911031"/>
            <a:ext cx="5181600" cy="3209352"/>
          </a:xfrm>
        </p:spPr>
        <p:txBody>
          <a:bodyPr/>
          <a:lstStyle>
            <a:lvl2pPr marL="600075" indent="-257175"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536031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0667"/>
            <a:ext cx="10515600" cy="1325563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sz="2250">
                <a:solidFill>
                  <a:srgbClr val="29256C"/>
                </a:solidFill>
              </a:defRPr>
            </a:lvl1pPr>
            <a:lvl2pPr>
              <a:defRPr sz="18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sz="2250">
                <a:solidFill>
                  <a:srgbClr val="29256C"/>
                </a:solidFill>
              </a:defRPr>
            </a:lvl1pPr>
            <a:lvl2pPr>
              <a:defRPr sz="18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1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D6AE961-305F-4C81-8582-6FA9C8AC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5452521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67873"/>
            <a:ext cx="3932237" cy="625215"/>
          </a:xfrm>
        </p:spPr>
        <p:txBody>
          <a:bodyPr anchor="t"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93C8F-3E1D-D846-8435-3F8DDF197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BC2CF49-C3AD-47BD-AE02-032F71A6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867740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80" y="981634"/>
            <a:ext cx="3932237" cy="826477"/>
          </a:xfrm>
        </p:spPr>
        <p:txBody>
          <a:bodyPr anchor="t"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89"/>
            <a:ext cx="6172200" cy="4873625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80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DB9C0-BC40-6147-AA83-28E2D2F99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EA80533-7C44-4ABF-98E5-2E61B9DE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006289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80" y="981634"/>
            <a:ext cx="3932237" cy="826477"/>
          </a:xfrm>
        </p:spPr>
        <p:txBody>
          <a:bodyPr anchor="t"/>
          <a:lstStyle>
            <a:lvl1pPr algn="l">
              <a:defRPr sz="2400" b="1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89"/>
            <a:ext cx="6172200" cy="4873625"/>
          </a:xfrm>
        </p:spPr>
        <p:txBody>
          <a:bodyPr/>
          <a:lstStyle>
            <a:lvl1pPr>
              <a:defRPr sz="2400">
                <a:solidFill>
                  <a:srgbClr val="29256C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80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BFC6F02-8417-4237-9735-B5761C2E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482198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1726" y="1292227"/>
            <a:ext cx="12203724" cy="556577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-82062"/>
            <a:ext cx="12238896" cy="1374287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382F-CCC6-FE43-848B-E2D14390B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9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5496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036845"/>
          </a:xfrm>
        </p:spPr>
        <p:txBody>
          <a:bodyPr/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036845"/>
          </a:xfrm>
        </p:spPr>
        <p:txBody>
          <a:bodyPr/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0" y="2728983"/>
            <a:ext cx="34959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31C7A6-8F1E-7D4F-970E-E559FB75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79F4C8C-F457-4D19-A694-65925D7F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0A715-B1F2-1044-8672-06D6A5A0C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073701"/>
            <a:ext cx="10515600" cy="4365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SUBHEAD HERE</a:t>
            </a:r>
          </a:p>
          <a:p>
            <a:pPr lvl="1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11169E-F7CB-7840-90D7-2625B11670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886646"/>
            <a:ext cx="5181600" cy="3233737"/>
          </a:xfrm>
        </p:spPr>
        <p:txBody>
          <a:bodyPr/>
          <a:lstStyle>
            <a:lvl2pPr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C53856-E411-544B-B32B-89EFFE1B3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2911031"/>
            <a:ext cx="5181600" cy="3209352"/>
          </a:xfrm>
        </p:spPr>
        <p:txBody>
          <a:bodyPr/>
          <a:lstStyle>
            <a:lvl2pPr marL="800100" indent="-342900"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87401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46896" y="16331"/>
            <a:ext cx="12227171" cy="1275894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820874" y="1547448"/>
            <a:ext cx="8671281" cy="4568385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B84A67F-292C-4452-9F88-471F11F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3014937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stion and Answer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 marL="685800" indent="0">
              <a:buNone/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9EC1333-850D-4FCA-B9C4-22843CDD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521798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2192000" cy="682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25002"/>
            <a:ext cx="10515600" cy="1325563"/>
          </a:xfrm>
        </p:spPr>
        <p:txBody>
          <a:bodyPr/>
          <a:lstStyle>
            <a:lvl1pPr>
              <a:defRPr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3185502"/>
            <a:ext cx="5181600" cy="1902313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3185502"/>
            <a:ext cx="5181600" cy="1902313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838200" y="5881396"/>
            <a:ext cx="10515600" cy="782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Oakport Street Suite 600 Oakland CA 94621</a:t>
            </a:r>
            <a:b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1350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www.cwea.org </a:t>
            </a:r>
          </a:p>
          <a:p>
            <a:pPr algn="ctr"/>
            <a:endParaRPr lang="en-US" sz="900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930" y="5210203"/>
            <a:ext cx="2178541" cy="67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446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0C43-91A4-1543-B0A7-9DB73D63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F3071-3F81-7C4E-A325-A9B279AF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17235-3B39-334F-8E26-F4388AA4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6D73E-86C6-154F-8573-0F26FA0E7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739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F66D8-A0DF-8C4C-A21F-6A9101BB9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18C23-A7C2-1242-B189-23B88FE64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9F08-900D-1749-A052-85CED057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4D3E1-1543-EC4F-8F55-9A30D15D2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2" y="6234965"/>
            <a:ext cx="1567052" cy="4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307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FA7A3-652E-41DF-B0DC-9616A2AE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C7A51-8ED0-428E-82C8-147F0D9D1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E3B61-B579-4A54-9ED7-FB8AFE65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7FA1C-80D7-4086-8731-BF87BEF20C2A}" type="datetimeFigureOut">
              <a:rPr lang="en-US" smtClean="0"/>
              <a:t>8/24/2022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D5E52-8888-4536-A77A-6F81B013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B60ED-744F-4333-9079-B199551E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31BB6-39F0-49B1-9F53-6CCF089328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58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tree next to a window&#10;&#10;Description automatically generated">
            <a:extLst>
              <a:ext uri="{FF2B5EF4-FFF2-40B4-BE49-F238E27FC236}">
                <a16:creationId xmlns:a16="http://schemas.microsoft.com/office/drawing/2014/main" id="{26F7631D-E5F7-D541-BB34-1B09046D2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6259" y="1786"/>
            <a:ext cx="7085741" cy="5191616"/>
          </a:xfrm>
          <a:prstGeom prst="rect">
            <a:avLst/>
          </a:prstGeom>
        </p:spPr>
      </p:pic>
      <p:sp>
        <p:nvSpPr>
          <p:cNvPr id="12" name="Donut 11">
            <a:extLst>
              <a:ext uri="{FF2B5EF4-FFF2-40B4-BE49-F238E27FC236}">
                <a16:creationId xmlns:a16="http://schemas.microsoft.com/office/drawing/2014/main" id="{56FA55A8-6BDB-644F-A474-5E369DEFD866}"/>
              </a:ext>
            </a:extLst>
          </p:cNvPr>
          <p:cNvSpPr/>
          <p:nvPr userDrawn="1"/>
        </p:nvSpPr>
        <p:spPr>
          <a:xfrm>
            <a:off x="-2916325" y="908221"/>
            <a:ext cx="4990744" cy="4989444"/>
          </a:xfrm>
          <a:prstGeom prst="donut">
            <a:avLst/>
          </a:prstGeom>
          <a:solidFill>
            <a:schemeClr val="tx2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94B118-A23D-7C42-B12F-5581C9A9A59C}"/>
              </a:ext>
            </a:extLst>
          </p:cNvPr>
          <p:cNvSpPr/>
          <p:nvPr userDrawn="1"/>
        </p:nvSpPr>
        <p:spPr>
          <a:xfrm>
            <a:off x="1258675" y="1017551"/>
            <a:ext cx="507624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11" hasCustomPrompt="1"/>
          </p:nvPr>
        </p:nvSpPr>
        <p:spPr>
          <a:xfrm>
            <a:off x="1655273" y="5174377"/>
            <a:ext cx="4042387" cy="43152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4" name="Text Placeholder2"/>
          <p:cNvSpPr>
            <a:spLocks noGrp="1"/>
          </p:cNvSpPr>
          <p:nvPr>
            <p:ph type="body" sz="quarter" idx="15" hasCustomPrompt="1"/>
          </p:nvPr>
        </p:nvSpPr>
        <p:spPr>
          <a:xfrm>
            <a:off x="1655273" y="5682107"/>
            <a:ext cx="4042387" cy="5413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1655273" y="6237205"/>
            <a:ext cx="4042161" cy="36619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ABC1C-87EE-6F40-9827-DF774C2F1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4606" y="3335338"/>
            <a:ext cx="4042828" cy="163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/>
            </a:lvl1pPr>
            <a:lvl2pPr marL="609494" indent="0">
              <a:buNone/>
              <a:defRPr sz="2000"/>
            </a:lvl2pPr>
            <a:lvl3pPr marL="1218986" indent="0">
              <a:buNone/>
              <a:defRPr sz="2000"/>
            </a:lvl3pPr>
            <a:lvl4pPr marL="1828480" indent="0">
              <a:buNone/>
              <a:defRPr sz="2000"/>
            </a:lvl4pPr>
            <a:lvl5pPr marL="2437973" indent="0">
              <a:buNone/>
              <a:defRPr sz="2000"/>
            </a:lvl5pPr>
          </a:lstStyle>
          <a:p>
            <a:pPr lvl="0"/>
            <a:r>
              <a:rPr lang="en-US"/>
              <a:t>Click to add sub-statement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20DEDE12-2EB6-8D47-A358-1638DF49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273" y="1252098"/>
            <a:ext cx="4042387" cy="18765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15E1720-7021-7E43-BAC5-E7167CE370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392" y="2164469"/>
            <a:ext cx="4993925" cy="3730752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D8F2CD0-3DFB-CD41-85E5-C944D1A49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085" y="5818206"/>
            <a:ext cx="2743915" cy="103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45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_Abstr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bject, outdoor, holding, water&#10;&#10;Description automatically generated">
            <a:extLst>
              <a:ext uri="{FF2B5EF4-FFF2-40B4-BE49-F238E27FC236}">
                <a16:creationId xmlns:a16="http://schemas.microsoft.com/office/drawing/2014/main" id="{52B85EFE-2D30-3342-BD99-B443D829D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6574" y="1"/>
            <a:ext cx="7085741" cy="5174377"/>
          </a:xfrm>
          <a:prstGeom prst="rect">
            <a:avLst/>
          </a:prstGeom>
        </p:spPr>
      </p:pic>
      <p:sp>
        <p:nvSpPr>
          <p:cNvPr id="12" name="Donut 11">
            <a:extLst>
              <a:ext uri="{FF2B5EF4-FFF2-40B4-BE49-F238E27FC236}">
                <a16:creationId xmlns:a16="http://schemas.microsoft.com/office/drawing/2014/main" id="{56FA55A8-6BDB-644F-A474-5E369DEFD866}"/>
              </a:ext>
            </a:extLst>
          </p:cNvPr>
          <p:cNvSpPr/>
          <p:nvPr userDrawn="1"/>
        </p:nvSpPr>
        <p:spPr>
          <a:xfrm>
            <a:off x="-2916325" y="908221"/>
            <a:ext cx="4990744" cy="4989444"/>
          </a:xfrm>
          <a:prstGeom prst="donut">
            <a:avLst/>
          </a:prstGeom>
          <a:solidFill>
            <a:schemeClr val="tx2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94B118-A23D-7C42-B12F-5581C9A9A59C}"/>
              </a:ext>
            </a:extLst>
          </p:cNvPr>
          <p:cNvSpPr/>
          <p:nvPr userDrawn="1"/>
        </p:nvSpPr>
        <p:spPr>
          <a:xfrm>
            <a:off x="1258675" y="1017551"/>
            <a:ext cx="5076242" cy="6400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11" hasCustomPrompt="1"/>
          </p:nvPr>
        </p:nvSpPr>
        <p:spPr>
          <a:xfrm>
            <a:off x="1655273" y="5174377"/>
            <a:ext cx="4042387" cy="43152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4" name="Text Placeholder2"/>
          <p:cNvSpPr>
            <a:spLocks noGrp="1"/>
          </p:cNvSpPr>
          <p:nvPr>
            <p:ph type="body" sz="quarter" idx="15" hasCustomPrompt="1"/>
          </p:nvPr>
        </p:nvSpPr>
        <p:spPr>
          <a:xfrm>
            <a:off x="1655273" y="5682107"/>
            <a:ext cx="4042387" cy="5413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1655273" y="6237205"/>
            <a:ext cx="4042161" cy="36619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ABC1C-87EE-6F40-9827-DF774C2F1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4606" y="3335338"/>
            <a:ext cx="4042828" cy="163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/>
            </a:lvl1pPr>
            <a:lvl2pPr marL="609494" indent="0">
              <a:buNone/>
              <a:defRPr sz="2000"/>
            </a:lvl2pPr>
            <a:lvl3pPr marL="1218986" indent="0">
              <a:buNone/>
              <a:defRPr sz="2000"/>
            </a:lvl3pPr>
            <a:lvl4pPr marL="1828480" indent="0">
              <a:buNone/>
              <a:defRPr sz="2000"/>
            </a:lvl4pPr>
            <a:lvl5pPr marL="2437973" indent="0">
              <a:buNone/>
              <a:defRPr sz="2000"/>
            </a:lvl5pPr>
          </a:lstStyle>
          <a:p>
            <a:pPr lvl="0"/>
            <a:r>
              <a:rPr lang="en-US"/>
              <a:t>Click to add sub-statement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20DEDE12-2EB6-8D47-A358-1638DF49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273" y="1252098"/>
            <a:ext cx="4042387" cy="18765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15E1720-7021-7E43-BAC5-E7167CE370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392" y="2164469"/>
            <a:ext cx="4993925" cy="3730752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D8F2CD0-3DFB-CD41-85E5-C944D1A49E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085" y="5818206"/>
            <a:ext cx="2743915" cy="103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60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able, sitting, white, black&#10;&#10;Description automatically generated">
            <a:extLst>
              <a:ext uri="{FF2B5EF4-FFF2-40B4-BE49-F238E27FC236}">
                <a16:creationId xmlns:a16="http://schemas.microsoft.com/office/drawing/2014/main" id="{00A694ED-522F-4744-89CE-6F9AA6A325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7188"/>
            <a:ext cx="8337093" cy="5398687"/>
          </a:xfrm>
          <a:prstGeom prst="rect">
            <a:avLst/>
          </a:prstGeom>
        </p:spPr>
      </p:pic>
      <p:sp>
        <p:nvSpPr>
          <p:cNvPr id="16" name="Donut 15">
            <a:extLst>
              <a:ext uri="{FF2B5EF4-FFF2-40B4-BE49-F238E27FC236}">
                <a16:creationId xmlns:a16="http://schemas.microsoft.com/office/drawing/2014/main" id="{BF263277-C47C-F44D-A181-2A94F292D18B}"/>
              </a:ext>
            </a:extLst>
          </p:cNvPr>
          <p:cNvSpPr/>
          <p:nvPr userDrawn="1"/>
        </p:nvSpPr>
        <p:spPr>
          <a:xfrm>
            <a:off x="0" y="-510611"/>
            <a:ext cx="7317756" cy="7315850"/>
          </a:xfrm>
          <a:prstGeom prst="donut">
            <a:avLst/>
          </a:prstGeom>
          <a:solidFill>
            <a:schemeClr val="tx2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606A10-9BB5-254C-960C-2E7767E9F7E2}"/>
              </a:ext>
            </a:extLst>
          </p:cNvPr>
          <p:cNvSpPr/>
          <p:nvPr userDrawn="1"/>
        </p:nvSpPr>
        <p:spPr>
          <a:xfrm>
            <a:off x="1256822" y="1017551"/>
            <a:ext cx="5079950" cy="63973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D42C37C9-BAA4-0B48-B740-B3B0C70955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5273" y="5174377"/>
            <a:ext cx="4042387" cy="43152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1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9" name="Text Placeholder2">
            <a:extLst>
              <a:ext uri="{FF2B5EF4-FFF2-40B4-BE49-F238E27FC236}">
                <a16:creationId xmlns:a16="http://schemas.microsoft.com/office/drawing/2014/main" id="{C0395F3D-0222-144D-A907-7F8D864F30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5273" y="5682107"/>
            <a:ext cx="4042387" cy="5413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3A2CF270-2CF0-8C43-A195-B5E693887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5273" y="6237205"/>
            <a:ext cx="4042161" cy="36619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2D423DFE-67BC-534A-9774-FD28AB9F6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273" y="1252098"/>
            <a:ext cx="4042387" cy="1876525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698352F-45FD-E143-921B-039EDCC036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57392" y="2164469"/>
            <a:ext cx="4993925" cy="3730752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7BFABCDC-88AF-2A4E-9A08-881153875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085" y="1"/>
            <a:ext cx="2743915" cy="1039795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22F4FDE-8C4D-D942-BE78-6291AB1744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4606" y="3335338"/>
            <a:ext cx="4042828" cy="163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1"/>
                </a:solidFill>
              </a:defRPr>
            </a:lvl1pPr>
            <a:lvl2pPr marL="609494" indent="0">
              <a:buNone/>
              <a:defRPr sz="2000"/>
            </a:lvl2pPr>
            <a:lvl3pPr marL="1218986" indent="0">
              <a:buNone/>
              <a:defRPr sz="2000"/>
            </a:lvl3pPr>
            <a:lvl4pPr marL="1828480" indent="0">
              <a:buNone/>
              <a:defRPr sz="2000"/>
            </a:lvl4pPr>
            <a:lvl5pPr marL="2437973" indent="0">
              <a:buNone/>
              <a:defRPr sz="2000"/>
            </a:lvl5pPr>
          </a:lstStyle>
          <a:p>
            <a:pPr lvl="0"/>
            <a:r>
              <a:rPr lang="en-US"/>
              <a:t>Click to add sub-statement</a:t>
            </a:r>
          </a:p>
        </p:txBody>
      </p:sp>
    </p:spTree>
    <p:extLst>
      <p:ext uri="{BB962C8B-B14F-4D97-AF65-F5344CB8AC3E}">
        <p14:creationId xmlns:p14="http://schemas.microsoft.com/office/powerpoint/2010/main" val="3174400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- External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4A03A417-1547-0C49-851C-AEC22973BB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93"/>
            <a:ext cx="12192000" cy="6856214"/>
          </a:xfrm>
          <a:prstGeom prst="rect">
            <a:avLst/>
          </a:prstGeom>
        </p:spPr>
      </p:pic>
      <p:sp>
        <p:nvSpPr>
          <p:cNvPr id="27" name="Donut 26">
            <a:extLst>
              <a:ext uri="{FF2B5EF4-FFF2-40B4-BE49-F238E27FC236}">
                <a16:creationId xmlns:a16="http://schemas.microsoft.com/office/drawing/2014/main" id="{59A9491B-2AAE-2644-B2CF-B93ACB112EDD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120754-4DEA-2644-83F9-1CC7ACD93EB3}"/>
              </a:ext>
            </a:extLst>
          </p:cNvPr>
          <p:cNvSpPr/>
          <p:nvPr userDrawn="1"/>
        </p:nvSpPr>
        <p:spPr>
          <a:xfrm>
            <a:off x="6747796" y="1290320"/>
            <a:ext cx="4409572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FE65061B-AB6E-EB4F-9077-C2574EDE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74" y="550134"/>
            <a:ext cx="6241693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0" name="Text Placeholder">
            <a:extLst>
              <a:ext uri="{FF2B5EF4-FFF2-40B4-BE49-F238E27FC236}">
                <a16:creationId xmlns:a16="http://schemas.microsoft.com/office/drawing/2014/main" id="{1D185863-85A7-1346-8CAC-AAADFB4DA6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6874" y="1693135"/>
            <a:ext cx="6241693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ake-Away Placeholder">
            <a:extLst>
              <a:ext uri="{FF2B5EF4-FFF2-40B4-BE49-F238E27FC236}">
                <a16:creationId xmlns:a16="http://schemas.microsoft.com/office/drawing/2014/main" id="{3A620914-8427-954F-ACF4-89B8202AF6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874" y="5515665"/>
            <a:ext cx="6241693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90999B8-AFE4-0C46-A7FC-B781D3BC12E4}"/>
              </a:ext>
            </a:extLst>
          </p:cNvPr>
          <p:cNvSpPr txBox="1">
            <a:spLocks/>
          </p:cNvSpPr>
          <p:nvPr userDrawn="1"/>
        </p:nvSpPr>
        <p:spPr>
          <a:xfrm>
            <a:off x="6759177" y="4344401"/>
            <a:ext cx="4409572" cy="159987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en-US" sz="2200" kern="0">
                <a:solidFill>
                  <a:schemeClr val="tx2"/>
                </a:solidFill>
              </a:rPr>
              <a:t>When we continue to </a:t>
            </a:r>
            <a:br>
              <a:rPr lang="en-US" sz="2000" kern="0">
                <a:solidFill>
                  <a:schemeClr val="tx2"/>
                </a:solidFill>
              </a:rPr>
            </a:br>
            <a:r>
              <a:rPr lang="en-US" sz="4000" kern="0">
                <a:solidFill>
                  <a:schemeClr val="tx2"/>
                </a:solidFill>
              </a:rPr>
              <a:t>Thin</a:t>
            </a:r>
            <a:r>
              <a:rPr lang="en-US" sz="4000" kern="0" spc="-300">
                <a:solidFill>
                  <a:schemeClr val="tx2"/>
                </a:solidFill>
              </a:rPr>
              <a:t>k </a:t>
            </a:r>
            <a:r>
              <a:rPr lang="en-US" sz="3400" kern="0" spc="-300">
                <a:solidFill>
                  <a:schemeClr val="tx2"/>
                </a:solidFill>
              </a:rPr>
              <a:t>•</a:t>
            </a:r>
            <a:r>
              <a:rPr lang="en-US" sz="4000" kern="0" spc="-300">
                <a:solidFill>
                  <a:schemeClr val="tx2"/>
                </a:solidFill>
              </a:rPr>
              <a:t> </a:t>
            </a:r>
            <a:r>
              <a:rPr lang="en-US" sz="4000" kern="0">
                <a:solidFill>
                  <a:schemeClr val="tx2"/>
                </a:solidFill>
              </a:rPr>
              <a:t>Pla</a:t>
            </a:r>
            <a:r>
              <a:rPr lang="en-US" sz="4000" kern="0" spc="-300">
                <a:solidFill>
                  <a:schemeClr val="tx2"/>
                </a:solidFill>
              </a:rPr>
              <a:t>n </a:t>
            </a:r>
            <a:r>
              <a:rPr lang="en-US" sz="3400" kern="0" spc="-300">
                <a:solidFill>
                  <a:schemeClr val="tx2"/>
                </a:solidFill>
              </a:rPr>
              <a:t>•</a:t>
            </a:r>
            <a:r>
              <a:rPr lang="en-US" sz="4000" kern="0" spc="-300">
                <a:solidFill>
                  <a:schemeClr val="tx2"/>
                </a:solidFill>
              </a:rPr>
              <a:t> </a:t>
            </a:r>
            <a:r>
              <a:rPr lang="en-US" sz="4000" kern="0">
                <a:solidFill>
                  <a:schemeClr val="tx2"/>
                </a:solidFill>
              </a:rPr>
              <a:t>Act </a:t>
            </a:r>
            <a:br>
              <a:rPr lang="en-US" sz="2000" kern="0">
                <a:solidFill>
                  <a:schemeClr val="tx2"/>
                </a:solidFill>
              </a:rPr>
            </a:br>
            <a:r>
              <a:rPr lang="en-US" sz="2200" kern="0">
                <a:solidFill>
                  <a:schemeClr val="tx2"/>
                </a:solidFill>
              </a:rPr>
              <a:t>we will achieve </a:t>
            </a:r>
            <a:br>
              <a:rPr lang="en-US" sz="2200" kern="0">
                <a:solidFill>
                  <a:schemeClr val="tx2"/>
                </a:solidFill>
              </a:rPr>
            </a:br>
            <a:r>
              <a:rPr lang="en-US" sz="2200" kern="0">
                <a:solidFill>
                  <a:schemeClr val="tx2"/>
                </a:solidFill>
              </a:rPr>
              <a:t>Zero Injuries Today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93AD83-8E1E-8740-BDF5-FAC7D43F0A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524" y="1290321"/>
            <a:ext cx="3054877" cy="3054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E0C93E-FE31-234C-AA78-EB98D0B1E19B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27959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0665"/>
            <a:ext cx="10515600" cy="1325563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rgbClr val="29256C"/>
                </a:solidFill>
              </a:defRPr>
            </a:lvl1pPr>
            <a:lvl2pPr>
              <a:defRPr sz="24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 sz="3000">
                <a:solidFill>
                  <a:srgbClr val="29256C"/>
                </a:solidFill>
              </a:defRPr>
            </a:lvl1pPr>
            <a:lvl2pPr>
              <a:defRPr sz="24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878383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6206780" y="2728983"/>
            <a:ext cx="3495996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D6AE961-305F-4C81-8582-6FA9C8AC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113485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PiRE_Internal Audienc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white, plate&#10;&#10;Description automatically generated">
            <a:extLst>
              <a:ext uri="{FF2B5EF4-FFF2-40B4-BE49-F238E27FC236}">
                <a16:creationId xmlns:a16="http://schemas.microsoft.com/office/drawing/2014/main" id="{24CE9B72-997B-4E4B-B796-9FECEC80E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91" y="18672"/>
            <a:ext cx="12203691" cy="6858000"/>
          </a:xfrm>
          <a:prstGeom prst="rect">
            <a:avLst/>
          </a:prstGeom>
        </p:spPr>
      </p:pic>
      <p:sp>
        <p:nvSpPr>
          <p:cNvPr id="27" name="Donut 26">
            <a:extLst>
              <a:ext uri="{FF2B5EF4-FFF2-40B4-BE49-F238E27FC236}">
                <a16:creationId xmlns:a16="http://schemas.microsoft.com/office/drawing/2014/main" id="{59A9491B-2AAE-2644-B2CF-B93ACB112EDD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120754-4DEA-2644-83F9-1CC7ACD93EB3}"/>
              </a:ext>
            </a:extLst>
          </p:cNvPr>
          <p:cNvSpPr/>
          <p:nvPr userDrawn="1"/>
        </p:nvSpPr>
        <p:spPr>
          <a:xfrm>
            <a:off x="6747796" y="1290320"/>
            <a:ext cx="4409572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FE65061B-AB6E-EB4F-9077-C2574EDE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74" y="550134"/>
            <a:ext cx="6241693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0" name="Text Placeholder">
            <a:extLst>
              <a:ext uri="{FF2B5EF4-FFF2-40B4-BE49-F238E27FC236}">
                <a16:creationId xmlns:a16="http://schemas.microsoft.com/office/drawing/2014/main" id="{1D185863-85A7-1346-8CAC-AAADFB4DA6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6874" y="1693135"/>
            <a:ext cx="6241693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ake-Away Placeholder">
            <a:extLst>
              <a:ext uri="{FF2B5EF4-FFF2-40B4-BE49-F238E27FC236}">
                <a16:creationId xmlns:a16="http://schemas.microsoft.com/office/drawing/2014/main" id="{3A620914-8427-954F-ACF4-89B8202AF6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874" y="5515665"/>
            <a:ext cx="6241693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90999B8-AFE4-0C46-A7FC-B781D3BC12E4}"/>
              </a:ext>
            </a:extLst>
          </p:cNvPr>
          <p:cNvSpPr txBox="1">
            <a:spLocks/>
          </p:cNvSpPr>
          <p:nvPr userDrawn="1"/>
        </p:nvSpPr>
        <p:spPr>
          <a:xfrm>
            <a:off x="6759177" y="5344381"/>
            <a:ext cx="4409572" cy="120406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en-US" sz="1600" kern="0">
                <a:solidFill>
                  <a:schemeClr val="tx1"/>
                </a:solidFill>
              </a:rPr>
              <a:t>When we continue to </a:t>
            </a:r>
            <a:br>
              <a:rPr lang="en-US" sz="2000" kern="0">
                <a:solidFill>
                  <a:schemeClr val="tx1"/>
                </a:solidFill>
              </a:rPr>
            </a:br>
            <a:r>
              <a:rPr lang="en-US" sz="2800" kern="0">
                <a:solidFill>
                  <a:schemeClr val="tx1"/>
                </a:solidFill>
              </a:rPr>
              <a:t>Thin</a:t>
            </a:r>
            <a:r>
              <a:rPr lang="en-US" sz="2800" kern="0" spc="-300">
                <a:solidFill>
                  <a:schemeClr val="tx1"/>
                </a:solidFill>
              </a:rPr>
              <a:t>k  </a:t>
            </a:r>
            <a:r>
              <a:rPr lang="en-US" sz="2000" kern="0" spc="-300">
                <a:solidFill>
                  <a:schemeClr val="tx1"/>
                </a:solidFill>
              </a:rPr>
              <a:t>• </a:t>
            </a:r>
            <a:r>
              <a:rPr lang="en-US" sz="2800" kern="0" spc="-300">
                <a:solidFill>
                  <a:schemeClr val="tx1"/>
                </a:solidFill>
              </a:rPr>
              <a:t>  </a:t>
            </a:r>
            <a:r>
              <a:rPr lang="en-US" sz="2800" kern="0">
                <a:solidFill>
                  <a:schemeClr val="tx1"/>
                </a:solidFill>
              </a:rPr>
              <a:t>Pla</a:t>
            </a:r>
            <a:r>
              <a:rPr lang="en-US" sz="2800" kern="0" spc="-300">
                <a:solidFill>
                  <a:schemeClr val="tx1"/>
                </a:solidFill>
              </a:rPr>
              <a:t>n  </a:t>
            </a:r>
            <a:r>
              <a:rPr lang="en-US" sz="2000" kern="0" spc="-300">
                <a:solidFill>
                  <a:schemeClr val="tx1"/>
                </a:solidFill>
              </a:rPr>
              <a:t>•</a:t>
            </a:r>
            <a:r>
              <a:rPr lang="en-US" sz="2800" kern="0" spc="-300">
                <a:solidFill>
                  <a:schemeClr val="tx1"/>
                </a:solidFill>
              </a:rPr>
              <a:t>  </a:t>
            </a:r>
            <a:r>
              <a:rPr lang="en-US" sz="2800" kern="0">
                <a:solidFill>
                  <a:schemeClr val="tx1"/>
                </a:solidFill>
              </a:rPr>
              <a:t>Act </a:t>
            </a:r>
            <a:br>
              <a:rPr lang="en-US" sz="2000" kern="0">
                <a:solidFill>
                  <a:schemeClr val="tx1"/>
                </a:solidFill>
              </a:rPr>
            </a:br>
            <a:r>
              <a:rPr lang="en-US" sz="1600" kern="0">
                <a:solidFill>
                  <a:schemeClr val="tx1"/>
                </a:solidFill>
              </a:rPr>
              <a:t>we will achieve </a:t>
            </a:r>
            <a:br>
              <a:rPr lang="en-US" sz="1600" kern="0">
                <a:solidFill>
                  <a:schemeClr val="tx1"/>
                </a:solidFill>
              </a:rPr>
            </a:br>
            <a:r>
              <a:rPr lang="en-US" sz="1600" kern="0">
                <a:solidFill>
                  <a:schemeClr val="tx1"/>
                </a:solidFill>
              </a:rPr>
              <a:t>Zero Injuries Today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93AD83-8E1E-8740-BDF5-FAC7D43F0A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524" y="1290321"/>
            <a:ext cx="3054877" cy="3054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E0C93E-FE31-234C-AA78-EB98D0B1E19B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6260F06-92F2-8C4A-B1FA-A225CAB1BF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570" y="4525255"/>
            <a:ext cx="2706024" cy="70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320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Momen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reading a book&#10;&#10;Description automatically generated">
            <a:extLst>
              <a:ext uri="{FF2B5EF4-FFF2-40B4-BE49-F238E27FC236}">
                <a16:creationId xmlns:a16="http://schemas.microsoft.com/office/drawing/2014/main" id="{E43AA46D-9234-434F-8461-228D27332E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8" name="Donut 17">
            <a:extLst>
              <a:ext uri="{FF2B5EF4-FFF2-40B4-BE49-F238E27FC236}">
                <a16:creationId xmlns:a16="http://schemas.microsoft.com/office/drawing/2014/main" id="{0A40EE8E-0411-4940-8110-7347E43666C6}"/>
              </a:ext>
            </a:extLst>
          </p:cNvPr>
          <p:cNvSpPr/>
          <p:nvPr userDrawn="1"/>
        </p:nvSpPr>
        <p:spPr>
          <a:xfrm>
            <a:off x="-2916325" y="908221"/>
            <a:ext cx="4990744" cy="4989444"/>
          </a:xfrm>
          <a:prstGeom prst="donut">
            <a:avLst/>
          </a:prstGeom>
          <a:solidFill>
            <a:schemeClr val="accent3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4AAD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4BD6D4-5977-E741-B7A0-80122A17C178}"/>
              </a:ext>
            </a:extLst>
          </p:cNvPr>
          <p:cNvSpPr/>
          <p:nvPr userDrawn="1"/>
        </p:nvSpPr>
        <p:spPr>
          <a:xfrm>
            <a:off x="1256821" y="1017552"/>
            <a:ext cx="7774121" cy="63804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616066" y="1596614"/>
            <a:ext cx="7068557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1616066" y="2739615"/>
            <a:ext cx="7068557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AE6F3-4306-9E40-9111-8EDCE89EC1E8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0798908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now, outdoor, riding, man&#10;&#10;Description automatically generated">
            <a:extLst>
              <a:ext uri="{FF2B5EF4-FFF2-40B4-BE49-F238E27FC236}">
                <a16:creationId xmlns:a16="http://schemas.microsoft.com/office/drawing/2014/main" id="{2DBE7BDD-3B20-5541-A470-E24152F88C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8" name="Donut 17">
            <a:extLst>
              <a:ext uri="{FF2B5EF4-FFF2-40B4-BE49-F238E27FC236}">
                <a16:creationId xmlns:a16="http://schemas.microsoft.com/office/drawing/2014/main" id="{0A40EE8E-0411-4940-8110-7347E43666C6}"/>
              </a:ext>
            </a:extLst>
          </p:cNvPr>
          <p:cNvSpPr/>
          <p:nvPr userDrawn="1"/>
        </p:nvSpPr>
        <p:spPr>
          <a:xfrm>
            <a:off x="-2916325" y="908221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4AAD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5CBC03-706D-C942-9E8B-7F6FBA557B51}"/>
              </a:ext>
            </a:extLst>
          </p:cNvPr>
          <p:cNvSpPr/>
          <p:nvPr userDrawn="1"/>
        </p:nvSpPr>
        <p:spPr>
          <a:xfrm>
            <a:off x="1256821" y="1017552"/>
            <a:ext cx="6762595" cy="63804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616066" y="1596614"/>
            <a:ext cx="611770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1616066" y="2739615"/>
            <a:ext cx="6117709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70EA23-F2C2-D04D-8D21-F7251F19B161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684204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91876179-5F1B-D94A-A3C4-43CA28610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0968F-B059-C345-BEB9-E3B035F35C20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2C82B731-666F-9A48-9A69-3A4A8CA8B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719E9BC1-5E03-1B4F-A6AA-C5D2A832DE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533" y="1900645"/>
            <a:ext cx="11274737" cy="356422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7" name="Take-Away Placeholder">
            <a:extLst>
              <a:ext uri="{FF2B5EF4-FFF2-40B4-BE49-F238E27FC236}">
                <a16:creationId xmlns:a16="http://schemas.microsoft.com/office/drawing/2014/main" id="{0C9B5AD5-983F-A642-BC7D-BAC7B4F8CC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731" y="5515665"/>
            <a:ext cx="11240220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</p:spTree>
    <p:extLst>
      <p:ext uri="{BB962C8B-B14F-4D97-AF65-F5344CB8AC3E}">
        <p14:creationId xmlns:p14="http://schemas.microsoft.com/office/powerpoint/2010/main" val="3195240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beach&#10;&#10;Description automatically generated">
            <a:extLst>
              <a:ext uri="{FF2B5EF4-FFF2-40B4-BE49-F238E27FC236}">
                <a16:creationId xmlns:a16="http://schemas.microsoft.com/office/drawing/2014/main" id="{CC81B2C0-19D6-9941-A0AF-3D68CD4F3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2473" cy="6858000"/>
          </a:xfrm>
          <a:prstGeom prst="rect">
            <a:avLst/>
          </a:prstGeom>
        </p:spPr>
      </p:pic>
      <p:sp>
        <p:nvSpPr>
          <p:cNvPr id="18" name="Text Placeholder">
            <a:extLst>
              <a:ext uri="{FF2B5EF4-FFF2-40B4-BE49-F238E27FC236}">
                <a16:creationId xmlns:a16="http://schemas.microsoft.com/office/drawing/2014/main" id="{08A29E74-1622-7747-80D2-F5612C0877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2107" y="1900645"/>
            <a:ext cx="10284163" cy="356422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9" name="Take-Away Placeholder">
            <a:extLst>
              <a:ext uri="{FF2B5EF4-FFF2-40B4-BE49-F238E27FC236}">
                <a16:creationId xmlns:a16="http://schemas.microsoft.com/office/drawing/2014/main" id="{1D9536A3-5F59-844B-A0A1-52255152F1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52106" y="5515665"/>
            <a:ext cx="10243845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7CC7AAF1-158E-664F-9F48-2E0E0EA2DA46}"/>
              </a:ext>
            </a:extLst>
          </p:cNvPr>
          <p:cNvSpPr/>
          <p:nvPr userDrawn="1"/>
        </p:nvSpPr>
        <p:spPr>
          <a:xfrm>
            <a:off x="-3689516" y="-192026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ED4F32D2-CFCD-D749-9E54-6CADA3AD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107" y="550134"/>
            <a:ext cx="10249296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A6AFC-B381-9347-B5C0-D95CDB6D4AB2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40898104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window&#10;&#10;Description automatically generated">
            <a:extLst>
              <a:ext uri="{FF2B5EF4-FFF2-40B4-BE49-F238E27FC236}">
                <a16:creationId xmlns:a16="http://schemas.microsoft.com/office/drawing/2014/main" id="{7FD2BDEE-3391-AF48-B58A-25E9F7E5E9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9" name="Donut 18">
            <a:extLst>
              <a:ext uri="{FF2B5EF4-FFF2-40B4-BE49-F238E27FC236}">
                <a16:creationId xmlns:a16="http://schemas.microsoft.com/office/drawing/2014/main" id="{7480E1A3-6BB8-AB45-B0E2-3964005D0DD7}"/>
              </a:ext>
            </a:extLst>
          </p:cNvPr>
          <p:cNvSpPr/>
          <p:nvPr userDrawn="1"/>
        </p:nvSpPr>
        <p:spPr>
          <a:xfrm>
            <a:off x="8016951" y="-963797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FAA79C-1DA5-0B48-AE2F-437EDB0A3E68}"/>
              </a:ext>
            </a:extLst>
          </p:cNvPr>
          <p:cNvSpPr/>
          <p:nvPr userDrawn="1"/>
        </p:nvSpPr>
        <p:spPr>
          <a:xfrm>
            <a:off x="-93329" y="992159"/>
            <a:ext cx="5565266" cy="6397308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256EFF"/>
              </a:solidFill>
            </a:endParaRP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AF9270AD-F9B6-2748-839F-5DD375826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708" y="1790370"/>
            <a:ext cx="4573191" cy="486833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1218987" eaLnBrk="0" hangingPunct="0">
              <a:lnSpc>
                <a:spcPct val="90000"/>
              </a:lnSpc>
              <a:spcBef>
                <a:spcPts val="1600"/>
              </a:spcBef>
              <a:buClr>
                <a:schemeClr val="bg1"/>
              </a:buClr>
              <a:buFontTx/>
              <a:buNone/>
              <a:defRPr lang="en-US" sz="2800" b="1" kern="0">
                <a:solidFill>
                  <a:schemeClr val="bg1"/>
                </a:solidFill>
              </a:defRPr>
            </a:lvl1pPr>
            <a:lvl2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2pPr>
            <a:lvl3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3pPr>
            <a:lvl4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4pPr>
            <a:lvl5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1937" y="1790370"/>
            <a:ext cx="5827338" cy="4470553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5453C-FC91-2847-9718-442B045DD8B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074918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"/>
          <p:cNvSpPr>
            <a:spLocks noGrp="1"/>
          </p:cNvSpPr>
          <p:nvPr>
            <p:ph type="body" sz="quarter" idx="15"/>
          </p:nvPr>
        </p:nvSpPr>
        <p:spPr>
          <a:xfrm>
            <a:off x="455731" y="1836173"/>
            <a:ext cx="5396498" cy="362869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2" name="Text Placeholder"/>
          <p:cNvSpPr>
            <a:spLocks noGrp="1"/>
          </p:cNvSpPr>
          <p:nvPr>
            <p:ph type="body" sz="quarter" idx="20"/>
          </p:nvPr>
        </p:nvSpPr>
        <p:spPr>
          <a:xfrm>
            <a:off x="6354499" y="1836173"/>
            <a:ext cx="5341120" cy="362869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3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CB1D0-22E5-B345-82A9-BD890DC64843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B110C13-B0F6-BE40-9D6F-98083A710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Take-Away Placeholder">
            <a:extLst>
              <a:ext uri="{FF2B5EF4-FFF2-40B4-BE49-F238E27FC236}">
                <a16:creationId xmlns:a16="http://schemas.microsoft.com/office/drawing/2014/main" id="{CC71859A-C34F-5547-B966-58EA2782C9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731" y="5515665"/>
            <a:ext cx="11240220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AE5A51B7-AE68-0849-B5DE-A88DAF17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F246C8-CF5D-8E44-9E6A-4F482855A7A9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8727771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1A4FF-2547-F74D-B618-45982D6B3FCF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E2848-A365-2A4A-8FC3-209EACA56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3298B-0805-D34F-89D9-605DC96AC6C5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6856933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1A4FF-2547-F74D-B618-45982D6B3FCF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E2848-A365-2A4A-8FC3-209EACA56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ake-Away Placeholder">
            <a:extLst>
              <a:ext uri="{FF2B5EF4-FFF2-40B4-BE49-F238E27FC236}">
                <a16:creationId xmlns:a16="http://schemas.microsoft.com/office/drawing/2014/main" id="{CFCDD3CE-B8FE-2C49-AC3B-AE4AFB727E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873" y="5515665"/>
            <a:ext cx="11279078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4A448-C3CE-0B4F-8BC3-DB28D1642704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41465666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window&#10;&#10;Description automatically generated">
            <a:extLst>
              <a:ext uri="{FF2B5EF4-FFF2-40B4-BE49-F238E27FC236}">
                <a16:creationId xmlns:a16="http://schemas.microsoft.com/office/drawing/2014/main" id="{9B189325-E877-AA4E-926F-D73E80A66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7105A726-65F9-824D-99ED-E02DCB58ECBB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5BA5F244-6243-8C48-9F9D-02072CF8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EE6ED3D0-802D-1449-8919-E2F1EB2BCA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B8E3111-A7F1-C943-A581-936CC3596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402467" cy="685800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CFA9CA-E52D-5F42-8B35-098A683E159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7F8D0F57-19B1-D942-ABC7-1306C7F4E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90743D-A70A-3A46-9FEA-BAF685FA0F23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80583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67871"/>
            <a:ext cx="3932237" cy="625215"/>
          </a:xfrm>
        </p:spPr>
        <p:txBody>
          <a:bodyPr anchor="t"/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93C8F-3E1D-D846-8435-3F8DDF197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BC2CF49-C3AD-47BD-AE02-032F71A6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4728040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animal&#10;&#10;Description automatically generated">
            <a:extLst>
              <a:ext uri="{FF2B5EF4-FFF2-40B4-BE49-F238E27FC236}">
                <a16:creationId xmlns:a16="http://schemas.microsoft.com/office/drawing/2014/main" id="{A47F01A7-1FD2-5849-B945-AA2E2A077F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7105A726-65F9-824D-99ED-E02DCB58ECBB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6FE30E7-5247-124E-80AC-C79BE9A8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200E4CC8-B566-364C-A1D3-05DF670F71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48516EE-3062-8C42-8406-F0CF08BAFB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360613"/>
            <a:ext cx="6402467" cy="3730752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15F8DA-22FC-BC49-862C-9BAD7267F31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CE58CF37-C6B1-4847-A385-51AC805A5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38A5B-C2E3-8C42-9682-BB742DCAC9C1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8641794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Text Half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5631955" y="11853"/>
            <a:ext cx="6559754" cy="36933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7190" y="603257"/>
            <a:ext cx="4865592" cy="1376797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2" name="Take-Away Placeholder"/>
          <p:cNvSpPr>
            <a:spLocks noGrp="1"/>
          </p:cNvSpPr>
          <p:nvPr>
            <p:ph type="body" sz="quarter" idx="19"/>
          </p:nvPr>
        </p:nvSpPr>
        <p:spPr>
          <a:xfrm>
            <a:off x="6037989" y="5407803"/>
            <a:ext cx="5696531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"/>
          <p:cNvSpPr>
            <a:spLocks noGrp="1"/>
          </p:cNvSpPr>
          <p:nvPr>
            <p:ph type="body" sz="quarter" idx="15"/>
          </p:nvPr>
        </p:nvSpPr>
        <p:spPr>
          <a:xfrm>
            <a:off x="6037989" y="1980054"/>
            <a:ext cx="5696531" cy="3417451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1600"/>
              </a:spcBef>
              <a:buClr>
                <a:schemeClr val="bg1"/>
              </a:buClr>
              <a:buFontTx/>
              <a:buChar char="•"/>
              <a:defRPr lang="en-US" sz="2700" b="1" kern="0">
                <a:solidFill>
                  <a:schemeClr val="bg1"/>
                </a:solidFill>
              </a:defRPr>
            </a:lvl1pPr>
            <a:lvl2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2pPr>
            <a:lvl3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3pPr>
            <a:lvl4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4pPr>
            <a:lvl5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002D56-6768-7541-B2E6-48019E97F7F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>
            <a:extLst>
              <a:ext uri="{FF2B5EF4-FFF2-40B4-BE49-F238E27FC236}">
                <a16:creationId xmlns:a16="http://schemas.microsoft.com/office/drawing/2014/main" id="{F7481316-AB30-444D-93EC-438E3545C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394BE-5C80-E140-9BD5-607EA04C5A03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5412319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26E8504-F3AE-4D4A-B82A-3BB986A6857F}"/>
              </a:ext>
            </a:extLst>
          </p:cNvPr>
          <p:cNvSpPr/>
          <p:nvPr userDrawn="1"/>
        </p:nvSpPr>
        <p:spPr>
          <a:xfrm>
            <a:off x="1" y="1371600"/>
            <a:ext cx="6091490" cy="411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359245" y="1716301"/>
            <a:ext cx="5382651" cy="1143000"/>
          </a:xfrm>
          <a:prstGeom prst="rect">
            <a:avLst/>
          </a:prstGeom>
        </p:spPr>
        <p:txBody>
          <a:bodyPr lIns="0" tIns="0" rIns="0" bIns="121899">
            <a:no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359245" y="2859302"/>
            <a:ext cx="5382651" cy="2261339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Tx/>
              <a:buChar char="•"/>
              <a:defRPr lang="en-US" sz="2400" b="0" kern="0">
                <a:solidFill>
                  <a:schemeClr val="bg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4A8D7D49-DB05-8548-853D-F2C231A89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509" y="1143000"/>
            <a:ext cx="6091490" cy="4572000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BC83B-53AE-A44B-9138-5A5D16C4B96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6830347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">
            <a:extLst>
              <a:ext uri="{FF2B5EF4-FFF2-40B4-BE49-F238E27FC236}">
                <a16:creationId xmlns:a16="http://schemas.microsoft.com/office/drawing/2014/main" id="{F5840DF7-99BD-8249-BE24-D871786E4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88CA14-60C8-3145-BC0E-947B8B1CA74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A326D26D-9EEB-3148-B713-593001315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368B2-82C6-004B-8F05-C92686FEFA54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676158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8647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and Large Photo_Optimis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nimal&#10;&#10;Description automatically generated">
            <a:extLst>
              <a:ext uri="{FF2B5EF4-FFF2-40B4-BE49-F238E27FC236}">
                <a16:creationId xmlns:a16="http://schemas.microsoft.com/office/drawing/2014/main" id="{416A6920-BF8C-CC42-B3A9-3A426E2B0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44A3A3F9-5D5C-C949-9797-5FC623D21EF9}"/>
              </a:ext>
            </a:extLst>
          </p:cNvPr>
          <p:cNvSpPr/>
          <p:nvPr userDrawn="1"/>
        </p:nvSpPr>
        <p:spPr>
          <a:xfrm flipH="1">
            <a:off x="-2841591" y="5172720"/>
            <a:ext cx="10916363" cy="10913520"/>
          </a:xfrm>
          <a:prstGeom prst="donu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C1A88A3D-EED3-BC41-8137-B7C39B04F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069" y="2332049"/>
            <a:ext cx="8722481" cy="21939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44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CE2CE1-20A0-6F4E-9A88-FE77B898FA08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B8846B0-301C-E74B-B5EB-52134B206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CED0C-EDD5-5E4F-9125-F6BD5E6EF90F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130669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 -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7191" y="603257"/>
            <a:ext cx="1127907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 algn="l">
              <a:lnSpc>
                <a:spcPct val="70000"/>
              </a:lnSpc>
              <a:defRPr lang="en-US" sz="3599" b="1" cap="none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ake-Away Placeholder"/>
          <p:cNvSpPr>
            <a:spLocks noGrp="1"/>
          </p:cNvSpPr>
          <p:nvPr>
            <p:ph type="body" sz="quarter" idx="19"/>
          </p:nvPr>
        </p:nvSpPr>
        <p:spPr>
          <a:xfrm>
            <a:off x="457193" y="5515665"/>
            <a:ext cx="11279078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399" b="1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5"/>
          </p:nvPr>
        </p:nvSpPr>
        <p:spPr>
          <a:xfrm>
            <a:off x="457192" y="1746257"/>
            <a:ext cx="5396498" cy="3769408"/>
          </a:xfrm>
          <a:prstGeom prst="rect">
            <a:avLst/>
          </a:prstGeom>
        </p:spPr>
        <p:txBody>
          <a:bodyPr lIns="0" tIns="0" rIns="0" bIns="0"/>
          <a:lstStyle>
            <a:lvl1pPr marL="236467" indent="-236467" defTabSz="1218621" eaLnBrk="0" hangingPunct="0">
              <a:lnSpc>
                <a:spcPct val="100000"/>
              </a:lnSpc>
              <a:spcBef>
                <a:spcPts val="1200"/>
              </a:spcBef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1pPr>
            <a:lvl2pPr marL="463411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690356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3pPr>
            <a:lvl4pPr marL="918887" indent="-228531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4pPr>
            <a:lvl5pPr marL="1145831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"/>
          <p:cNvSpPr>
            <a:spLocks noGrp="1"/>
          </p:cNvSpPr>
          <p:nvPr>
            <p:ph type="body" sz="quarter" idx="20"/>
          </p:nvPr>
        </p:nvSpPr>
        <p:spPr>
          <a:xfrm>
            <a:off x="6395151" y="1746257"/>
            <a:ext cx="5341120" cy="3769408"/>
          </a:xfrm>
          <a:prstGeom prst="rect">
            <a:avLst/>
          </a:prstGeom>
        </p:spPr>
        <p:txBody>
          <a:bodyPr lIns="0" tIns="0" rIns="0" bIns="0"/>
          <a:lstStyle>
            <a:lvl1pPr marL="236467" indent="-236467" defTabSz="1218621" eaLnBrk="0" hangingPunct="0">
              <a:lnSpc>
                <a:spcPct val="100000"/>
              </a:lnSpc>
              <a:spcBef>
                <a:spcPts val="1200"/>
              </a:spcBef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1pPr>
            <a:lvl2pPr marL="463411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690356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3pPr>
            <a:lvl4pPr marL="918887" indent="-228531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4pPr>
            <a:lvl5pPr marL="1145831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31548" r="70851" b="31858"/>
          <a:stretch/>
        </p:blipFill>
        <p:spPr>
          <a:xfrm>
            <a:off x="11671503" y="6370279"/>
            <a:ext cx="441549" cy="365760"/>
          </a:xfrm>
          <a:prstGeom prst="rect">
            <a:avLst/>
          </a:prstGeom>
        </p:spPr>
      </p:pic>
      <p:sp>
        <p:nvSpPr>
          <p:cNvPr id="14" name="Slide Number Placeholder"/>
          <p:cNvSpPr>
            <a:spLocks noGrp="1"/>
          </p:cNvSpPr>
          <p:nvPr>
            <p:ph type="sldNum" sz="quarter" idx="4"/>
          </p:nvPr>
        </p:nvSpPr>
        <p:spPr bwMode="auto">
          <a:xfrm>
            <a:off x="11437919" y="6508873"/>
            <a:ext cx="137894" cy="1384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900" b="1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804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Du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tree covered in snow&#10;&#10;Description automatically generated">
            <a:extLst>
              <a:ext uri="{FF2B5EF4-FFF2-40B4-BE49-F238E27FC236}">
                <a16:creationId xmlns:a16="http://schemas.microsoft.com/office/drawing/2014/main" id="{3220202E-4012-8D4A-9E39-106A33AAA8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93"/>
            <a:ext cx="12192000" cy="68562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9FA9D8-CC36-2A44-A2AF-DD965E559480}"/>
              </a:ext>
            </a:extLst>
          </p:cNvPr>
          <p:cNvSpPr/>
          <p:nvPr userDrawn="1"/>
        </p:nvSpPr>
        <p:spPr>
          <a:xfrm>
            <a:off x="6096000" y="-527627"/>
            <a:ext cx="7137230" cy="79132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C1A88A3D-EED3-BC41-8137-B7C39B04F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6043" y="333919"/>
            <a:ext cx="3743043" cy="219390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0539745B-DD09-5748-9DF7-DBA5116F0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6043" y="4573576"/>
            <a:ext cx="3743043" cy="43152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0" name="Text Placeholder2">
            <a:extLst>
              <a:ext uri="{FF2B5EF4-FFF2-40B4-BE49-F238E27FC236}">
                <a16:creationId xmlns:a16="http://schemas.microsoft.com/office/drawing/2014/main" id="{104E57F7-99CE-794E-861D-E5C32F535C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6043" y="5081306"/>
            <a:ext cx="3743043" cy="5413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865B192-6E57-BC47-B3E1-3AD7019E01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49350" y="887563"/>
            <a:ext cx="6138493" cy="4470552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966320C-E908-7C4C-80EB-517C57F2EF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16044" y="2731736"/>
            <a:ext cx="3743043" cy="163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/>
            </a:lvl1pPr>
            <a:lvl2pPr marL="609494" indent="0">
              <a:buNone/>
              <a:defRPr sz="2000"/>
            </a:lvl2pPr>
            <a:lvl3pPr marL="1218986" indent="0">
              <a:buNone/>
              <a:defRPr sz="2000"/>
            </a:lvl3pPr>
            <a:lvl4pPr marL="1828480" indent="0">
              <a:buNone/>
              <a:defRPr sz="2000"/>
            </a:lvl4pPr>
            <a:lvl5pPr marL="2437973" indent="0">
              <a:buNone/>
              <a:defRPr sz="2000"/>
            </a:lvl5pPr>
          </a:lstStyle>
          <a:p>
            <a:pPr lvl="0"/>
            <a:r>
              <a:rPr lang="en-US"/>
              <a:t>Click to add sub-statement</a:t>
            </a:r>
          </a:p>
        </p:txBody>
      </p:sp>
    </p:spTree>
    <p:extLst>
      <p:ext uri="{BB962C8B-B14F-4D97-AF65-F5344CB8AC3E}">
        <p14:creationId xmlns:p14="http://schemas.microsoft.com/office/powerpoint/2010/main" val="2825256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Large Photo_Optimis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nimal&#10;&#10;Description automatically generated">
            <a:extLst>
              <a:ext uri="{FF2B5EF4-FFF2-40B4-BE49-F238E27FC236}">
                <a16:creationId xmlns:a16="http://schemas.microsoft.com/office/drawing/2014/main" id="{416A6920-BF8C-CC42-B3A9-3A426E2B0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44A3A3F9-5D5C-C949-9797-5FC623D21EF9}"/>
              </a:ext>
            </a:extLst>
          </p:cNvPr>
          <p:cNvSpPr/>
          <p:nvPr userDrawn="1"/>
        </p:nvSpPr>
        <p:spPr>
          <a:xfrm flipH="1">
            <a:off x="-2841591" y="5172720"/>
            <a:ext cx="10916363" cy="10913520"/>
          </a:xfrm>
          <a:prstGeom prst="donu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C1A88A3D-EED3-BC41-8137-B7C39B04F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069" y="2332049"/>
            <a:ext cx="8722481" cy="21939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44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CE2CE1-20A0-6F4E-9A88-FE77B898FA08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B8846B0-301C-E74B-B5EB-52134B206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CED0C-EDD5-5E4F-9125-F6BD5E6EF90F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648877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On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window&#10;&#10;Description automatically generated">
            <a:extLst>
              <a:ext uri="{FF2B5EF4-FFF2-40B4-BE49-F238E27FC236}">
                <a16:creationId xmlns:a16="http://schemas.microsoft.com/office/drawing/2014/main" id="{BE9ECB48-B7F4-864F-9FD3-7EBFB6D23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4" name="Donut 13">
            <a:extLst>
              <a:ext uri="{FF2B5EF4-FFF2-40B4-BE49-F238E27FC236}">
                <a16:creationId xmlns:a16="http://schemas.microsoft.com/office/drawing/2014/main" id="{8FF3B0FE-6B9C-B444-9EB8-AB171A053D78}"/>
              </a:ext>
            </a:extLst>
          </p:cNvPr>
          <p:cNvSpPr/>
          <p:nvPr userDrawn="1"/>
        </p:nvSpPr>
        <p:spPr>
          <a:xfrm>
            <a:off x="-317324" y="-632927"/>
            <a:ext cx="8125970" cy="812385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351519-F5E4-DC4B-A461-1F8C2FD9348C}"/>
              </a:ext>
            </a:extLst>
          </p:cNvPr>
          <p:cNvSpPr/>
          <p:nvPr userDrawn="1"/>
        </p:nvSpPr>
        <p:spPr>
          <a:xfrm>
            <a:off x="773058" y="816429"/>
            <a:ext cx="10175658" cy="52251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2B7058C4-4A54-2E49-A937-90F1B9A2A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069" y="2332049"/>
            <a:ext cx="5077769" cy="219390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44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51495555-3D6B-7647-BE41-E51B3696A0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09324" y="1957330"/>
            <a:ext cx="3198608" cy="2943340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861100-4D14-5341-8C8C-64037B07CEA2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A731DE5D-CAC3-1A40-BD64-5D0392F7E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9090F4-C166-4544-8FE6-DCBA31522552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936753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92279" y="981632"/>
            <a:ext cx="3932237" cy="826477"/>
          </a:xfrm>
        </p:spPr>
        <p:txBody>
          <a:bodyPr anchor="t"/>
          <a:lstStyle>
            <a:lvl1pPr algn="l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5649" y="992187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92279" y="2047794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DB9C0-BC40-6147-AA83-28E2D2F99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821" y="6234963"/>
            <a:ext cx="1567052" cy="4827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EA80533-7C44-4ABF-98E5-2E61B9DE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4177146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lai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nut 11">
            <a:extLst>
              <a:ext uri="{FF2B5EF4-FFF2-40B4-BE49-F238E27FC236}">
                <a16:creationId xmlns:a16="http://schemas.microsoft.com/office/drawing/2014/main" id="{361C6837-4D6F-CA49-ABAD-23B717AA0798}"/>
              </a:ext>
            </a:extLst>
          </p:cNvPr>
          <p:cNvSpPr/>
          <p:nvPr userDrawn="1"/>
        </p:nvSpPr>
        <p:spPr>
          <a:xfrm flipH="1">
            <a:off x="-9743288" y="-2027760"/>
            <a:ext cx="10916363" cy="10913520"/>
          </a:xfrm>
          <a:prstGeom prst="donut">
            <a:avLst/>
          </a:prstGeom>
          <a:solidFill>
            <a:schemeClr val="accent3">
              <a:alpha val="90000"/>
            </a:schemeClr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C1A88A3D-EED3-BC41-8137-B7C39B04F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9964" y="2332049"/>
            <a:ext cx="8722481" cy="21939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90000"/>
              </a:lnSpc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E1B172-5F63-B741-BF6B-681D0C95DE0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AB7E2C76-7DE5-1D4D-8F30-8D19A9848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FAAAD-4F44-6048-8A6B-AEA5DB355A54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810961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 -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7191" y="603257"/>
            <a:ext cx="1127907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 algn="l">
              <a:lnSpc>
                <a:spcPct val="70000"/>
              </a:lnSpc>
              <a:defRPr lang="en-US" sz="3599" b="1" cap="none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ake-Away Placeholder"/>
          <p:cNvSpPr>
            <a:spLocks noGrp="1"/>
          </p:cNvSpPr>
          <p:nvPr>
            <p:ph type="body" sz="quarter" idx="19"/>
          </p:nvPr>
        </p:nvSpPr>
        <p:spPr>
          <a:xfrm>
            <a:off x="457193" y="5515665"/>
            <a:ext cx="11279078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399" b="1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5"/>
          </p:nvPr>
        </p:nvSpPr>
        <p:spPr>
          <a:xfrm>
            <a:off x="457192" y="1746257"/>
            <a:ext cx="5396498" cy="3769408"/>
          </a:xfrm>
          <a:prstGeom prst="rect">
            <a:avLst/>
          </a:prstGeom>
        </p:spPr>
        <p:txBody>
          <a:bodyPr lIns="0" tIns="0" rIns="0" bIns="0"/>
          <a:lstStyle>
            <a:lvl1pPr marL="236467" indent="-236467" defTabSz="1218621" eaLnBrk="0" hangingPunct="0">
              <a:lnSpc>
                <a:spcPct val="100000"/>
              </a:lnSpc>
              <a:spcBef>
                <a:spcPts val="1200"/>
              </a:spcBef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1pPr>
            <a:lvl2pPr marL="463411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690356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3pPr>
            <a:lvl4pPr marL="918887" indent="-228531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4pPr>
            <a:lvl5pPr marL="1145831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"/>
          <p:cNvSpPr>
            <a:spLocks noGrp="1"/>
          </p:cNvSpPr>
          <p:nvPr>
            <p:ph type="body" sz="quarter" idx="20"/>
          </p:nvPr>
        </p:nvSpPr>
        <p:spPr>
          <a:xfrm>
            <a:off x="6395151" y="1746257"/>
            <a:ext cx="5341120" cy="3769408"/>
          </a:xfrm>
          <a:prstGeom prst="rect">
            <a:avLst/>
          </a:prstGeom>
        </p:spPr>
        <p:txBody>
          <a:bodyPr lIns="0" tIns="0" rIns="0" bIns="0"/>
          <a:lstStyle>
            <a:lvl1pPr marL="236467" indent="-236467" defTabSz="1218621" eaLnBrk="0" hangingPunct="0">
              <a:lnSpc>
                <a:spcPct val="100000"/>
              </a:lnSpc>
              <a:spcBef>
                <a:spcPts val="1200"/>
              </a:spcBef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1pPr>
            <a:lvl2pPr marL="463411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690356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3pPr>
            <a:lvl4pPr marL="918887" indent="-228531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4pPr>
            <a:lvl5pPr marL="1145831" indent="-226945" defTabSz="1218621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399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31548" r="70851" b="31858"/>
          <a:stretch/>
        </p:blipFill>
        <p:spPr>
          <a:xfrm>
            <a:off x="11671503" y="6370279"/>
            <a:ext cx="441549" cy="365760"/>
          </a:xfrm>
          <a:prstGeom prst="rect">
            <a:avLst/>
          </a:prstGeom>
        </p:spPr>
      </p:pic>
      <p:sp>
        <p:nvSpPr>
          <p:cNvPr id="14" name="Slide Number Placeholder"/>
          <p:cNvSpPr>
            <a:spLocks noGrp="1"/>
          </p:cNvSpPr>
          <p:nvPr>
            <p:ph type="sldNum" sz="quarter" idx="4"/>
          </p:nvPr>
        </p:nvSpPr>
        <p:spPr bwMode="auto">
          <a:xfrm>
            <a:off x="11437919" y="6508873"/>
            <a:ext cx="137894" cy="1384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900" b="1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35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 defTabSz="1218987">
              <a:defRPr/>
            </a:pPr>
            <a:fld id="{3D0814A7-6EEF-4E2B-82FD-5338C0AF3E0B}" type="slidenum">
              <a:rPr lang="en-US" smtClean="0">
                <a:solidFill>
                  <a:srgbClr val="FFFFFF"/>
                </a:solidFill>
              </a:rPr>
              <a:pPr defTabSz="1218987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91876179-5F1B-D94A-A3C4-43CA28610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pPr defTabSz="1218987"/>
            <a:endParaRPr lang="en-US">
              <a:solidFill>
                <a:srgbClr val="C0C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0968F-B059-C345-BEB9-E3B035F35C20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1E6E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1E6E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1E6E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2C82B731-666F-9A48-9A69-3A4A8CA8B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719E9BC1-5E03-1B4F-A6AA-C5D2A832DE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533" y="1900645"/>
            <a:ext cx="11274737" cy="356422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7" name="Take-Away Placeholder">
            <a:extLst>
              <a:ext uri="{FF2B5EF4-FFF2-40B4-BE49-F238E27FC236}">
                <a16:creationId xmlns:a16="http://schemas.microsoft.com/office/drawing/2014/main" id="{0C9B5AD5-983F-A642-BC7D-BAC7B4F8CC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731" y="5515665"/>
            <a:ext cx="11240220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</p:spTree>
    <p:extLst>
      <p:ext uri="{BB962C8B-B14F-4D97-AF65-F5344CB8AC3E}">
        <p14:creationId xmlns:p14="http://schemas.microsoft.com/office/powerpoint/2010/main" val="10407668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Option 1 - On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2" y="6064627"/>
            <a:ext cx="3524406" cy="533400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460" y="0"/>
            <a:ext cx="12192127" cy="4389120"/>
          </a:xfrm>
          <a:prstGeom prst="rect">
            <a:avLst/>
          </a:prstGeom>
        </p:spPr>
        <p:txBody>
          <a:bodyPr lIns="91344" tIns="45673" rIns="91344" bIns="45673"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929" y="5588217"/>
            <a:ext cx="3657748" cy="1387853"/>
          </a:xfrm>
          <a:prstGeom prst="rect">
            <a:avLst/>
          </a:prstGeom>
        </p:spPr>
      </p:pic>
      <p:sp>
        <p:nvSpPr>
          <p:cNvPr id="12" name="Title"/>
          <p:cNvSpPr>
            <a:spLocks noGrp="1"/>
          </p:cNvSpPr>
          <p:nvPr>
            <p:ph type="title"/>
          </p:nvPr>
        </p:nvSpPr>
        <p:spPr>
          <a:xfrm>
            <a:off x="455731" y="4831502"/>
            <a:ext cx="6707347" cy="966711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0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696616" y="4837550"/>
            <a:ext cx="4042387" cy="43152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7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accent6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2"/>
          <p:cNvSpPr>
            <a:spLocks noGrp="1"/>
          </p:cNvSpPr>
          <p:nvPr>
            <p:ph type="body" sz="quarter" idx="14"/>
          </p:nvPr>
        </p:nvSpPr>
        <p:spPr>
          <a:xfrm>
            <a:off x="7696616" y="5269046"/>
            <a:ext cx="4042387" cy="5413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500" b="0" kern="0" cap="none" baseline="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9013347" y="4465307"/>
            <a:ext cx="2725660" cy="36619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B336C0F-58A5-6C4A-A274-709724CBE04A}" type="datetime3">
              <a:rPr lang="en-US" smtClean="0"/>
              <a:t>24 August 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93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Option 2 -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929" y="5588217"/>
            <a:ext cx="3657748" cy="1387853"/>
          </a:xfrm>
          <a:prstGeom prst="rect">
            <a:avLst/>
          </a:prstGeom>
        </p:spPr>
      </p:pic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612072" cy="4389120"/>
          </a:xfrm>
          <a:prstGeom prst="rect">
            <a:avLst/>
          </a:prstGeom>
        </p:spPr>
        <p:txBody>
          <a:bodyPr lIns="91344" tIns="45673" rIns="91344" bIns="45673"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32785" y="0"/>
            <a:ext cx="2923348" cy="4389120"/>
          </a:xfrm>
          <a:prstGeom prst="rect">
            <a:avLst/>
          </a:prstGeom>
        </p:spPr>
        <p:txBody>
          <a:bodyPr lIns="91344" tIns="45673" rIns="91344" bIns="45673"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776785" y="0"/>
            <a:ext cx="2415216" cy="4389120"/>
          </a:xfrm>
          <a:prstGeom prst="rect">
            <a:avLst/>
          </a:prstGeom>
        </p:spPr>
        <p:txBody>
          <a:bodyPr lIns="91344" tIns="45673" rIns="91344" bIns="45673"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Title"/>
          <p:cNvSpPr>
            <a:spLocks noGrp="1"/>
          </p:cNvSpPr>
          <p:nvPr>
            <p:ph type="title"/>
          </p:nvPr>
        </p:nvSpPr>
        <p:spPr>
          <a:xfrm>
            <a:off x="455731" y="4831502"/>
            <a:ext cx="6707347" cy="966711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0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696616" y="4837550"/>
            <a:ext cx="4042387" cy="43152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7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accent6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2"/>
          <p:cNvSpPr>
            <a:spLocks noGrp="1"/>
          </p:cNvSpPr>
          <p:nvPr>
            <p:ph type="body" sz="quarter" idx="15"/>
          </p:nvPr>
        </p:nvSpPr>
        <p:spPr>
          <a:xfrm>
            <a:off x="7696616" y="5269046"/>
            <a:ext cx="4042387" cy="5413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500" b="0" kern="0" cap="none" baseline="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9013347" y="4465307"/>
            <a:ext cx="2725660" cy="36619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5B366BF1-8837-8549-A88E-0395A8F5F86A}" type="datetime3">
              <a:rPr lang="en-US" smtClean="0"/>
              <a:t>24 August 2022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2" y="6064627"/>
            <a:ext cx="352440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35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age O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929" y="5588217"/>
            <a:ext cx="3657748" cy="13878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2192127" cy="4389120"/>
          </a:xfrm>
          <a:prstGeom prst="rect">
            <a:avLst/>
          </a:prstGeom>
          <a:gradFill flip="none" rotWithShape="1">
            <a:gsLst>
              <a:gs pos="24000">
                <a:schemeClr val="tx1"/>
              </a:gs>
              <a:gs pos="72000">
                <a:schemeClr val="tx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3" rIns="91344" bIns="45673" rtlCol="0" anchor="ctr"/>
          <a:lstStyle/>
          <a:p>
            <a:pPr algn="ctr"/>
            <a:endParaRPr lang="en-US" sz="18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62" y="1958843"/>
            <a:ext cx="3631999" cy="2132895"/>
          </a:xfrm>
          <a:prstGeom prst="rect">
            <a:avLst/>
          </a:prstGeom>
        </p:spPr>
      </p:pic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455731" y="4831502"/>
            <a:ext cx="6707347" cy="966711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0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696616" y="4837550"/>
            <a:ext cx="4042387" cy="43152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7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accent6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2"/>
          <p:cNvSpPr>
            <a:spLocks noGrp="1"/>
          </p:cNvSpPr>
          <p:nvPr>
            <p:ph type="body" sz="quarter" idx="14"/>
          </p:nvPr>
        </p:nvSpPr>
        <p:spPr>
          <a:xfrm>
            <a:off x="7696616" y="5269046"/>
            <a:ext cx="4042387" cy="5413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500" b="0" kern="0" cap="none" baseline="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9013347" y="4465307"/>
            <a:ext cx="2725660" cy="36619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A01FB1B7-4E1A-E441-8602-8753DB8B862D}" type="datetime3">
              <a:rPr lang="en-US" smtClean="0"/>
              <a:t>24 August 2022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52" y="6064627"/>
            <a:ext cx="352440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6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 Option 7 - Den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929" y="5588217"/>
            <a:ext cx="3657748" cy="13878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0"/>
            <a:ext cx="12192127" cy="4389120"/>
          </a:xfrm>
          <a:prstGeom prst="rect">
            <a:avLst/>
          </a:prstGeom>
          <a:gradFill flip="none" rotWithShape="1">
            <a:gsLst>
              <a:gs pos="24000">
                <a:schemeClr val="tx1"/>
              </a:gs>
              <a:gs pos="72000">
                <a:schemeClr val="tx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3" rIns="91344" bIns="45673" rtlCol="0" anchor="ctr"/>
          <a:lstStyle/>
          <a:p>
            <a:pPr algn="ctr"/>
            <a:endParaRPr lang="en-US" sz="180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62" y="1958843"/>
            <a:ext cx="3631999" cy="2132895"/>
          </a:xfrm>
          <a:prstGeom prst="rect">
            <a:avLst/>
          </a:prstGeom>
        </p:spPr>
      </p:pic>
      <p:sp>
        <p:nvSpPr>
          <p:cNvPr id="10" name="Title"/>
          <p:cNvSpPr>
            <a:spLocks noGrp="1"/>
          </p:cNvSpPr>
          <p:nvPr>
            <p:ph type="title"/>
          </p:nvPr>
        </p:nvSpPr>
        <p:spPr>
          <a:xfrm>
            <a:off x="455731" y="4831502"/>
            <a:ext cx="6707347" cy="966711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0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696616" y="4837550"/>
            <a:ext cx="4042387" cy="431527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r">
              <a:lnSpc>
                <a:spcPct val="7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accent6"/>
                </a:solidFill>
                <a:latin typeface="+mj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2"/>
          <p:cNvSpPr>
            <a:spLocks noGrp="1"/>
          </p:cNvSpPr>
          <p:nvPr>
            <p:ph type="body" sz="quarter" idx="14"/>
          </p:nvPr>
        </p:nvSpPr>
        <p:spPr>
          <a:xfrm>
            <a:off x="7696616" y="5269046"/>
            <a:ext cx="4042387" cy="54133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r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500" b="0" kern="0" cap="none" baseline="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777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9013347" y="4465307"/>
            <a:ext cx="2725660" cy="36619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C4EBBE4A-AFEE-D945-A45B-56B075069BF8}" type="datetime3">
              <a:rPr lang="en-US" smtClean="0"/>
              <a:t>24 August 2022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52" y="6064627"/>
            <a:ext cx="352440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53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1 -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771">
            <a:normAutofit/>
          </a:bodyPr>
          <a:lstStyle>
            <a:lvl1pPr algn="l">
              <a:lnSpc>
                <a:spcPct val="70000"/>
              </a:lnSpc>
              <a:defRPr lang="en-US" sz="3600" b="1" cap="none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223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31548" r="70851" b="31858"/>
          <a:stretch/>
        </p:blipFill>
        <p:spPr>
          <a:xfrm>
            <a:off x="11671502" y="6370279"/>
            <a:ext cx="441549" cy="36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952" y="6420045"/>
            <a:ext cx="3405503" cy="295656"/>
          </a:xfrm>
          <a:prstGeom prst="rect">
            <a:avLst/>
          </a:prstGeom>
        </p:spPr>
      </p:pic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 bwMode="auto">
          <a:xfrm>
            <a:off x="11434748" y="6506309"/>
            <a:ext cx="141064" cy="14362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900" b="1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139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1 - Large Box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5028953" y="603257"/>
            <a:ext cx="6707348" cy="1143000"/>
          </a:xfrm>
          <a:prstGeom prst="rect">
            <a:avLst/>
          </a:prstGeom>
        </p:spPr>
        <p:txBody>
          <a:bodyPr lIns="0" tIns="0" rIns="0" bIns="121771">
            <a:normAutofit/>
          </a:bodyPr>
          <a:lstStyle>
            <a:lvl1pPr algn="l">
              <a:lnSpc>
                <a:spcPct val="70000"/>
              </a:lnSpc>
              <a:defRPr lang="en-US" sz="3600" b="1" cap="none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"/>
          <p:cNvSpPr>
            <a:spLocks noGrp="1"/>
          </p:cNvSpPr>
          <p:nvPr>
            <p:ph type="body" sz="quarter" idx="15"/>
          </p:nvPr>
        </p:nvSpPr>
        <p:spPr>
          <a:xfrm>
            <a:off x="5028953" y="1746287"/>
            <a:ext cx="6707348" cy="3651247"/>
          </a:xfrm>
          <a:prstGeom prst="rect">
            <a:avLst/>
          </a:prstGeom>
        </p:spPr>
        <p:txBody>
          <a:bodyPr lIns="0" tIns="0" rIns="0" bIns="0"/>
          <a:lstStyle>
            <a:lvl1pPr marL="306576" indent="-306576" defTabSz="1217771" eaLnBrk="0" hangingPunct="0">
              <a:lnSpc>
                <a:spcPct val="90000"/>
              </a:lnSpc>
              <a:spcBef>
                <a:spcPts val="1600"/>
              </a:spcBef>
              <a:buFontTx/>
              <a:buChar char="•"/>
              <a:defRPr lang="en-US" sz="2700" b="1" kern="0">
                <a:solidFill>
                  <a:schemeClr val="accent6"/>
                </a:solidFill>
              </a:defRPr>
            </a:lvl1pPr>
            <a:lvl2pPr defTabSz="1217771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2pPr>
            <a:lvl3pPr defTabSz="1217771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3pPr>
            <a:lvl4pPr defTabSz="1217771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4pPr>
            <a:lvl5pPr defTabSz="1217771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ake-Away Placeholder"/>
          <p:cNvSpPr>
            <a:spLocks noGrp="1"/>
          </p:cNvSpPr>
          <p:nvPr>
            <p:ph type="body" sz="quarter" idx="19"/>
          </p:nvPr>
        </p:nvSpPr>
        <p:spPr>
          <a:xfrm>
            <a:off x="5028953" y="5515665"/>
            <a:ext cx="6707348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" y="3"/>
            <a:ext cx="65" cy="36933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563" marR="0" indent="-342563" algn="l" defTabSz="45672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31548" r="70851" b="31858"/>
          <a:stretch/>
        </p:blipFill>
        <p:spPr>
          <a:xfrm>
            <a:off x="11671502" y="6370279"/>
            <a:ext cx="441549" cy="36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952" y="6420045"/>
            <a:ext cx="3405503" cy="295656"/>
          </a:xfrm>
          <a:prstGeom prst="rect">
            <a:avLst/>
          </a:prstGeom>
        </p:spPr>
      </p:pic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>
            <a:off x="11434748" y="6506309"/>
            <a:ext cx="141064" cy="14362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900" b="1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029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1 - Lar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5028953" y="603257"/>
            <a:ext cx="6707348" cy="1143000"/>
          </a:xfrm>
          <a:prstGeom prst="rect">
            <a:avLst/>
          </a:prstGeom>
        </p:spPr>
        <p:txBody>
          <a:bodyPr lIns="0" tIns="0" rIns="0" bIns="121771">
            <a:normAutofit/>
          </a:bodyPr>
          <a:lstStyle>
            <a:lvl1pPr algn="l">
              <a:lnSpc>
                <a:spcPct val="70000"/>
              </a:lnSpc>
              <a:defRPr lang="en-US" sz="3600" b="1" cap="none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"/>
          <p:cNvSpPr>
            <a:spLocks noGrp="1"/>
          </p:cNvSpPr>
          <p:nvPr>
            <p:ph type="body" sz="quarter" idx="15"/>
          </p:nvPr>
        </p:nvSpPr>
        <p:spPr>
          <a:xfrm>
            <a:off x="5028953" y="1746287"/>
            <a:ext cx="6707348" cy="3651247"/>
          </a:xfrm>
          <a:prstGeom prst="rect">
            <a:avLst/>
          </a:prstGeom>
        </p:spPr>
        <p:txBody>
          <a:bodyPr lIns="0" tIns="0" rIns="0" bIns="0"/>
          <a:lstStyle>
            <a:lvl1pPr marL="306576" indent="-306576" defTabSz="1217771" eaLnBrk="0" hangingPunct="0">
              <a:lnSpc>
                <a:spcPct val="90000"/>
              </a:lnSpc>
              <a:spcBef>
                <a:spcPts val="1600"/>
              </a:spcBef>
              <a:buFontTx/>
              <a:buChar char="•"/>
              <a:defRPr lang="en-US" sz="2700" b="1" kern="0">
                <a:solidFill>
                  <a:schemeClr val="accent6"/>
                </a:solidFill>
              </a:defRPr>
            </a:lvl1pPr>
            <a:lvl2pPr defTabSz="1217771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2pPr>
            <a:lvl3pPr defTabSz="1217771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3pPr>
            <a:lvl4pPr defTabSz="1217771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4pPr>
            <a:lvl5pPr defTabSz="1217771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ake-Away Placeholder"/>
          <p:cNvSpPr>
            <a:spLocks noGrp="1"/>
          </p:cNvSpPr>
          <p:nvPr>
            <p:ph type="body" sz="quarter" idx="19"/>
          </p:nvPr>
        </p:nvSpPr>
        <p:spPr>
          <a:xfrm>
            <a:off x="5028953" y="5515665"/>
            <a:ext cx="6707348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" y="0"/>
            <a:ext cx="4573191" cy="6858000"/>
          </a:xfrm>
          <a:prstGeom prst="rect">
            <a:avLst/>
          </a:prstGeom>
        </p:spPr>
        <p:txBody>
          <a:bodyPr lIns="91344" tIns="45673" rIns="91344" bIns="45673"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31548" r="70851" b="31858"/>
          <a:stretch/>
        </p:blipFill>
        <p:spPr>
          <a:xfrm>
            <a:off x="11671502" y="6370279"/>
            <a:ext cx="441549" cy="365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952" y="6420045"/>
            <a:ext cx="3405503" cy="295656"/>
          </a:xfrm>
          <a:prstGeom prst="rect">
            <a:avLst/>
          </a:prstGeom>
        </p:spPr>
      </p:pic>
      <p:sp>
        <p:nvSpPr>
          <p:cNvPr id="10" name="Slide Number Placeholder"/>
          <p:cNvSpPr>
            <a:spLocks noGrp="1"/>
          </p:cNvSpPr>
          <p:nvPr>
            <p:ph type="sldNum" sz="quarter" idx="4"/>
          </p:nvPr>
        </p:nvSpPr>
        <p:spPr bwMode="auto">
          <a:xfrm>
            <a:off x="11434748" y="6506309"/>
            <a:ext cx="141064" cy="14362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900" b="1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2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4E88-6929-CC46-BF48-AD5313965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70245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62" r:id="rId7"/>
    <p:sldLayoutId id="2147483656" r:id="rId8"/>
    <p:sldLayoutId id="2147483663" r:id="rId9"/>
    <p:sldLayoutId id="2147483664" r:id="rId10"/>
    <p:sldLayoutId id="2147483657" r:id="rId11"/>
    <p:sldLayoutId id="2147483665" r:id="rId12"/>
    <p:sldLayoutId id="2147483666" r:id="rId13"/>
    <p:sldLayoutId id="214748366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9256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4E88-6929-CC46-BF48-AD5313965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30289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</p:sldLayoutIdLst>
  <p:txStyles>
    <p:titleStyle>
      <a:lvl1pPr algn="ctr" defTabSz="685629" rtl="0" eaLnBrk="1" latinLnBrk="0" hangingPunct="1">
        <a:lnSpc>
          <a:spcPct val="90000"/>
        </a:lnSpc>
        <a:spcBef>
          <a:spcPct val="0"/>
        </a:spcBef>
        <a:buNone/>
        <a:defRPr sz="3299" b="1" i="0" kern="1200">
          <a:solidFill>
            <a:srgbClr val="29256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07" indent="-171407" algn="l" defTabSz="6856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1pPr>
      <a:lvl2pPr marL="514222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2pPr>
      <a:lvl3pPr marL="857036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3pPr>
      <a:lvl4pPr marL="1199850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4pPr>
      <a:lvl5pPr marL="1542665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5pPr>
      <a:lvl6pPr marL="1885479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2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2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4E88-6929-CC46-BF48-AD5313965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79938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29256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11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</p:sldLayoutIdLst>
  <p:hf hdr="0" ftr="0" dt="0"/>
  <p:txStyles>
    <p:titleStyle>
      <a:lvl1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 kern="1200" cap="all" baseline="0">
          <a:solidFill>
            <a:srgbClr val="005596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2pPr>
      <a:lvl3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3pPr>
      <a:lvl4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4pPr>
      <a:lvl5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5pPr>
      <a:lvl6pPr marL="60949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898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48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797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20" indent="-45712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80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hf hdr="0" ftr="0" dt="0"/>
  <p:txStyles>
    <p:titleStyle>
      <a:lvl1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 kern="1200" cap="all" baseline="0">
          <a:solidFill>
            <a:srgbClr val="005596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2pPr>
      <a:lvl3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3pPr>
      <a:lvl4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4pPr>
      <a:lvl5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5pPr>
      <a:lvl6pPr marL="60949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8987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8480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7973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7120" indent="-45712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2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</p:sldLayoutIdLst>
  <p:hf hdr="0" ftr="0" dt="0"/>
  <p:txStyles>
    <p:titleStyle>
      <a:lvl1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0" lang="en-US" sz="3600" b="1" i="0" u="none" strike="noStrike" kern="0" cap="none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n-ea"/>
          <a:cs typeface="+mn-cs"/>
        </a:defRPr>
      </a:lvl1pPr>
      <a:lvl2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5pPr>
      <a:lvl6pPr marL="609493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6pPr>
      <a:lvl7pPr marL="1218987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7pPr>
      <a:lvl8pPr marL="182848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8pPr>
      <a:lvl9pPr marL="2437973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9pPr>
    </p:titleStyle>
    <p:bodyStyle>
      <a:lvl1pPr marL="306864" indent="-306864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6398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2pPr>
      <a:lvl3pPr marL="1218987" indent="-302631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3pPr>
      <a:lvl4pPr marL="1673991" indent="-302631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4pPr>
      <a:lvl5pPr marL="2131111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5pPr>
      <a:lvl6pPr marL="274060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6pPr>
      <a:lvl7pPr marL="3350098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7pPr>
      <a:lvl8pPr marL="3959591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8pPr>
      <a:lvl9pPr marL="456908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54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hf hdr="0" ftr="0" dt="0"/>
  <p:txStyles>
    <p:titleStyle>
      <a:lvl1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100" b="1" cap="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5pPr>
      <a:lvl6pPr marL="609493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6pPr>
      <a:lvl7pPr marL="1218987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7pPr>
      <a:lvl8pPr marL="18284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8pPr>
      <a:lvl9pPr marL="2437973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9pPr>
    </p:titleStyle>
    <p:bodyStyle>
      <a:lvl1pPr marL="306864" indent="-3068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63984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2pPr>
      <a:lvl3pPr marL="1218987" indent="-3026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3pPr>
      <a:lvl4pPr marL="1673991" indent="-3026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4pPr>
      <a:lvl5pPr marL="2131111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5pPr>
      <a:lvl6pPr marL="2740604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6pPr>
      <a:lvl7pPr marL="3350098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7pPr>
      <a:lvl8pPr marL="3959591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8pPr>
      <a:lvl9pPr marL="4569084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63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hf hdr="0"/>
  <p:txStyles>
    <p:titleStyle>
      <a:lvl1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 kern="1200" cap="all" baseline="0">
          <a:solidFill>
            <a:srgbClr val="005596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2pPr>
      <a:lvl3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3pPr>
      <a:lvl4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4pPr>
      <a:lvl5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rgbClr val="005596"/>
          </a:solidFill>
          <a:latin typeface="Calibri" pitchFamily="34" charset="0"/>
        </a:defRPr>
      </a:lvl5pPr>
      <a:lvl6pPr marL="608885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6pPr>
      <a:lvl7pPr marL="1217771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7pPr>
      <a:lvl8pPr marL="182665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8pPr>
      <a:lvl9pPr marL="2435536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" pitchFamily="34" charset="0"/>
        </a:defRPr>
      </a:lvl9pPr>
    </p:titleStyle>
    <p:bodyStyle>
      <a:lvl1pPr marL="456641" indent="-45664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435" indent="-38054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200" indent="-30445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106" indent="-30445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976" indent="-30445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855" indent="-304459" algn="l" defTabSz="12177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745" indent="-304459" algn="l" defTabSz="12177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626" indent="-304459" algn="l" defTabSz="12177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510" indent="-304459" algn="l" defTabSz="121777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77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85" algn="l" defTabSz="121777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771" algn="l" defTabSz="121777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656" algn="l" defTabSz="121777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536" algn="l" defTabSz="121777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412" algn="l" defTabSz="121777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311" algn="l" defTabSz="121777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185" algn="l" defTabSz="121777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059" algn="l" defTabSz="121777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inv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964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</p:sldLayoutIdLst>
  <p:hf hdr="0" ftr="0" dt="0"/>
  <p:txStyles>
    <p:titleStyle>
      <a:lvl1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5pPr>
      <a:lvl6pPr marL="609493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6pPr>
      <a:lvl7pPr marL="1218987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7pPr>
      <a:lvl8pPr marL="1828480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8pPr>
      <a:lvl9pPr marL="2437973"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sz="9600" b="1">
          <a:solidFill>
            <a:schemeClr val="bg1"/>
          </a:solidFill>
          <a:latin typeface="Calibri" pitchFamily="34" charset="0"/>
        </a:defRPr>
      </a:lvl9pPr>
    </p:titleStyle>
    <p:bodyStyle>
      <a:lvl1pPr marL="306864" indent="-30686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63984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2pPr>
      <a:lvl3pPr marL="1218987" indent="-3026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3pPr>
      <a:lvl4pPr marL="1673991" indent="-30263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4pPr>
      <a:lvl5pPr marL="2131111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5pPr>
      <a:lvl6pPr marL="2740604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6pPr>
      <a:lvl7pPr marL="3350098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7pPr>
      <a:lvl8pPr marL="3959591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8pPr>
      <a:lvl9pPr marL="4569084" indent="-304747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3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8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18" Type="http://schemas.openxmlformats.org/officeDocument/2006/relationships/image" Target="../media/image55.jp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12" Type="http://schemas.openxmlformats.org/officeDocument/2006/relationships/image" Target="../media/image49.jpg"/><Relationship Id="rId17" Type="http://schemas.openxmlformats.org/officeDocument/2006/relationships/image" Target="../media/image54.tif"/><Relationship Id="rId2" Type="http://schemas.openxmlformats.org/officeDocument/2006/relationships/image" Target="../media/image39.jpg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5" Type="http://schemas.openxmlformats.org/officeDocument/2006/relationships/image" Target="../media/image52.pn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Relationship Id="rId14" Type="http://schemas.openxmlformats.org/officeDocument/2006/relationships/image" Target="../media/image5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9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8.png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8.png"/><Relationship Id="rId4" Type="http://schemas.openxmlformats.org/officeDocument/2006/relationships/image" Target="../media/image1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58.png"/><Relationship Id="rId4" Type="http://schemas.openxmlformats.org/officeDocument/2006/relationships/image" Target="../media/image1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0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hyperlink" Target="https://owen.cwea.org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18" Type="http://schemas.openxmlformats.org/officeDocument/2006/relationships/image" Target="../media/image55.jpg"/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12" Type="http://schemas.openxmlformats.org/officeDocument/2006/relationships/image" Target="../media/image49.jpg"/><Relationship Id="rId17" Type="http://schemas.openxmlformats.org/officeDocument/2006/relationships/image" Target="../media/image54.tif"/><Relationship Id="rId2" Type="http://schemas.openxmlformats.org/officeDocument/2006/relationships/image" Target="../media/image39.jpg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g"/><Relationship Id="rId15" Type="http://schemas.openxmlformats.org/officeDocument/2006/relationships/image" Target="../media/image52.pn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Relationship Id="rId14" Type="http://schemas.openxmlformats.org/officeDocument/2006/relationships/image" Target="../media/image5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hyperlink" Target="https://owen.cwea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25C2A-A04F-B04C-A0DA-42BAAB85C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9837" y="1279630"/>
            <a:ext cx="6490283" cy="2387600"/>
          </a:xfrm>
        </p:spPr>
        <p:txBody>
          <a:bodyPr anchor="ctr">
            <a:noAutofit/>
          </a:bodyPr>
          <a:lstStyle/>
          <a:p>
            <a:r>
              <a:rPr lang="en-US" sz="3200" dirty="0"/>
              <a:t>One Water: The Power of One and the Promise of Many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500C84-6536-7F41-AF99-AEBBCA7D299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999837" y="5134046"/>
            <a:ext cx="6490283" cy="6981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CWEA WEBINAR, August 24,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F21E45-3B8F-4018-83E5-C9B867237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0958" y="4540225"/>
            <a:ext cx="4193336" cy="69897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b="1" i="0" noProof="0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C78FD0-F45A-4DBF-BE63-BEE41B5CEE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50" y="1022504"/>
            <a:ext cx="3661097" cy="453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24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9FFCF9-7B08-43EE-B56E-8535E955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01" y="661346"/>
            <a:ext cx="10160877" cy="4858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DB98A0-70B7-4C45-BE2A-77EDE8E62DB4}"/>
              </a:ext>
            </a:extLst>
          </p:cNvPr>
          <p:cNvSpPr/>
          <p:nvPr/>
        </p:nvSpPr>
        <p:spPr>
          <a:xfrm>
            <a:off x="1525190" y="5608008"/>
            <a:ext cx="9141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2100" b="1" dirty="0">
                <a:solidFill>
                  <a:srgbClr val="FF0000"/>
                </a:solidFill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Slides/Handouts Can Be Found on OWEN under the Handouts Tab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08A79B-88C2-447D-AAB9-911DE0E81173}"/>
              </a:ext>
            </a:extLst>
          </p:cNvPr>
          <p:cNvCxnSpPr>
            <a:cxnSpLocks/>
          </p:cNvCxnSpPr>
          <p:nvPr/>
        </p:nvCxnSpPr>
        <p:spPr>
          <a:xfrm flipV="1">
            <a:off x="5536956" y="4095923"/>
            <a:ext cx="372696" cy="1044494"/>
          </a:xfrm>
          <a:prstGeom prst="straightConnector1">
            <a:avLst/>
          </a:prstGeom>
          <a:ln w="76200">
            <a:solidFill>
              <a:srgbClr val="FFFF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496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ale jumping out of the water&#10;&#10;Description automatically generated">
            <a:extLst>
              <a:ext uri="{FF2B5EF4-FFF2-40B4-BE49-F238E27FC236}">
                <a16:creationId xmlns:a16="http://schemas.microsoft.com/office/drawing/2014/main" id="{5B2D568C-BD31-48C9-9D54-437B98E216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5194" y="857928"/>
            <a:ext cx="9141617" cy="514215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DAF6A7-BC91-4D9F-AFD1-70097DF4CE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726" y="5534037"/>
            <a:ext cx="1193985" cy="3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E003B-75FA-4FAB-A47C-B8B41B646C68}"/>
              </a:ext>
            </a:extLst>
          </p:cNvPr>
          <p:cNvSpPr txBox="1"/>
          <p:nvPr/>
        </p:nvSpPr>
        <p:spPr>
          <a:xfrm>
            <a:off x="2063141" y="1252117"/>
            <a:ext cx="8048141" cy="415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29">
              <a:defRPr/>
            </a:pPr>
            <a:r>
              <a:rPr lang="en-US" sz="23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CWEA, its Board members and</a:t>
            </a:r>
          </a:p>
          <a:p>
            <a:pPr algn="ctr" defTabSz="685629">
              <a:defRPr/>
            </a:pPr>
            <a:r>
              <a:rPr lang="en-US" sz="23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volunteers are not responsible for the</a:t>
            </a:r>
          </a:p>
          <a:p>
            <a:pPr algn="ctr" defTabSz="685629">
              <a:defRPr/>
            </a:pPr>
            <a:r>
              <a:rPr lang="en-US" sz="23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actions of speakers or the content of their</a:t>
            </a:r>
          </a:p>
          <a:p>
            <a:pPr algn="ctr" defTabSz="685629">
              <a:defRPr/>
            </a:pPr>
            <a:r>
              <a:rPr lang="en-US" sz="23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sessions. No endorsement is implied or</a:t>
            </a:r>
          </a:p>
          <a:p>
            <a:pPr algn="ctr" defTabSz="685629">
              <a:defRPr/>
            </a:pPr>
            <a:r>
              <a:rPr lang="en-US" sz="23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given of any persons or their philosophies,</a:t>
            </a:r>
          </a:p>
          <a:p>
            <a:pPr algn="ctr" defTabSz="685629">
              <a:defRPr/>
            </a:pPr>
            <a:r>
              <a:rPr lang="en-US" sz="23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ideas or statements; nor of any products</a:t>
            </a:r>
          </a:p>
          <a:p>
            <a:pPr algn="ctr" defTabSz="685629">
              <a:defRPr/>
            </a:pPr>
            <a:r>
              <a:rPr lang="en-US" sz="23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or processes; nor of any organizations</a:t>
            </a:r>
          </a:p>
          <a:p>
            <a:pPr algn="ctr" defTabSz="685629">
              <a:defRPr/>
            </a:pPr>
            <a:r>
              <a:rPr lang="en-US" sz="23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or companies who volunteer to serve as</a:t>
            </a:r>
          </a:p>
          <a:p>
            <a:pPr algn="ctr" defTabSz="685629">
              <a:defRPr/>
            </a:pPr>
            <a:r>
              <a:rPr lang="en-US" sz="23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speakers in educational programs. </a:t>
            </a:r>
          </a:p>
          <a:p>
            <a:pPr algn="ctr" defTabSz="685629">
              <a:defRPr/>
            </a:pPr>
            <a:endParaRPr lang="en-US" sz="2399" b="1" dirty="0">
              <a:solidFill>
                <a:prstClr val="white"/>
              </a:solidFill>
              <a:latin typeface="Century Gothic" panose="020B0502020202020204" pitchFamily="34" charset="0"/>
              <a:cs typeface="Calibri" panose="020F0502020204030204" pitchFamily="34" charset="0"/>
              <a:sym typeface="Arial"/>
            </a:endParaRPr>
          </a:p>
          <a:p>
            <a:pPr algn="ctr" defTabSz="685629">
              <a:defRPr/>
            </a:pPr>
            <a:r>
              <a:rPr lang="en-US" sz="2399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Arial"/>
              </a:rPr>
              <a:t>For reporters: all speakers today are off the record. </a:t>
            </a:r>
          </a:p>
        </p:txBody>
      </p:sp>
    </p:spTree>
    <p:extLst>
      <p:ext uri="{BB962C8B-B14F-4D97-AF65-F5344CB8AC3E}">
        <p14:creationId xmlns:p14="http://schemas.microsoft.com/office/powerpoint/2010/main" val="3122308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ale jumping out of the water&#10;&#10;Description automatically generated">
            <a:extLst>
              <a:ext uri="{FF2B5EF4-FFF2-40B4-BE49-F238E27FC236}">
                <a16:creationId xmlns:a16="http://schemas.microsoft.com/office/drawing/2014/main" id="{5B2D568C-BD31-48C9-9D54-437B98E216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0"/>
            <a:ext cx="12191997" cy="685799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4F0565-3782-4D42-8B08-419916C919CE}"/>
              </a:ext>
            </a:extLst>
          </p:cNvPr>
          <p:cNvSpPr txBox="1">
            <a:spLocks/>
          </p:cNvSpPr>
          <p:nvPr/>
        </p:nvSpPr>
        <p:spPr>
          <a:xfrm>
            <a:off x="607292" y="4975280"/>
            <a:ext cx="4694382" cy="1388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b="0" i="0" kern="1200">
                <a:solidFill>
                  <a:schemeClr val="bg2"/>
                </a:solidFill>
                <a:latin typeface="Gotha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Integrated Solutions Director</a:t>
            </a:r>
            <a:br>
              <a:rPr lang="en-US" sz="2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en-US" sz="2400" b="1" dirty="0">
                <a:solidFill>
                  <a:schemeClr val="bg1"/>
                </a:solidFill>
              </a:rPr>
              <a:t>Black &amp; Veatch</a:t>
            </a:r>
            <a:endParaRPr lang="en-US" sz="2400" b="1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DAF6A7-BC91-4D9F-AFD1-70097DF4CE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747" y="6236446"/>
            <a:ext cx="1592394" cy="4917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0939800-A70B-4D29-8BD9-3426E74DF44B}"/>
              </a:ext>
            </a:extLst>
          </p:cNvPr>
          <p:cNvSpPr txBox="1">
            <a:spLocks/>
          </p:cNvSpPr>
          <p:nvPr/>
        </p:nvSpPr>
        <p:spPr>
          <a:xfrm>
            <a:off x="607291" y="3974262"/>
            <a:ext cx="4518891" cy="785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spc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Zeynep</a:t>
            </a:r>
            <a:r>
              <a:rPr lang="en-US" dirty="0"/>
              <a:t> </a:t>
            </a:r>
            <a:r>
              <a:rPr lang="en-US" dirty="0" err="1"/>
              <a:t>Erdal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97" y="1089400"/>
            <a:ext cx="2282128" cy="285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644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EDA6FCD-9574-9248-A441-AA75B1948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94264" y="5387492"/>
            <a:ext cx="3601737" cy="431526"/>
          </a:xfrm>
        </p:spPr>
        <p:txBody>
          <a:bodyPr/>
          <a:lstStyle/>
          <a:p>
            <a:r>
              <a:rPr lang="en-US" sz="2400" dirty="0"/>
              <a:t>Zeynep Erdal, PhD, PE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DFD9D8E-C967-BA49-B721-5526255839F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94264" y="5895222"/>
            <a:ext cx="4255103" cy="541339"/>
          </a:xfrm>
        </p:spPr>
        <p:txBody>
          <a:bodyPr/>
          <a:lstStyle/>
          <a:p>
            <a:r>
              <a:rPr lang="en-US" sz="1800" dirty="0"/>
              <a:t>Integrated Solutions Director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4703D-BAA9-49D2-9CB9-B2ED825A35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55764" y="2581499"/>
            <a:ext cx="4440237" cy="2388965"/>
          </a:xfrm>
        </p:spPr>
        <p:txBody>
          <a:bodyPr/>
          <a:lstStyle/>
          <a:p>
            <a:pPr algn="ctr"/>
            <a:r>
              <a:rPr lang="en-US" sz="4000" b="1" dirty="0"/>
              <a:t>One Water: The Power of One and the Promise of Many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2400" b="1" dirty="0"/>
              <a:t>August 24, 2022</a:t>
            </a:r>
            <a:endParaRPr lang="en-US" sz="2400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2229BABE-2E00-F24E-A193-D432029D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3895" y="510139"/>
            <a:ext cx="10086055" cy="1654330"/>
          </a:xfrm>
          <a:solidFill>
            <a:schemeClr val="bg1"/>
          </a:solidFill>
        </p:spPr>
        <p:txBody>
          <a:bodyPr anchor="t"/>
          <a:lstStyle/>
          <a:p>
            <a:pPr algn="ctr"/>
            <a:r>
              <a:rPr lang="en-US" dirty="0"/>
              <a:t>SARBS Professional Development Committee</a:t>
            </a:r>
            <a:endParaRPr lang="en-US" b="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BCE2609-7CA0-4787-8497-8FCE5680D81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9" name="Picture 5" descr="A large building&#10;&#10;Description generated with high confidence">
            <a:extLst>
              <a:ext uri="{FF2B5EF4-FFF2-40B4-BE49-F238E27FC236}">
                <a16:creationId xmlns:a16="http://schemas.microsoft.com/office/drawing/2014/main" id="{ACBE8394-8B38-45F6-8C89-2FEDD9792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00"/>
          <a:stretch/>
        </p:blipFill>
        <p:spPr>
          <a:xfrm>
            <a:off x="6350463" y="2164470"/>
            <a:ext cx="4999487" cy="35106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9035AC-8A16-4779-B48E-346DD2082449}"/>
              </a:ext>
            </a:extLst>
          </p:cNvPr>
          <p:cNvSpPr txBox="1"/>
          <p:nvPr/>
        </p:nvSpPr>
        <p:spPr>
          <a:xfrm>
            <a:off x="6357326" y="5675087"/>
            <a:ext cx="5079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8987"/>
            <a:r>
              <a:rPr lang="en-US" sz="1200" b="1" i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Santa Clara Valley Water District – Advanced Water Purification Center</a:t>
            </a:r>
            <a:br>
              <a:rPr lang="en-US" sz="1200" b="1" i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</a:br>
            <a:endParaRPr lang="en-US" sz="1200" b="1" i="1" dirty="0">
              <a:solidFill>
                <a:srgbClr val="FFFFFF">
                  <a:lumMod val="5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065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DFFFB-E07B-8B42-9F23-85BAF8565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33" y="1149763"/>
            <a:ext cx="6116116" cy="1143000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52A006-CBB2-F949-9168-D75AAF2630C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17233" y="1817276"/>
            <a:ext cx="7347733" cy="4680793"/>
          </a:xfrm>
        </p:spPr>
        <p:txBody>
          <a:bodyPr/>
          <a:lstStyle/>
          <a:p>
            <a:r>
              <a:rPr lang="en-US" dirty="0"/>
              <a:t>What Is Water Resilience - Defining the Problem</a:t>
            </a:r>
          </a:p>
          <a:p>
            <a:endParaRPr lang="en-US" dirty="0"/>
          </a:p>
          <a:p>
            <a:r>
              <a:rPr lang="en-US" dirty="0"/>
              <a:t>One Water Improving Water Resilience</a:t>
            </a:r>
          </a:p>
          <a:p>
            <a:endParaRPr lang="en-US" dirty="0"/>
          </a:p>
          <a:p>
            <a:r>
              <a:rPr lang="en-US" dirty="0"/>
              <a:t>Case Studies</a:t>
            </a:r>
          </a:p>
          <a:p>
            <a:endParaRPr lang="en-US" dirty="0"/>
          </a:p>
          <a:p>
            <a:r>
              <a:rPr lang="en-US" dirty="0"/>
              <a:t>Q&amp;A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C85CB-6418-DC4A-AC42-C34D0BF87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/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/>
              <a:t>14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1236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15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Water Resilience?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4A1BEB-4D18-454C-A3AF-17B0C9E89B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1" y="1436914"/>
            <a:ext cx="5989575" cy="1143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Having a </a:t>
            </a:r>
            <a:r>
              <a:rPr lang="en-US" b="1"/>
              <a:t>reliable</a:t>
            </a:r>
            <a:r>
              <a:rPr lang="en-US"/>
              <a:t> water supply that can </a:t>
            </a:r>
            <a:r>
              <a:rPr lang="en-US" b="1"/>
              <a:t>adapt</a:t>
            </a:r>
            <a:r>
              <a:rPr lang="en-US"/>
              <a:t> and respond to change</a:t>
            </a:r>
          </a:p>
          <a:p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15A17AA-3244-4B97-A218-9A9CB38E7597}"/>
              </a:ext>
            </a:extLst>
          </p:cNvPr>
          <p:cNvSpPr txBox="1">
            <a:spLocks/>
          </p:cNvSpPr>
          <p:nvPr/>
        </p:nvSpPr>
        <p:spPr>
          <a:xfrm>
            <a:off x="457200" y="2485996"/>
            <a:ext cx="5989575" cy="4296710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306864" indent="-30686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700" b="0" kern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000000"/>
                </a:solidFill>
                <a:latin typeface="Calibri" panose="020F0502020204030204"/>
              </a:rPr>
              <a:t>Reliability/Adaptability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Affordable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Treatment flexibility to manage variable feed water quality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Robust to produce high quality treated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Minimize environmental pollution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B8CB5A3A-6B30-455A-8FB2-EC5E1ADEE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202" y="3453105"/>
            <a:ext cx="4202457" cy="2801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8C4B1-8AF5-45DF-8EB3-CBA26CB4C0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714"/>
          <a:stretch/>
        </p:blipFill>
        <p:spPr>
          <a:xfrm>
            <a:off x="6934245" y="183924"/>
            <a:ext cx="4221079" cy="3124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B1F10C-73A8-4F16-8B8C-248818E6CA69}"/>
              </a:ext>
            </a:extLst>
          </p:cNvPr>
          <p:cNvSpPr txBox="1"/>
          <p:nvPr/>
        </p:nvSpPr>
        <p:spPr>
          <a:xfrm>
            <a:off x="6923202" y="6254744"/>
            <a:ext cx="447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OCWD/OCSD – Groundwater Replenishment System</a:t>
            </a:r>
          </a:p>
        </p:txBody>
      </p:sp>
    </p:spTree>
    <p:extLst>
      <p:ext uri="{BB962C8B-B14F-4D97-AF65-F5344CB8AC3E}">
        <p14:creationId xmlns:p14="http://schemas.microsoft.com/office/powerpoint/2010/main" val="3744820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0D88C-BA55-414D-8F1A-E9B020AB1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16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A414F10-24FA-4AA4-9650-0A7030C6CCE3}"/>
              </a:ext>
            </a:extLst>
          </p:cNvPr>
          <p:cNvSpPr txBox="1">
            <a:spLocks/>
          </p:cNvSpPr>
          <p:nvPr/>
        </p:nvSpPr>
        <p:spPr>
          <a:xfrm>
            <a:off x="611030" y="274639"/>
            <a:ext cx="8902859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Calibri" panose="020F0502020204030204"/>
              </a:rPr>
              <a:t>State of Water Industry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CC6E86-DE1F-4BA3-BB6F-46FABF5C8609}"/>
              </a:ext>
            </a:extLst>
          </p:cNvPr>
          <p:cNvSpPr txBox="1">
            <a:spLocks/>
          </p:cNvSpPr>
          <p:nvPr/>
        </p:nvSpPr>
        <p:spPr>
          <a:xfrm>
            <a:off x="500437" y="992360"/>
            <a:ext cx="5979617" cy="4525963"/>
          </a:xfrm>
          <a:prstGeom prst="rect">
            <a:avLst/>
          </a:prstGeom>
        </p:spPr>
        <p:txBody>
          <a:bodyPr/>
          <a:lstStyle>
            <a:lvl1pPr marL="306864" indent="-30686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$$ is the main concern</a:t>
            </a:r>
          </a:p>
          <a:p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Treatment technologies – “we got this!”</a:t>
            </a:r>
          </a:p>
          <a:p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Additional challenges on the way</a:t>
            </a:r>
          </a:p>
          <a:p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Bridging “today” to a resilient future – how to best do it?</a:t>
            </a:r>
          </a:p>
          <a:p>
            <a:endParaRPr lang="en-US" b="0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4E421-14E3-41F4-A158-40255864B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291" y="193957"/>
            <a:ext cx="5030274" cy="612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1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CFCCC9-9EFD-4D61-9413-8EC1764DB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17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631492-5B1E-46A5-A978-96BCAE5DA73C}"/>
              </a:ext>
            </a:extLst>
          </p:cNvPr>
          <p:cNvSpPr txBox="1">
            <a:spLocks/>
          </p:cNvSpPr>
          <p:nvPr/>
        </p:nvSpPr>
        <p:spPr>
          <a:xfrm>
            <a:off x="611030" y="274640"/>
            <a:ext cx="9940665" cy="56691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Increasing Demand on Water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62ACF-671A-4699-A157-3B96330BE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527" y="1174510"/>
            <a:ext cx="5361042" cy="5253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A61BC-E8E4-4008-883A-2C22BE5FC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67" y="1384590"/>
            <a:ext cx="3712893" cy="45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30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759976-5633-493E-862D-11AF79CC6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18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1A5E68-0BA9-41D4-8EF9-DB44AFEFFA27}"/>
              </a:ext>
            </a:extLst>
          </p:cNvPr>
          <p:cNvSpPr txBox="1">
            <a:spLocks/>
          </p:cNvSpPr>
          <p:nvPr/>
        </p:nvSpPr>
        <p:spPr>
          <a:xfrm>
            <a:off x="219893" y="252606"/>
            <a:ext cx="9718909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Water Resources are Inextricably Tied to Other Resources – Energy, Nutrients and Food</a:t>
            </a:r>
          </a:p>
          <a:p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DB62F-A9B0-46A0-A0FE-8C31D1EDC9AA}"/>
              </a:ext>
            </a:extLst>
          </p:cNvPr>
          <p:cNvGrpSpPr/>
          <p:nvPr/>
        </p:nvGrpSpPr>
        <p:grpSpPr>
          <a:xfrm>
            <a:off x="610447" y="1294894"/>
            <a:ext cx="5960125" cy="4803996"/>
            <a:chOff x="355694" y="2952750"/>
            <a:chExt cx="11453718" cy="82486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9EE127B-62ED-4BBE-A889-1444F6DCA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412" y="2952750"/>
              <a:ext cx="11430000" cy="952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D4DE57-5CD8-440B-B14F-A19190337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9412" y="3905250"/>
              <a:ext cx="3629025" cy="48577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A9ABE0D-1EA8-4E9D-B579-6A5A3B8FA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694" y="4391025"/>
              <a:ext cx="8286750" cy="681037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A22AF9-D04A-433E-B78C-51386167A997}"/>
              </a:ext>
            </a:extLst>
          </p:cNvPr>
          <p:cNvGrpSpPr/>
          <p:nvPr/>
        </p:nvGrpSpPr>
        <p:grpSpPr>
          <a:xfrm>
            <a:off x="5326296" y="3081967"/>
            <a:ext cx="4586241" cy="3608407"/>
            <a:chOff x="6243340" y="1968558"/>
            <a:chExt cx="5328540" cy="409661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6DCC8A3-4814-498C-ABA8-5F6562AA0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3340" y="1968558"/>
              <a:ext cx="5328540" cy="409661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860E6CD-14CD-407A-9AD2-945ACDC9A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2825" y="5607983"/>
              <a:ext cx="1586620" cy="316108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E46E9F1-A7DE-4BAA-9E7D-6293F6AFE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4393" y="888593"/>
            <a:ext cx="4726020" cy="213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36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E0F27-8A0B-4DB5-B00B-5E6CD389F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11398997" y="6621124"/>
            <a:ext cx="685979" cy="138499"/>
          </a:xfrm>
        </p:spPr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 sz="900">
                <a:solidFill>
                  <a:srgbClr val="000000"/>
                </a:solidFill>
                <a:latin typeface="Calibri" panose="020F0502020204030204"/>
              </a:rPr>
              <a:pPr defTabSz="1218987">
                <a:defRPr/>
              </a:pPr>
              <a:t>19</a:t>
            </a:fld>
            <a:endParaRPr lang="en-US" sz="90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A8C50-1822-4AA1-A5DB-6F95C765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03257"/>
            <a:ext cx="3927702" cy="1143000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3200" dirty="0"/>
              <a:t>Groundwater Extractions and Subsidence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2D15E-E028-4019-93CA-80E36B58DEA9}"/>
              </a:ext>
            </a:extLst>
          </p:cNvPr>
          <p:cNvSpPr txBox="1"/>
          <p:nvPr/>
        </p:nvSpPr>
        <p:spPr>
          <a:xfrm>
            <a:off x="4034963" y="6236474"/>
            <a:ext cx="1765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>
              <a:defRPr/>
            </a:pPr>
            <a:r>
              <a:rPr lang="en-US" sz="1400" b="1" i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Source: USGS.gov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31F1A9-A48A-46D7-BACB-1CB0C1E9C6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551" y="2505471"/>
            <a:ext cx="3366576" cy="35639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Limited withdrawals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Subsidence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Seawater intrusion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8BC0F-BCF2-4931-8549-F75A4964E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963" y="295275"/>
            <a:ext cx="7977373" cy="599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22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grass, nature, mountain&#10;&#10;Description automatically generated">
            <a:extLst>
              <a:ext uri="{FF2B5EF4-FFF2-40B4-BE49-F238E27FC236}">
                <a16:creationId xmlns:a16="http://schemas.microsoft.com/office/drawing/2014/main" id="{70C78548-A2C1-4EA9-99AC-33A1B2EA1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3"/>
          <a:stretch/>
        </p:blipFill>
        <p:spPr>
          <a:xfrm>
            <a:off x="0" y="1"/>
            <a:ext cx="12191993" cy="68577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0BD963-4E6F-9944-ACFE-400AC65E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291" y="3974262"/>
            <a:ext cx="4518891" cy="78525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Brian Peck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287A0-B8B1-C749-A6DB-4B6CDF57B3D6}"/>
              </a:ext>
            </a:extLst>
          </p:cNvPr>
          <p:cNvSpPr txBox="1">
            <a:spLocks/>
          </p:cNvSpPr>
          <p:nvPr/>
        </p:nvSpPr>
        <p:spPr>
          <a:xfrm>
            <a:off x="607291" y="4975280"/>
            <a:ext cx="7535223" cy="1388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300" b="0" i="0" kern="1200">
                <a:solidFill>
                  <a:schemeClr val="bg2"/>
                </a:solidFill>
                <a:latin typeface="Gotham Medium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otham Medium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MODERATOR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Manager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Partners</a:t>
            </a:r>
          </a:p>
        </p:txBody>
      </p:sp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F14D31-3338-4370-B192-98C308EA76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02" y="6045951"/>
            <a:ext cx="1592394" cy="491732"/>
          </a:xfrm>
          <a:prstGeom prst="rect">
            <a:avLst/>
          </a:prstGeom>
        </p:spPr>
      </p:pic>
      <p:pic>
        <p:nvPicPr>
          <p:cNvPr id="2050" name="Picture 2" descr="C:\Users\Brian\Desktop\IMG_42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7402" y="1152832"/>
            <a:ext cx="2818155" cy="211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930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BBAE47-7CDA-430A-9051-912DD3E7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545786"/>
            <a:ext cx="3811193" cy="28441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CA274-CCAF-4567-AF6E-66C57904F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220CB9-280D-4848-A2AB-ACB8DB91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42553"/>
            <a:ext cx="6848571" cy="1303704"/>
          </a:xfrm>
        </p:spPr>
        <p:txBody>
          <a:bodyPr>
            <a:noAutofit/>
          </a:bodyPr>
          <a:lstStyle/>
          <a:p>
            <a:r>
              <a:rPr lang="en-US" sz="3200" dirty="0"/>
              <a:t>Climate Change Resulting in Water </a:t>
            </a:r>
            <a:br>
              <a:rPr lang="en-US" sz="3200" dirty="0"/>
            </a:br>
            <a:r>
              <a:rPr lang="en-US" sz="3200" dirty="0"/>
              <a:t>Quality Changes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1DF795-C534-4D4B-85A0-912DA31304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001" y="1528355"/>
            <a:ext cx="6570324" cy="3936511"/>
          </a:xfrm>
        </p:spPr>
        <p:txBody>
          <a:bodyPr/>
          <a:lstStyle/>
          <a:p>
            <a:r>
              <a:rPr lang="en-US"/>
              <a:t>Algal blooms</a:t>
            </a:r>
          </a:p>
          <a:p>
            <a:r>
              <a:rPr lang="en-US"/>
              <a:t>Point- and non-point sources of pollution</a:t>
            </a:r>
          </a:p>
          <a:p>
            <a:r>
              <a:rPr lang="en-US"/>
              <a:t>Fires and hurricanes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EB9BD2-093F-4B95-A5EB-3E79E2A19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733" y="468039"/>
            <a:ext cx="3770930" cy="2844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35C10E-0D3A-43E1-A27F-F763489B0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646" y="3545785"/>
            <a:ext cx="2861713" cy="2869662"/>
          </a:xfrm>
          <a:prstGeom prst="rect">
            <a:avLst/>
          </a:prstGeom>
        </p:spPr>
      </p:pic>
      <p:pic>
        <p:nvPicPr>
          <p:cNvPr id="1026" name="Picture 2" descr="Forest Fires in Yellowstone: the Science of Burning and Regrowth ...">
            <a:extLst>
              <a:ext uri="{FF2B5EF4-FFF2-40B4-BE49-F238E27FC236}">
                <a16:creationId xmlns:a16="http://schemas.microsoft.com/office/drawing/2014/main" id="{0B9ACF34-195F-4783-8D4F-51E972254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r="13508"/>
          <a:stretch/>
        </p:blipFill>
        <p:spPr bwMode="auto">
          <a:xfrm>
            <a:off x="7735733" y="3545786"/>
            <a:ext cx="3770930" cy="28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994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CA274-CCAF-4567-AF6E-66C57904F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220CB9-280D-4848-A2AB-ACB8DB91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03257"/>
            <a:ext cx="599743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Wastewater Discharge Limitations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1DF795-C534-4D4B-85A0-912DA31304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1" y="1324011"/>
            <a:ext cx="6570324" cy="36099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Increasingly restrictive water quality requirements for municipal effluent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Elimination of WW discharges and ocean outfalls through regulatory action</a:t>
            </a:r>
          </a:p>
        </p:txBody>
      </p:sp>
      <p:pic>
        <p:nvPicPr>
          <p:cNvPr id="3074" name="Picture 2" descr="Virginia Town's Land Is Sinking Unevenly, Study Reveals | The ...">
            <a:extLst>
              <a:ext uri="{FF2B5EF4-FFF2-40B4-BE49-F238E27FC236}">
                <a16:creationId xmlns:a16="http://schemas.microsoft.com/office/drawing/2014/main" id="{0CC384B8-5158-4B49-985B-6747D2BC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201" y="603258"/>
            <a:ext cx="4225905" cy="237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F0FCF-F566-408A-B77F-3C4D472B71A4}"/>
              </a:ext>
            </a:extLst>
          </p:cNvPr>
          <p:cNvSpPr txBox="1"/>
          <p:nvPr/>
        </p:nvSpPr>
        <p:spPr>
          <a:xfrm>
            <a:off x="6923202" y="6254744"/>
            <a:ext cx="447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Eastern Treatment Plant – Melbourne, AU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990D9-A828-409E-9818-B2C746B9C037}"/>
              </a:ext>
            </a:extLst>
          </p:cNvPr>
          <p:cNvSpPr txBox="1"/>
          <p:nvPr/>
        </p:nvSpPr>
        <p:spPr>
          <a:xfrm>
            <a:off x="7033326" y="2990482"/>
            <a:ext cx="447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Hampton Roads and Norfolk, VA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E0567-65FF-43FD-BFB5-A9E042B1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623" y="3791526"/>
            <a:ext cx="4225905" cy="23748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D33A0E-C1FC-4914-9BD6-BF84008EE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464" y="3517604"/>
            <a:ext cx="4225905" cy="301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6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22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Future Water Challenges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4A1BEB-4D18-454C-A3AF-17B0C9E89B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001" y="1900645"/>
            <a:ext cx="6316759" cy="3564220"/>
          </a:xfrm>
        </p:spPr>
        <p:txBody>
          <a:bodyPr/>
          <a:lstStyle/>
          <a:p>
            <a:r>
              <a:rPr lang="en-US" sz="3200" dirty="0"/>
              <a:t>Water challenges are inevitable  </a:t>
            </a:r>
          </a:p>
          <a:p>
            <a:r>
              <a:rPr lang="en-US" sz="3200" dirty="0"/>
              <a:t>Growing water stress</a:t>
            </a:r>
          </a:p>
          <a:p>
            <a:r>
              <a:rPr lang="en-US" sz="3200" dirty="0"/>
              <a:t>Climate change amplifying and extending pressure on our systems</a:t>
            </a:r>
          </a:p>
          <a:p>
            <a:endParaRPr lang="en-US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1A5F6C-74B3-49AC-A43B-C0457B7F05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5653" y="5288527"/>
            <a:ext cx="6771453" cy="1032515"/>
          </a:xfrm>
        </p:spPr>
        <p:txBody>
          <a:bodyPr/>
          <a:lstStyle/>
          <a:p>
            <a:r>
              <a:rPr lang="en-US" sz="2800" i="1" dirty="0"/>
              <a:t>These challenges drive utilities to evaluate water reuse to provide a resilient water supply – even</a:t>
            </a:r>
            <a:r>
              <a:rPr lang="en-US" sz="2800" b="1" i="1" dirty="0"/>
              <a:t> </a:t>
            </a:r>
            <a:r>
              <a:rPr lang="en-US" sz="2800" i="1" dirty="0"/>
              <a:t>in locations previously considered water rich</a:t>
            </a:r>
            <a:r>
              <a:rPr lang="en-US" sz="2800" b="1" i="1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0819A3-6AB0-43DA-B88F-62DFDC4E2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089" y="127143"/>
            <a:ext cx="3594403" cy="6127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A3529-72E0-4527-900C-E48334C3E666}"/>
              </a:ext>
            </a:extLst>
          </p:cNvPr>
          <p:cNvSpPr txBox="1"/>
          <p:nvPr/>
        </p:nvSpPr>
        <p:spPr>
          <a:xfrm>
            <a:off x="7374088" y="6321041"/>
            <a:ext cx="402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90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Source: A. </a:t>
            </a:r>
            <a:r>
              <a:rPr lang="en-US" sz="900" err="1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Boretti</a:t>
            </a:r>
            <a:r>
              <a:rPr lang="en-US" sz="90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 and L. Rosa, “Reassessing the projections of the World Water Development Report” </a:t>
            </a:r>
            <a:r>
              <a:rPr lang="en-US" sz="900" i="1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NPJ Clean Water</a:t>
            </a:r>
            <a:r>
              <a:rPr lang="en-US" sz="90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2937826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BCFB95-70EB-2A4E-B957-316AA044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794" y="2332049"/>
            <a:ext cx="5643154" cy="2193902"/>
          </a:xfrm>
        </p:spPr>
        <p:txBody>
          <a:bodyPr/>
          <a:lstStyle/>
          <a:p>
            <a:r>
              <a:rPr lang="en-US" dirty="0"/>
              <a:t>One Water</a:t>
            </a:r>
            <a:br>
              <a:rPr lang="en-US" dirty="0"/>
            </a:br>
            <a:r>
              <a:rPr lang="en-US" dirty="0"/>
              <a:t>Improving System Resilience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BE5036B-CFCA-F140-A90A-0FB2B1F11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11396028" y="6598040"/>
            <a:ext cx="685800" cy="184666"/>
          </a:xfrm>
        </p:spPr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23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Placeholder 25">
            <a:extLst>
              <a:ext uri="{FF2B5EF4-FFF2-40B4-BE49-F238E27FC236}">
                <a16:creationId xmlns:a16="http://schemas.microsoft.com/office/drawing/2014/main" id="{83A5FBF6-9854-4B1B-A0FF-264E207F8A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658" y="1508817"/>
            <a:ext cx="6207877" cy="411271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790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72EC-8C43-224A-B967-42131BFE5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83" y="185191"/>
            <a:ext cx="9696339" cy="105031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3199" dirty="0"/>
              <a:t>Our Water Cycle Is Connected, Driving Supply Reliability and Resilience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5494-A6C9-334B-AE9B-B95FBC2C9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8970" y="6508873"/>
            <a:ext cx="115416" cy="138499"/>
          </a:xfrm>
        </p:spPr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000000"/>
                </a:solidFill>
                <a:latin typeface="Calibri" panose="020F0502020204030204"/>
              </a:rPr>
              <a:pPr defTabSz="1218987">
                <a:defRPr/>
              </a:pPr>
              <a:t>24</a:t>
            </a:fld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307C11E1-045A-4DFA-9A4B-D71B49C6F830}"/>
              </a:ext>
            </a:extLst>
          </p:cNvPr>
          <p:cNvSpPr/>
          <p:nvPr/>
        </p:nvSpPr>
        <p:spPr bwMode="auto">
          <a:xfrm>
            <a:off x="4878389" y="1943101"/>
            <a:ext cx="127" cy="733663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5596"/>
              </a:solidFill>
              <a:latin typeface="Calibri" pitchFamily="34" charset="0"/>
            </a:endParaRPr>
          </a:p>
        </p:txBody>
      </p:sp>
      <p:pic>
        <p:nvPicPr>
          <p:cNvPr id="1027" name="Picture 4">
            <a:extLst>
              <a:ext uri="{FF2B5EF4-FFF2-40B4-BE49-F238E27FC236}">
                <a16:creationId xmlns:a16="http://schemas.microsoft.com/office/drawing/2014/main" id="{0287A07E-67D7-45DF-D4C6-38C44E24B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89" y="1009172"/>
            <a:ext cx="9702801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741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759976-5633-493E-862D-11AF79CC6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25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1A5E68-0BA9-41D4-8EF9-DB44AFEFFA27}"/>
              </a:ext>
            </a:extLst>
          </p:cNvPr>
          <p:cNvSpPr txBox="1">
            <a:spLocks/>
          </p:cNvSpPr>
          <p:nvPr/>
        </p:nvSpPr>
        <p:spPr>
          <a:xfrm>
            <a:off x="219893" y="252606"/>
            <a:ext cx="8804510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Circular Economy for Resource Circularity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4B421E-D705-4BD0-ACEB-F0BBE8D0A41D}"/>
              </a:ext>
            </a:extLst>
          </p:cNvPr>
          <p:cNvSpPr txBox="1"/>
          <p:nvPr/>
        </p:nvSpPr>
        <p:spPr>
          <a:xfrm>
            <a:off x="219893" y="2274838"/>
            <a:ext cx="86040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/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“an industrial system that’s restorative or regenerative by intention </a:t>
            </a:r>
          </a:p>
          <a:p>
            <a:pPr defTabSz="1218987"/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and design. It replaces the end-of-life concept with restoration, </a:t>
            </a:r>
          </a:p>
          <a:p>
            <a:pPr defTabSz="1218987"/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shifts towards the use of renewable energy, eliminates the use of </a:t>
            </a:r>
          </a:p>
          <a:p>
            <a:pPr defTabSz="1218987"/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toxic chemicals that impair reuse and return to the biosphere, and </a:t>
            </a:r>
          </a:p>
          <a:p>
            <a:pPr defTabSz="1218987"/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aims for the elimination of waste through the superior design of </a:t>
            </a:r>
          </a:p>
          <a:p>
            <a:pPr defTabSz="1218987"/>
            <a:r>
              <a:rPr lang="en-US" sz="2400" i="1" dirty="0">
                <a:solidFill>
                  <a:srgbClr val="000000"/>
                </a:solidFill>
                <a:latin typeface="Calibri" panose="020F0502020204030204"/>
              </a:rPr>
              <a:t>materials, products, systems and business models.”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5A32E-B28A-48B2-B2DF-D14E86284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422" y="1285438"/>
            <a:ext cx="3190687" cy="489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9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682D9C-6EE0-461B-AB12-DBA9C5155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26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2E420E-2327-422F-A68D-4CBDC6AB32F5}"/>
              </a:ext>
            </a:extLst>
          </p:cNvPr>
          <p:cNvSpPr txBox="1">
            <a:spLocks/>
          </p:cNvSpPr>
          <p:nvPr/>
        </p:nvSpPr>
        <p:spPr>
          <a:xfrm>
            <a:off x="611030" y="274640"/>
            <a:ext cx="6471130" cy="7310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Calibri" panose="020F0502020204030204"/>
              </a:rPr>
              <a:t>Resource Cycle for Larger Impact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719889-D175-47EB-A4AF-9146DC50128A}"/>
              </a:ext>
            </a:extLst>
          </p:cNvPr>
          <p:cNvGrpSpPr/>
          <p:nvPr/>
        </p:nvGrpSpPr>
        <p:grpSpPr>
          <a:xfrm>
            <a:off x="6977531" y="531484"/>
            <a:ext cx="4879891" cy="5795033"/>
            <a:chOff x="252412" y="1062967"/>
            <a:chExt cx="4879891" cy="57950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83D346-2B16-4CB3-B7BF-1005BB0CF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43" r="1726" b="2021"/>
            <a:stretch/>
          </p:blipFill>
          <p:spPr>
            <a:xfrm>
              <a:off x="252412" y="1062967"/>
              <a:ext cx="4879891" cy="482684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D99FB0-081C-4AAC-9A9C-0ECA5889F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215" b="6081"/>
            <a:stretch/>
          </p:blipFill>
          <p:spPr>
            <a:xfrm>
              <a:off x="357041" y="5056094"/>
              <a:ext cx="4670632" cy="180190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9C22589-F4DB-45CB-8E82-8EBE3299E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65" y="3956509"/>
            <a:ext cx="4496275" cy="226462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6AEF275-727A-4D26-98E1-2DDD2C7FC04D}"/>
              </a:ext>
            </a:extLst>
          </p:cNvPr>
          <p:cNvGrpSpPr/>
          <p:nvPr/>
        </p:nvGrpSpPr>
        <p:grpSpPr>
          <a:xfrm>
            <a:off x="916089" y="-332213"/>
            <a:ext cx="5635909" cy="4793293"/>
            <a:chOff x="914500" y="-332213"/>
            <a:chExt cx="5635909" cy="479329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408A7F-4D9F-4B22-BC08-71C9020DA29F}"/>
                </a:ext>
              </a:extLst>
            </p:cNvPr>
            <p:cNvGrpSpPr/>
            <p:nvPr/>
          </p:nvGrpSpPr>
          <p:grpSpPr>
            <a:xfrm>
              <a:off x="914500" y="-332213"/>
              <a:ext cx="5635909" cy="4793293"/>
              <a:chOff x="914500" y="-332213"/>
              <a:chExt cx="5635909" cy="4793293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70EDD7A-975F-48EF-85A6-DEEE11B0D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5887" y="1453150"/>
                <a:ext cx="0" cy="1721371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26548F24-13D7-4859-9C79-C60FD3A7AD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5887" y="3174521"/>
                <a:ext cx="3634409" cy="0"/>
              </a:xfrm>
              <a:prstGeom prst="line">
                <a:avLst/>
              </a:prstGeom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6D738BAC-1C4D-44D4-8DD0-767127A45DAC}"/>
                  </a:ext>
                </a:extLst>
              </p:cNvPr>
              <p:cNvSpPr/>
              <p:nvPr/>
            </p:nvSpPr>
            <p:spPr>
              <a:xfrm rot="16618749">
                <a:off x="2833292" y="927686"/>
                <a:ext cx="2756259" cy="4310530"/>
              </a:xfrm>
              <a:prstGeom prst="arc">
                <a:avLst>
                  <a:gd name="adj1" fmla="val 17248646"/>
                  <a:gd name="adj2" fmla="val 21001081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8987"/>
                <a:endParaRPr lang="en-US" sz="240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Arc 15">
                <a:extLst>
                  <a:ext uri="{FF2B5EF4-FFF2-40B4-BE49-F238E27FC236}">
                    <a16:creationId xmlns:a16="http://schemas.microsoft.com/office/drawing/2014/main" id="{226377C6-628E-41E2-BCCA-6FB1A1F5D494}"/>
                  </a:ext>
                </a:extLst>
              </p:cNvPr>
              <p:cNvSpPr/>
              <p:nvPr/>
            </p:nvSpPr>
            <p:spPr>
              <a:xfrm rot="15321680" flipH="1">
                <a:off x="2669314" y="-1129095"/>
                <a:ext cx="3084213" cy="4677977"/>
              </a:xfrm>
              <a:prstGeom prst="arc">
                <a:avLst>
                  <a:gd name="adj1" fmla="val 16127876"/>
                  <a:gd name="adj2" fmla="val 19822666"/>
                </a:avLst>
              </a:prstGeom>
              <a:ln>
                <a:solidFill>
                  <a:srgbClr val="92D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8987"/>
                <a:endParaRPr lang="en-US" sz="2400" dirty="0">
                  <a:solidFill>
                    <a:srgbClr val="000000"/>
                  </a:solidFill>
                  <a:latin typeface="Calibri" panose="020F0502020204030204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1A71FBF-C000-4CC1-9115-1F078DA264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95635" y="2707691"/>
                <a:ext cx="200160" cy="4668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FD34A11-2248-4F53-A1DF-C4115EAA34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95795" y="2240860"/>
                <a:ext cx="461497" cy="46683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C04966C-A135-4F15-81F4-8D4EF74AD8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75037" y="2816719"/>
                <a:ext cx="601655" cy="1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DE4552-BDEE-465B-941A-CDBFAAE225E9}"/>
                  </a:ext>
                </a:extLst>
              </p:cNvPr>
              <p:cNvSpPr txBox="1"/>
              <p:nvPr/>
            </p:nvSpPr>
            <p:spPr>
              <a:xfrm>
                <a:off x="914500" y="1994855"/>
                <a:ext cx="7062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1218987"/>
                <a:r>
                  <a:rPr lang="en-US" sz="1200" b="1" dirty="0">
                    <a:solidFill>
                      <a:srgbClr val="000000"/>
                    </a:solidFill>
                    <a:latin typeface="Calibri" panose="020F0502020204030204"/>
                  </a:rPr>
                  <a:t>Facility </a:t>
                </a:r>
                <a:br>
                  <a:rPr lang="en-US" sz="1200" b="1" dirty="0">
                    <a:solidFill>
                      <a:srgbClr val="000000"/>
                    </a:solidFill>
                    <a:latin typeface="Calibri" panose="020F0502020204030204"/>
                  </a:rPr>
                </a:br>
                <a:r>
                  <a:rPr lang="en-US" sz="1200" b="1" dirty="0">
                    <a:solidFill>
                      <a:srgbClr val="000000"/>
                    </a:solidFill>
                    <a:latin typeface="Calibri" panose="020F0502020204030204"/>
                  </a:rPr>
                  <a:t>Costs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B5A93E-2C97-498D-B90E-DDE6A52E70E8}"/>
                  </a:ext>
                </a:extLst>
              </p:cNvPr>
              <p:cNvSpPr txBox="1"/>
              <p:nvPr/>
            </p:nvSpPr>
            <p:spPr>
              <a:xfrm>
                <a:off x="3507305" y="2048473"/>
                <a:ext cx="235328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8987"/>
                <a:r>
                  <a:rPr lang="en-US" sz="1300" b="1" dirty="0">
                    <a:solidFill>
                      <a:srgbClr val="000000"/>
                    </a:solidFill>
                    <a:latin typeface="Calibri" panose="020F0502020204030204"/>
                  </a:rPr>
                  <a:t>Optimum Point for the  System?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7CB9CFA-09D8-4E69-BB54-E8CDC3DA4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1613" y="1669188"/>
                <a:ext cx="0" cy="1505333"/>
              </a:xfrm>
              <a:prstGeom prst="straightConnector1">
                <a:avLst/>
              </a:prstGeom>
              <a:ln>
                <a:prstDash val="dash"/>
                <a:tailEnd type="stealth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Connector: Elbow 22">
                <a:extLst>
                  <a:ext uri="{FF2B5EF4-FFF2-40B4-BE49-F238E27FC236}">
                    <a16:creationId xmlns:a16="http://schemas.microsoft.com/office/drawing/2014/main" id="{22329942-6747-44C5-BEA9-1FD974E96F8F}"/>
                  </a:ext>
                </a:extLst>
              </p:cNvPr>
              <p:cNvCxnSpPr>
                <a:cxnSpLocks/>
                <a:stCxn id="21" idx="1"/>
              </p:cNvCxnSpPr>
              <p:nvPr/>
            </p:nvCxnSpPr>
            <p:spPr>
              <a:xfrm rot="10800000" flipV="1">
                <a:off x="3154435" y="2294695"/>
                <a:ext cx="352870" cy="269874"/>
              </a:xfrm>
              <a:prstGeom prst="bentConnector3">
                <a:avLst>
                  <a:gd name="adj1" fmla="val 95066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849A50-BC8F-4293-A601-04298CCA31D7}"/>
                  </a:ext>
                </a:extLst>
              </p:cNvPr>
              <p:cNvSpPr txBox="1"/>
              <p:nvPr/>
            </p:nvSpPr>
            <p:spPr>
              <a:xfrm>
                <a:off x="2370760" y="3267615"/>
                <a:ext cx="17051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1218987"/>
                <a:r>
                  <a:rPr lang="en-US" sz="1200" b="1" dirty="0">
                    <a:solidFill>
                      <a:srgbClr val="000000"/>
                    </a:solidFill>
                    <a:latin typeface="Calibri" panose="020F0502020204030204"/>
                  </a:rPr>
                  <a:t>Resources Recovered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E889BB8-E781-4F23-B079-2F1FBA219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4299" y="1382497"/>
                <a:ext cx="314325" cy="54292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DA16167-D918-4B6A-9FDB-870CBEF3F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60264" y="2817281"/>
                <a:ext cx="285750" cy="247650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3B5FAB-5C57-46B1-BBBE-66EBB7A9EBCF}"/>
                </a:ext>
              </a:extLst>
            </p:cNvPr>
            <p:cNvSpPr txBox="1"/>
            <p:nvPr/>
          </p:nvSpPr>
          <p:spPr>
            <a:xfrm>
              <a:off x="5206169" y="2489534"/>
              <a:ext cx="8067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987"/>
              <a:r>
                <a:rPr lang="en-US" sz="1200" b="1" dirty="0">
                  <a:solidFill>
                    <a:srgbClr val="92D050"/>
                  </a:solidFill>
                  <a:latin typeface="Calibri" panose="020F0502020204030204"/>
                </a:rPr>
                <a:t>Carbon Footprint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8D3CE8-3A1F-4F3A-B21B-451BF1820994}"/>
                </a:ext>
              </a:extLst>
            </p:cNvPr>
            <p:cNvCxnSpPr>
              <a:cxnSpLocks/>
            </p:cNvCxnSpPr>
            <p:nvPr/>
          </p:nvCxnSpPr>
          <p:spPr>
            <a:xfrm>
              <a:off x="5230296" y="1458500"/>
              <a:ext cx="0" cy="1721371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B8F672-00AC-424C-B7B0-A7C3DB3F0603}"/>
                </a:ext>
              </a:extLst>
            </p:cNvPr>
            <p:cNvSpPr txBox="1"/>
            <p:nvPr/>
          </p:nvSpPr>
          <p:spPr>
            <a:xfrm>
              <a:off x="1630358" y="1221774"/>
              <a:ext cx="37864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987"/>
              <a:r>
                <a:rPr lang="en-US" sz="1700" b="1" dirty="0">
                  <a:solidFill>
                    <a:srgbClr val="000000"/>
                  </a:solidFill>
                  <a:latin typeface="Calibri" panose="020F0502020204030204"/>
                </a:rPr>
                <a:t>Balancing Impacts and Costs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659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D27461-6579-48EA-B0B5-FC6546B9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28" y="259959"/>
            <a:ext cx="11277601" cy="1143000"/>
          </a:xfrm>
        </p:spPr>
        <p:txBody>
          <a:bodyPr>
            <a:normAutofit/>
          </a:bodyPr>
          <a:lstStyle/>
          <a:p>
            <a:r>
              <a:rPr lang="en-US" dirty="0"/>
              <a:t>Water Reuse – All Types – Integral to One Water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2E59-F1A7-4F08-811B-56C6E943A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27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F5260-7261-4870-BC0B-CEE01F39D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83" y="966003"/>
            <a:ext cx="11004234" cy="4925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FBD370-22BE-487C-A424-28BD341ED879}"/>
              </a:ext>
            </a:extLst>
          </p:cNvPr>
          <p:cNvSpPr txBox="1"/>
          <p:nvPr/>
        </p:nvSpPr>
        <p:spPr>
          <a:xfrm>
            <a:off x="717684" y="5423746"/>
            <a:ext cx="6191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987"/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Reuse increases water supply without requiring new water sources.</a:t>
            </a:r>
          </a:p>
        </p:txBody>
      </p:sp>
    </p:spTree>
    <p:extLst>
      <p:ext uri="{BB962C8B-B14F-4D97-AF65-F5344CB8AC3E}">
        <p14:creationId xmlns:p14="http://schemas.microsoft.com/office/powerpoint/2010/main" val="3358338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0BA0F0-AF4C-4A01-AB45-7A05D8FA0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33" y="965771"/>
            <a:ext cx="9007036" cy="5671408"/>
          </a:xfrm>
          <a:prstGeom prst="rect">
            <a:avLst/>
          </a:prstGeom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28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74543"/>
            <a:ext cx="11277601" cy="1371714"/>
          </a:xfrm>
        </p:spPr>
        <p:txBody>
          <a:bodyPr/>
          <a:lstStyle/>
          <a:p>
            <a:r>
              <a:rPr lang="en-US" dirty="0"/>
              <a:t>Example Potable Reuse Treatment Trains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2C497F-BD6F-4F9D-8E78-F8AC6AD15484}"/>
              </a:ext>
            </a:extLst>
          </p:cNvPr>
          <p:cNvSpPr txBox="1"/>
          <p:nvPr/>
        </p:nvSpPr>
        <p:spPr>
          <a:xfrm>
            <a:off x="457201" y="6514070"/>
            <a:ext cx="3473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000" dirty="0">
                <a:solidFill>
                  <a:srgbClr val="000000"/>
                </a:solidFill>
                <a:latin typeface="Calibri" panose="020F0502020204030204"/>
              </a:rPr>
              <a:t>Source: 2017 Potable Reuse Compendium (USEPA 2017)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0CE615-9112-45E5-A1A2-0D23731ABE6D}"/>
              </a:ext>
            </a:extLst>
          </p:cNvPr>
          <p:cNvGrpSpPr/>
          <p:nvPr/>
        </p:nvGrpSpPr>
        <p:grpSpPr>
          <a:xfrm>
            <a:off x="3575176" y="1721873"/>
            <a:ext cx="2359217" cy="3590138"/>
            <a:chOff x="3811712" y="1721873"/>
            <a:chExt cx="2359217" cy="35901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C2EEB1-C4C2-4D4E-8802-768F6A9CC46E}"/>
                </a:ext>
              </a:extLst>
            </p:cNvPr>
            <p:cNvSpPr/>
            <p:nvPr/>
          </p:nvSpPr>
          <p:spPr bwMode="auto">
            <a:xfrm>
              <a:off x="3811712" y="1721873"/>
              <a:ext cx="65" cy="369332"/>
            </a:xfrm>
            <a:prstGeom prst="rect">
              <a:avLst/>
            </a:prstGeom>
            <a:solidFill>
              <a:srgbClr val="7030A0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5596"/>
                </a:solidFill>
                <a:latin typeface="Calibri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72166B-BABC-47B1-8F82-C0A9F9BC3219}"/>
                </a:ext>
              </a:extLst>
            </p:cNvPr>
            <p:cNvSpPr/>
            <p:nvPr/>
          </p:nvSpPr>
          <p:spPr bwMode="auto">
            <a:xfrm>
              <a:off x="4583334" y="2151592"/>
              <a:ext cx="65" cy="369332"/>
            </a:xfrm>
            <a:prstGeom prst="rect">
              <a:avLst/>
            </a:prstGeom>
            <a:solidFill>
              <a:srgbClr val="7030A0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5596"/>
                </a:solidFill>
                <a:latin typeface="Calibri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092309-B475-48F2-8C07-74115FE49C96}"/>
                </a:ext>
              </a:extLst>
            </p:cNvPr>
            <p:cNvSpPr/>
            <p:nvPr/>
          </p:nvSpPr>
          <p:spPr bwMode="auto">
            <a:xfrm>
              <a:off x="4568333" y="2622656"/>
              <a:ext cx="65" cy="369332"/>
            </a:xfrm>
            <a:prstGeom prst="rect">
              <a:avLst/>
            </a:prstGeom>
            <a:solidFill>
              <a:srgbClr val="7030A0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5596"/>
                </a:solidFill>
                <a:latin typeface="Calibri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FEB1E64-D9BE-4DF1-B21E-18EC87C5FAD2}"/>
                </a:ext>
              </a:extLst>
            </p:cNvPr>
            <p:cNvSpPr/>
            <p:nvPr/>
          </p:nvSpPr>
          <p:spPr bwMode="auto">
            <a:xfrm>
              <a:off x="4583334" y="3040183"/>
              <a:ext cx="65" cy="369332"/>
            </a:xfrm>
            <a:prstGeom prst="rect">
              <a:avLst/>
            </a:prstGeom>
            <a:solidFill>
              <a:srgbClr val="7030A0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5596"/>
                </a:solidFill>
                <a:latin typeface="Calibri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1FBDC4-21FC-4012-8F8C-208F92E29304}"/>
                </a:ext>
              </a:extLst>
            </p:cNvPr>
            <p:cNvSpPr/>
            <p:nvPr/>
          </p:nvSpPr>
          <p:spPr bwMode="auto">
            <a:xfrm>
              <a:off x="4583334" y="3473668"/>
              <a:ext cx="65" cy="369332"/>
            </a:xfrm>
            <a:prstGeom prst="rect">
              <a:avLst/>
            </a:prstGeom>
            <a:solidFill>
              <a:srgbClr val="7030A0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5596"/>
                </a:solidFill>
                <a:latin typeface="Calibri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804EE2-C633-4EBB-8509-DC7E344F3EE6}"/>
                </a:ext>
              </a:extLst>
            </p:cNvPr>
            <p:cNvSpPr/>
            <p:nvPr/>
          </p:nvSpPr>
          <p:spPr bwMode="auto">
            <a:xfrm>
              <a:off x="6170864" y="4942679"/>
              <a:ext cx="65" cy="369332"/>
            </a:xfrm>
            <a:prstGeom prst="rect">
              <a:avLst/>
            </a:prstGeom>
            <a:solidFill>
              <a:srgbClr val="7030A0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5596"/>
                </a:solidFill>
                <a:latin typeface="Calibri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7104F2-6E20-4666-BFD6-17A545E1048C}"/>
              </a:ext>
            </a:extLst>
          </p:cNvPr>
          <p:cNvGrpSpPr/>
          <p:nvPr/>
        </p:nvGrpSpPr>
        <p:grpSpPr>
          <a:xfrm>
            <a:off x="3592451" y="1263199"/>
            <a:ext cx="3183609" cy="4056676"/>
            <a:chOff x="3819462" y="1263199"/>
            <a:chExt cx="3183609" cy="40566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EE6EB15-61B4-4054-B04B-A9E726B67A39}"/>
                </a:ext>
              </a:extLst>
            </p:cNvPr>
            <p:cNvGrpSpPr/>
            <p:nvPr/>
          </p:nvGrpSpPr>
          <p:grpSpPr>
            <a:xfrm>
              <a:off x="4597580" y="1263199"/>
              <a:ext cx="2405491" cy="3522430"/>
              <a:chOff x="4597580" y="1263199"/>
              <a:chExt cx="2405491" cy="352243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C7D12AE-603E-4EE1-8E43-6A4AA9588BC9}"/>
                  </a:ext>
                </a:extLst>
              </p:cNvPr>
              <p:cNvSpPr/>
              <p:nvPr/>
            </p:nvSpPr>
            <p:spPr bwMode="auto">
              <a:xfrm>
                <a:off x="5338657" y="1263199"/>
                <a:ext cx="1664414" cy="369332"/>
              </a:xfrm>
              <a:prstGeom prst="rect">
                <a:avLst/>
              </a:prstGeom>
              <a:solidFill>
                <a:srgbClr val="E1601F">
                  <a:alpha val="49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indent="-342900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5596"/>
                  </a:solidFill>
                  <a:latin typeface="Calibri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297AF24-DCBE-4DE6-8DC8-530BD0AE0F69}"/>
                  </a:ext>
                </a:extLst>
              </p:cNvPr>
              <p:cNvSpPr/>
              <p:nvPr/>
            </p:nvSpPr>
            <p:spPr bwMode="auto">
              <a:xfrm>
                <a:off x="6193660" y="4412463"/>
                <a:ext cx="65" cy="369332"/>
              </a:xfrm>
              <a:prstGeom prst="rect">
                <a:avLst/>
              </a:prstGeom>
              <a:solidFill>
                <a:srgbClr val="E1601F">
                  <a:alpha val="49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indent="-342900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5596"/>
                  </a:solidFill>
                  <a:latin typeface="Calibri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750405F-898C-4774-B3A0-6492EC4F38EB}"/>
                  </a:ext>
                </a:extLst>
              </p:cNvPr>
              <p:cNvSpPr/>
              <p:nvPr/>
            </p:nvSpPr>
            <p:spPr bwMode="auto">
              <a:xfrm>
                <a:off x="4597580" y="4416297"/>
                <a:ext cx="1596080" cy="369332"/>
              </a:xfrm>
              <a:prstGeom prst="rect">
                <a:avLst/>
              </a:prstGeom>
              <a:solidFill>
                <a:srgbClr val="E1601F">
                  <a:alpha val="49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indent="-342900" defTabSz="4572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>
                  <a:solidFill>
                    <a:srgbClr val="005596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28B4A86-CBA3-4396-A69C-6C48006F1702}"/>
                </a:ext>
              </a:extLst>
            </p:cNvPr>
            <p:cNvSpPr/>
            <p:nvPr/>
          </p:nvSpPr>
          <p:spPr bwMode="auto">
            <a:xfrm>
              <a:off x="3819462" y="3924099"/>
              <a:ext cx="1596080" cy="369332"/>
            </a:xfrm>
            <a:prstGeom prst="rect">
              <a:avLst/>
            </a:prstGeom>
            <a:solidFill>
              <a:srgbClr val="E1601F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5596"/>
                </a:solidFill>
                <a:latin typeface="Calibri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E2626E-F491-4A50-9D43-B30B8E0A9A86}"/>
                </a:ext>
              </a:extLst>
            </p:cNvPr>
            <p:cNvSpPr/>
            <p:nvPr/>
          </p:nvSpPr>
          <p:spPr bwMode="auto">
            <a:xfrm>
              <a:off x="3836354" y="4950543"/>
              <a:ext cx="1596080" cy="369332"/>
            </a:xfrm>
            <a:prstGeom prst="rect">
              <a:avLst/>
            </a:prstGeom>
            <a:solidFill>
              <a:srgbClr val="E1601F">
                <a:alpha val="4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5596"/>
                </a:solidFill>
                <a:latin typeface="Calibri" pitchFamily="34" charset="0"/>
              </a:endParaRPr>
            </a:p>
          </p:txBody>
        </p:sp>
      </p:grp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D60655C-FCE6-4A80-A0F9-0318486CBD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0241" y="965772"/>
            <a:ext cx="2697862" cy="181552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u="sng" dirty="0">
                <a:solidFill>
                  <a:srgbClr val="7030A0"/>
                </a:solidFill>
              </a:rPr>
              <a:t>Reverse Osmosis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TDS, inorganic, and organics removal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9F7EC3A-E4A8-44BA-BEAA-11FEA9DB51C2}"/>
              </a:ext>
            </a:extLst>
          </p:cNvPr>
          <p:cNvSpPr txBox="1">
            <a:spLocks/>
          </p:cNvSpPr>
          <p:nvPr/>
        </p:nvSpPr>
        <p:spPr>
          <a:xfrm>
            <a:off x="9404489" y="2874141"/>
            <a:ext cx="2697862" cy="1815529"/>
          </a:xfrm>
          <a:prstGeom prst="rect">
            <a:avLst/>
          </a:prstGeom>
        </p:spPr>
        <p:txBody>
          <a:bodyPr lIns="0" tIns="0" rIns="0" bIns="0"/>
          <a:lstStyle>
            <a:lvl1pPr marL="306864" indent="-30686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700" b="0" kern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u="sng" dirty="0">
                <a:solidFill>
                  <a:srgbClr val="FFA300"/>
                </a:solidFill>
                <a:latin typeface="Calibri" panose="020F0502020204030204"/>
              </a:rPr>
              <a:t>Ozone + BAF/GAC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Organics removal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D2D506C-DDF3-4137-9934-F0D614602F71}"/>
              </a:ext>
            </a:extLst>
          </p:cNvPr>
          <p:cNvSpPr txBox="1">
            <a:spLocks/>
          </p:cNvSpPr>
          <p:nvPr/>
        </p:nvSpPr>
        <p:spPr>
          <a:xfrm>
            <a:off x="8832989" y="4230423"/>
            <a:ext cx="3225114" cy="1815529"/>
          </a:xfrm>
          <a:prstGeom prst="rect">
            <a:avLst/>
          </a:prstGeom>
        </p:spPr>
        <p:txBody>
          <a:bodyPr lIns="0" tIns="0" rIns="0" bIns="0"/>
          <a:lstStyle>
            <a:lvl1pPr marL="306864" indent="-30686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700" b="0" kern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u="sng" dirty="0">
                <a:solidFill>
                  <a:srgbClr val="1E6EE5"/>
                </a:solidFill>
                <a:latin typeface="Calibri" panose="020F0502020204030204"/>
              </a:rPr>
              <a:t>Ozone + BAF/GAC + 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Improved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Capital and operating cost savings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</a:rPr>
              <a:t>Multiple barriers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521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25" grpId="0" uiExpand="1" build="p"/>
      <p:bldP spid="2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5053B57-9248-44FD-B4D8-48DF0D8B9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86"/>
          <a:stretch/>
        </p:blipFill>
        <p:spPr>
          <a:xfrm>
            <a:off x="634541" y="486968"/>
            <a:ext cx="10227305" cy="332655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50CCF-870F-465E-9DFC-968D9C4F3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0588" y="6508071"/>
            <a:ext cx="115386" cy="138463"/>
          </a:xfrm>
        </p:spPr>
        <p:txBody>
          <a:bodyPr/>
          <a:lstStyle/>
          <a:p>
            <a:pPr defTabSz="1218621">
              <a:defRPr/>
            </a:pPr>
            <a:fld id="{3D0814A7-6EEF-4E2B-82FD-5338C0AF3E0B}" type="slidenum">
              <a:rPr lang="en-US">
                <a:solidFill>
                  <a:srgbClr val="005596"/>
                </a:solidFill>
                <a:latin typeface="Calibri" panose="020F0502020204030204"/>
              </a:rPr>
              <a:pPr defTabSz="1218621">
                <a:defRPr/>
              </a:pPr>
              <a:t>29</a:t>
            </a:fld>
            <a:endParaRPr lang="en-US">
              <a:solidFill>
                <a:srgbClr val="005596"/>
              </a:solidFill>
              <a:latin typeface="Calibri" panose="020F0502020204030204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51DD933-56AE-461D-BBBC-4138D46D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43" y="423351"/>
            <a:ext cx="8069413" cy="450547"/>
          </a:xfrm>
        </p:spPr>
        <p:txBody>
          <a:bodyPr>
            <a:noAutofit/>
          </a:bodyPr>
          <a:lstStyle/>
          <a:p>
            <a:r>
              <a:rPr lang="en-US" sz="2800" dirty="0"/>
              <a:t>Full Advanced Treatment Is the Benchmark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ED042D-893D-4FC1-9850-BBE5B7376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38" y="4489617"/>
            <a:ext cx="9816972" cy="2136189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48693EF-B763-4F5F-9F6D-4D3C6A18B0E4}"/>
              </a:ext>
            </a:extLst>
          </p:cNvPr>
          <p:cNvCxnSpPr>
            <a:cxnSpLocks/>
          </p:cNvCxnSpPr>
          <p:nvPr/>
        </p:nvCxnSpPr>
        <p:spPr>
          <a:xfrm>
            <a:off x="449843" y="3915095"/>
            <a:ext cx="11292317" cy="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>
            <a:extLst>
              <a:ext uri="{FF2B5EF4-FFF2-40B4-BE49-F238E27FC236}">
                <a16:creationId xmlns:a16="http://schemas.microsoft.com/office/drawing/2014/main" id="{73C42EAD-FC4C-468D-A803-3237926127A6}"/>
              </a:ext>
            </a:extLst>
          </p:cNvPr>
          <p:cNvSpPr txBox="1">
            <a:spLocks/>
          </p:cNvSpPr>
          <p:nvPr/>
        </p:nvSpPr>
        <p:spPr>
          <a:xfrm>
            <a:off x="449842" y="4129734"/>
            <a:ext cx="11292316" cy="761201"/>
          </a:xfrm>
          <a:prstGeom prst="rect">
            <a:avLst/>
          </a:prstGeom>
        </p:spPr>
        <p:txBody>
          <a:bodyPr lIns="0" tIns="0" rIns="0" bIns="121867">
            <a:no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defTabSz="1218987">
              <a:defRPr/>
            </a:pPr>
            <a:r>
              <a:rPr lang="en-US" sz="2800" dirty="0">
                <a:solidFill>
                  <a:srgbClr val="000000"/>
                </a:solidFill>
                <a:latin typeface="Calibri" panose="020F0502020204030204"/>
              </a:rPr>
              <a:t>Carbon Based Alternative Technology Can Reduce Implementation Costs</a:t>
            </a:r>
          </a:p>
        </p:txBody>
      </p:sp>
    </p:spTree>
    <p:extLst>
      <p:ext uri="{BB962C8B-B14F-4D97-AF65-F5344CB8AC3E}">
        <p14:creationId xmlns:p14="http://schemas.microsoft.com/office/powerpoint/2010/main" val="972980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8304E9-3E87-44F6-A4E3-A000459DC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750"/>
            <a:ext cx="9144000" cy="909822"/>
          </a:xfrm>
        </p:spPr>
        <p:txBody>
          <a:bodyPr>
            <a:normAutofit fontScale="90000"/>
          </a:bodyPr>
          <a:lstStyle/>
          <a:p>
            <a:r>
              <a:rPr lang="en-US" dirty="0"/>
              <a:t>UPCOMING EVENTS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8EC1EE-34BC-44CF-96E4-B58D89CEA5A0}"/>
              </a:ext>
            </a:extLst>
          </p:cNvPr>
          <p:cNvSpPr/>
          <p:nvPr/>
        </p:nvSpPr>
        <p:spPr>
          <a:xfrm>
            <a:off x="892412" y="1229197"/>
            <a:ext cx="1771049" cy="1771049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18th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8A909-6904-48DD-AC43-7A6619A9738E}"/>
              </a:ext>
            </a:extLst>
          </p:cNvPr>
          <p:cNvSpPr txBox="1"/>
          <p:nvPr/>
        </p:nvSpPr>
        <p:spPr>
          <a:xfrm>
            <a:off x="3035440" y="1103549"/>
            <a:ext cx="68339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Seismic Considerations For Water 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Infrastructure: Displacement Hazard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Analysis And Soil Liquefaction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SARBS Online Webinar Series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36FABE-5A8D-4BBB-9794-9A5FEA841D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897" y="284273"/>
            <a:ext cx="2012996" cy="249130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D3FA18C-B397-4670-98F2-E51E9D0953CC}"/>
              </a:ext>
            </a:extLst>
          </p:cNvPr>
          <p:cNvSpPr/>
          <p:nvPr/>
        </p:nvSpPr>
        <p:spPr>
          <a:xfrm>
            <a:off x="877032" y="3092953"/>
            <a:ext cx="1771049" cy="1771049"/>
          </a:xfrm>
          <a:prstGeom prst="ellips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TBD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F3CADF-8784-4CB2-9D50-B19D067932B3}"/>
              </a:ext>
            </a:extLst>
          </p:cNvPr>
          <p:cNvSpPr txBox="1"/>
          <p:nvPr/>
        </p:nvSpPr>
        <p:spPr>
          <a:xfrm>
            <a:off x="3020060" y="3286087"/>
            <a:ext cx="887775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Achieving Class 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Biosolids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Temperature 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Phased Anaerobic Digester Facility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9246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SARBS Online Webinar Series</a:t>
            </a:r>
          </a:p>
        </p:txBody>
      </p:sp>
    </p:spTree>
    <p:extLst>
      <p:ext uri="{BB962C8B-B14F-4D97-AF65-F5344CB8AC3E}">
        <p14:creationId xmlns:p14="http://schemas.microsoft.com/office/powerpoint/2010/main" val="1782018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BCFB95-70EB-2A4E-B957-316AA044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74" y="2332049"/>
            <a:ext cx="4708344" cy="2193902"/>
          </a:xfrm>
        </p:spPr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BE5036B-CFCA-F140-A90A-0FB2B1F11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11396028" y="6598040"/>
            <a:ext cx="685800" cy="184666"/>
          </a:xfrm>
        </p:spPr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30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4F41FB-42FD-4CCE-8EC4-8FFE3B4E8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654" y="849086"/>
            <a:ext cx="6302274" cy="519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949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C9887A-44CC-4F41-BD8E-3A5A507D1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31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9735F68-BFBB-42D7-AF35-2D01AB3039AE}"/>
              </a:ext>
            </a:extLst>
          </p:cNvPr>
          <p:cNvSpPr txBox="1">
            <a:spLocks/>
          </p:cNvSpPr>
          <p:nvPr/>
        </p:nvSpPr>
        <p:spPr>
          <a:xfrm>
            <a:off x="611030" y="274640"/>
            <a:ext cx="8902859" cy="96756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Calibri" panose="020F0502020204030204"/>
              </a:rPr>
              <a:t>Paso Robles, CA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338D14-45F1-41EC-BEA4-80561B07E5A8}"/>
              </a:ext>
            </a:extLst>
          </p:cNvPr>
          <p:cNvSpPr txBox="1">
            <a:spLocks/>
          </p:cNvSpPr>
          <p:nvPr/>
        </p:nvSpPr>
        <p:spPr>
          <a:xfrm>
            <a:off x="611030" y="1242205"/>
            <a:ext cx="9027936" cy="4883961"/>
          </a:xfrm>
          <a:prstGeom prst="rect">
            <a:avLst/>
          </a:prstGeom>
        </p:spPr>
        <p:txBody>
          <a:bodyPr/>
          <a:lstStyle>
            <a:lvl1pPr marL="306864" indent="-30686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kern="0">
                <a:solidFill>
                  <a:srgbClr val="000000"/>
                </a:solidFill>
                <a:latin typeface="Calibri" panose="020F0502020204030204"/>
              </a:rPr>
              <a:t>Phased Implementation </a:t>
            </a:r>
            <a:br>
              <a:rPr lang="en-US" kern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2000" kern="0">
                <a:solidFill>
                  <a:srgbClr val="000000"/>
                </a:solidFill>
                <a:latin typeface="Calibri" panose="020F0502020204030204"/>
              </a:rPr>
              <a:t>- Phase 0: Recycled Water and Sustainability Plans</a:t>
            </a:r>
            <a:br>
              <a:rPr lang="en-US" sz="2000" kern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2000" kern="0">
                <a:solidFill>
                  <a:srgbClr val="000000"/>
                </a:solidFill>
                <a:latin typeface="Calibri" panose="020F0502020204030204"/>
              </a:rPr>
              <a:t>- Phase I: Facility upgrades, reuse system, sustainable solutions – renewable</a:t>
            </a:r>
            <a:br>
              <a:rPr lang="en-US" sz="2000" kern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2000" kern="0">
                <a:solidFill>
                  <a:srgbClr val="000000"/>
                </a:solidFill>
                <a:latin typeface="Calibri" panose="020F0502020204030204"/>
              </a:rPr>
              <a:t>  energy, bioswales, permeable pavements, natural hot springs for heating,</a:t>
            </a:r>
            <a:br>
              <a:rPr lang="en-US" sz="2000" kern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2000" kern="0">
                <a:solidFill>
                  <a:srgbClr val="000000"/>
                </a:solidFill>
                <a:latin typeface="Calibri" panose="020F0502020204030204"/>
              </a:rPr>
              <a:t>  nutrient recovery and fertilizer production</a:t>
            </a:r>
            <a:br>
              <a:rPr lang="en-US" sz="2000" kern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2000" kern="0">
                <a:solidFill>
                  <a:srgbClr val="000000"/>
                </a:solidFill>
                <a:latin typeface="Calibri" panose="020F0502020204030204"/>
              </a:rPr>
              <a:t>- Phase II: NPR pipe network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kern="0">
                <a:solidFill>
                  <a:srgbClr val="1E6EE5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by Design</a:t>
            </a:r>
            <a:endParaRPr lang="en-US" sz="2400" kern="0" dirty="0">
              <a:solidFill>
                <a:srgbClr val="1E6EE5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5CE321-E2ED-40B6-9A25-EE544EA52A08}"/>
              </a:ext>
            </a:extLst>
          </p:cNvPr>
          <p:cNvGraphicFramePr>
            <a:graphicFrameLocks noGrp="1"/>
          </p:cNvGraphicFramePr>
          <p:nvPr/>
        </p:nvGraphicFramePr>
        <p:xfrm>
          <a:off x="9943448" y="367554"/>
          <a:ext cx="2070847" cy="1495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4830">
                  <a:extLst>
                    <a:ext uri="{9D8B030D-6E8A-4147-A177-3AD203B41FA5}">
                      <a16:colId xmlns:a16="http://schemas.microsoft.com/office/drawing/2014/main" val="3164525989"/>
                    </a:ext>
                  </a:extLst>
                </a:gridCol>
                <a:gridCol w="1186017">
                  <a:extLst>
                    <a:ext uri="{9D8B030D-6E8A-4147-A177-3AD203B41FA5}">
                      <a16:colId xmlns:a16="http://schemas.microsoft.com/office/drawing/2014/main" val="3647623554"/>
                    </a:ext>
                  </a:extLst>
                </a:gridCol>
              </a:tblGrid>
              <a:tr h="229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Reuse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Non-potable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043091345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Agricultural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Commercial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37494599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90788977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Coastal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80340196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Recovered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Resources 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Nutrients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58705656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5CF6942-5642-492A-99FC-883329A17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24" y="4272391"/>
            <a:ext cx="3661135" cy="18562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3B6688-8272-4B1C-942C-7494517DF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348" y="3974291"/>
            <a:ext cx="1934313" cy="2151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0EFE2-4969-4C8A-85EA-9E158CDB9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850" y="4546121"/>
            <a:ext cx="2365581" cy="1582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9B23DB-54AF-4C95-AFB5-88EFB48BF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435" y="3429000"/>
            <a:ext cx="2014687" cy="2696994"/>
          </a:xfrm>
          <a:prstGeom prst="rect">
            <a:avLst/>
          </a:prstGeom>
        </p:spPr>
      </p:pic>
      <p:pic>
        <p:nvPicPr>
          <p:cNvPr id="10" name="Picture 2" descr="GWA Celebration Day 2020 - Global Water Awards">
            <a:extLst>
              <a:ext uri="{FF2B5EF4-FFF2-40B4-BE49-F238E27FC236}">
                <a16:creationId xmlns:a16="http://schemas.microsoft.com/office/drawing/2014/main" id="{62EF96F0-B75F-42CA-8637-549DF210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046" y="2022848"/>
            <a:ext cx="2159249" cy="121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684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BE9A9-401E-4C0D-B98E-58D3F5CB5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32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B4CF0F-AC72-4885-9179-538EDCA43E85}"/>
              </a:ext>
            </a:extLst>
          </p:cNvPr>
          <p:cNvSpPr txBox="1">
            <a:spLocks/>
          </p:cNvSpPr>
          <p:nvPr/>
        </p:nvSpPr>
        <p:spPr>
          <a:xfrm>
            <a:off x="611030" y="274639"/>
            <a:ext cx="8902859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Calibri" panose="020F0502020204030204"/>
              </a:rPr>
              <a:t>Coachella Valley Water District, CA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363FF4-A21B-44DC-95F0-78E546EDD685}"/>
              </a:ext>
            </a:extLst>
          </p:cNvPr>
          <p:cNvSpPr txBox="1">
            <a:spLocks/>
          </p:cNvSpPr>
          <p:nvPr/>
        </p:nvSpPr>
        <p:spPr>
          <a:xfrm>
            <a:off x="611029" y="982657"/>
            <a:ext cx="9027936" cy="4806322"/>
          </a:xfrm>
          <a:prstGeom prst="rect">
            <a:avLst/>
          </a:prstGeom>
        </p:spPr>
        <p:txBody>
          <a:bodyPr/>
          <a:lstStyle>
            <a:lvl1pPr marL="306864" indent="-30686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Making low tech work for sustainable design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Reliable water supply for agriculture and local community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AA0CA8-FB51-46E6-BD42-8C39AD480BFE}"/>
              </a:ext>
            </a:extLst>
          </p:cNvPr>
          <p:cNvGraphicFramePr>
            <a:graphicFrameLocks noGrp="1"/>
          </p:cNvGraphicFramePr>
          <p:nvPr/>
        </p:nvGraphicFramePr>
        <p:xfrm>
          <a:off x="9943448" y="367554"/>
          <a:ext cx="2070847" cy="13276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4830">
                  <a:extLst>
                    <a:ext uri="{9D8B030D-6E8A-4147-A177-3AD203B41FA5}">
                      <a16:colId xmlns:a16="http://schemas.microsoft.com/office/drawing/2014/main" val="3164525989"/>
                    </a:ext>
                  </a:extLst>
                </a:gridCol>
                <a:gridCol w="1186017">
                  <a:extLst>
                    <a:ext uri="{9D8B030D-6E8A-4147-A177-3AD203B41FA5}">
                      <a16:colId xmlns:a16="http://schemas.microsoft.com/office/drawing/2014/main" val="3647623554"/>
                    </a:ext>
                  </a:extLst>
                </a:gridCol>
              </a:tblGrid>
              <a:tr h="229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Reuse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Non-potable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043091345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Agricultural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Community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37494599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90788977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Arid/Desert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80340196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Recovered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Resources 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(Nutrients, Energy)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587056562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9D131926-E8F4-4C1A-AF9D-DE4966B8B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6164" r="11868" b="15572"/>
          <a:stretch/>
        </p:blipFill>
        <p:spPr bwMode="auto">
          <a:xfrm>
            <a:off x="7930223" y="2924181"/>
            <a:ext cx="2916758" cy="211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36B9CC9-15B9-4C40-9A7D-9E034D864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751" y="4500072"/>
            <a:ext cx="6194779" cy="228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B4670-4A9E-41C8-ACC0-7F8DE6EB1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096" y="2918922"/>
            <a:ext cx="5035917" cy="158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1EE07B-FC3D-4FC4-9191-AA03C9EB0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878" y="5126957"/>
            <a:ext cx="41148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34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05DB0C-DFBB-4736-8022-0B0E3119D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33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F0761CA-9684-4F8A-8A68-215FD16299BD}"/>
              </a:ext>
            </a:extLst>
          </p:cNvPr>
          <p:cNvSpPr txBox="1">
            <a:spLocks/>
          </p:cNvSpPr>
          <p:nvPr/>
        </p:nvSpPr>
        <p:spPr>
          <a:xfrm>
            <a:off x="555945" y="483959"/>
            <a:ext cx="8902859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Calibri" panose="020F0502020204030204"/>
              </a:rPr>
              <a:t>City of Escondido, CA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1DD87A-0A92-4A16-BFAA-BC37F0D38501}"/>
              </a:ext>
            </a:extLst>
          </p:cNvPr>
          <p:cNvSpPr txBox="1">
            <a:spLocks/>
          </p:cNvSpPr>
          <p:nvPr/>
        </p:nvSpPr>
        <p:spPr>
          <a:xfrm>
            <a:off x="555945" y="1391140"/>
            <a:ext cx="9027936" cy="4944345"/>
          </a:xfrm>
          <a:prstGeom prst="rect">
            <a:avLst/>
          </a:prstGeom>
        </p:spPr>
        <p:txBody>
          <a:bodyPr/>
          <a:lstStyle>
            <a:lvl1pPr marL="306864" indent="-30686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kern="0">
                <a:solidFill>
                  <a:srgbClr val="000000"/>
                </a:solidFill>
                <a:latin typeface="Calibri" panose="020F0502020204030204"/>
              </a:rPr>
              <a:t>Phased Implementation </a:t>
            </a:r>
            <a:br>
              <a:rPr lang="en-US" kern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2000" kern="0">
                <a:solidFill>
                  <a:srgbClr val="000000"/>
                </a:solidFill>
                <a:latin typeface="Calibri" panose="020F0502020204030204"/>
              </a:rPr>
              <a:t>- Phase 0: One Water Plan and Implementation Roadmap</a:t>
            </a:r>
            <a:br>
              <a:rPr lang="en-US" sz="2000" kern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2000" kern="0">
                <a:solidFill>
                  <a:srgbClr val="000000"/>
                </a:solidFill>
                <a:latin typeface="Calibri" panose="020F0502020204030204"/>
              </a:rPr>
              <a:t>- Phase I: MF/RO facility for high-quality recycled water to irrigate </a:t>
            </a:r>
            <a:br>
              <a:rPr lang="en-US" sz="2000" kern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2000" kern="0">
                <a:solidFill>
                  <a:srgbClr val="000000"/>
                </a:solidFill>
                <a:latin typeface="Calibri" panose="020F0502020204030204"/>
              </a:rPr>
              <a:t>  1,500 acres of avocado crops</a:t>
            </a:r>
            <a:br>
              <a:rPr lang="en-US" sz="2000" kern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sz="2000" kern="0">
                <a:solidFill>
                  <a:srgbClr val="000000"/>
                </a:solidFill>
                <a:latin typeface="Calibri" panose="020F0502020204030204"/>
              </a:rPr>
              <a:t>- Phase II: AWT for highly purified water for IPR/DPR</a:t>
            </a:r>
            <a:endParaRPr lang="en-US" kern="0">
              <a:solidFill>
                <a:srgbClr val="000000"/>
              </a:solidFill>
              <a:latin typeface="Calibri" panose="020F0502020204030204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kern="0">
                <a:solidFill>
                  <a:srgbClr val="000000"/>
                </a:solidFill>
                <a:latin typeface="Calibri" panose="020F0502020204030204"/>
              </a:rPr>
              <a:t> </a:t>
            </a:r>
            <a:endParaRPr lang="en-US" kern="0" dirty="0">
              <a:solidFill>
                <a:srgbClr val="000000"/>
              </a:solidFill>
              <a:latin typeface="Calibri" panose="020F0502020204030204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75555D-C654-481B-BCAB-253A5A4EBEB5}"/>
              </a:ext>
            </a:extLst>
          </p:cNvPr>
          <p:cNvGraphicFramePr>
            <a:graphicFrameLocks noGrp="1"/>
          </p:cNvGraphicFramePr>
          <p:nvPr/>
        </p:nvGraphicFramePr>
        <p:xfrm>
          <a:off x="9888363" y="576873"/>
          <a:ext cx="2070847" cy="14419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4830">
                  <a:extLst>
                    <a:ext uri="{9D8B030D-6E8A-4147-A177-3AD203B41FA5}">
                      <a16:colId xmlns:a16="http://schemas.microsoft.com/office/drawing/2014/main" val="3164525989"/>
                    </a:ext>
                  </a:extLst>
                </a:gridCol>
                <a:gridCol w="1186017">
                  <a:extLst>
                    <a:ext uri="{9D8B030D-6E8A-4147-A177-3AD203B41FA5}">
                      <a16:colId xmlns:a16="http://schemas.microsoft.com/office/drawing/2014/main" val="3647623554"/>
                    </a:ext>
                  </a:extLst>
                </a:gridCol>
              </a:tblGrid>
              <a:tr h="229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Reuse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Non-potable, Potable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043091345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Agricultural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Community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37494599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90788977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Coastal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80340196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Recovered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Resources 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58705656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7F97EF2-997D-412E-BF1B-461758D3B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71" y="3320981"/>
            <a:ext cx="3025299" cy="3077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2A02F3-6054-4020-A7E8-C0A534EC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812" y="3796593"/>
            <a:ext cx="5813594" cy="260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46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A743AA-8985-446A-8B6A-1EDF750F2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34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D4F3B7-DA5F-4DDC-A3B5-899810666DB9}"/>
              </a:ext>
            </a:extLst>
          </p:cNvPr>
          <p:cNvSpPr txBox="1">
            <a:spLocks/>
          </p:cNvSpPr>
          <p:nvPr/>
        </p:nvSpPr>
        <p:spPr>
          <a:xfrm>
            <a:off x="611030" y="274640"/>
            <a:ext cx="8902859" cy="9145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Calibri" panose="020F0502020204030204"/>
              </a:rPr>
              <a:t>Large Scale Impact Through Whole System Solutions -- Singapore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263DA-B494-4161-B8B4-A43627008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751" y="1267321"/>
            <a:ext cx="7927675" cy="550495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F9C93C-3FF9-4B6D-AE2B-69F69D4A13DC}"/>
              </a:ext>
            </a:extLst>
          </p:cNvPr>
          <p:cNvGraphicFramePr>
            <a:graphicFrameLocks noGrp="1"/>
          </p:cNvGraphicFramePr>
          <p:nvPr/>
        </p:nvGraphicFramePr>
        <p:xfrm>
          <a:off x="10042964" y="104874"/>
          <a:ext cx="2070847" cy="21124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4830">
                  <a:extLst>
                    <a:ext uri="{9D8B030D-6E8A-4147-A177-3AD203B41FA5}">
                      <a16:colId xmlns:a16="http://schemas.microsoft.com/office/drawing/2014/main" val="3164525989"/>
                    </a:ext>
                  </a:extLst>
                </a:gridCol>
                <a:gridCol w="1186017">
                  <a:extLst>
                    <a:ext uri="{9D8B030D-6E8A-4147-A177-3AD203B41FA5}">
                      <a16:colId xmlns:a16="http://schemas.microsoft.com/office/drawing/2014/main" val="3647623554"/>
                    </a:ext>
                  </a:extLst>
                </a:gridCol>
              </a:tblGrid>
              <a:tr h="22966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Reuse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Non-potable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Potable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043091345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Partners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Agricultural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Industrial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Commercial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Public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37494599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Location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Singapore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290788977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Climate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Tropical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803401963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Recovered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Resources </a:t>
                      </a:r>
                    </a:p>
                  </a:txBody>
                  <a:tcPr marL="8626" marR="8626" marT="8626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Nutrients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Space/Land</a:t>
                      </a:r>
                    </a:p>
                  </a:txBody>
                  <a:tcPr marL="8626" marR="8626" marT="8626" marB="0" anchor="ctr"/>
                </a:tc>
                <a:extLst>
                  <a:ext uri="{0D108BD9-81ED-4DB2-BD59-A6C34878D82A}">
                    <a16:rowId xmlns:a16="http://schemas.microsoft.com/office/drawing/2014/main" val="35870565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5246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15D9C6-9E50-4C99-96FD-5024CAFF3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35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8A926BA-31C2-4F44-A50D-582A99FC6C43}"/>
              </a:ext>
            </a:extLst>
          </p:cNvPr>
          <p:cNvSpPr txBox="1">
            <a:spLocks/>
          </p:cNvSpPr>
          <p:nvPr/>
        </p:nvSpPr>
        <p:spPr>
          <a:xfrm>
            <a:off x="611030" y="274640"/>
            <a:ext cx="10969783" cy="844977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Large Scale Impact Through Regional Solutions – Examples from Southern California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CB108FA-FB78-4F84-B479-136FF1007C7A}"/>
              </a:ext>
            </a:extLst>
          </p:cNvPr>
          <p:cNvGrpSpPr/>
          <p:nvPr/>
        </p:nvGrpSpPr>
        <p:grpSpPr>
          <a:xfrm>
            <a:off x="8386463" y="1967391"/>
            <a:ext cx="3718977" cy="3928234"/>
            <a:chOff x="7840251" y="1751577"/>
            <a:chExt cx="4203216" cy="45249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C2EDF5E-54B8-44BC-B1A0-D70F06248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836"/>
            <a:stretch/>
          </p:blipFill>
          <p:spPr>
            <a:xfrm>
              <a:off x="7840251" y="1751577"/>
              <a:ext cx="4203216" cy="452491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00EC5D-EE0F-41A4-911C-C2C56291C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2795" y="1890261"/>
              <a:ext cx="472228" cy="36512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1775FC6-FADE-4A9E-99E6-36197AE10986}"/>
              </a:ext>
            </a:extLst>
          </p:cNvPr>
          <p:cNvSpPr txBox="1"/>
          <p:nvPr/>
        </p:nvSpPr>
        <p:spPr>
          <a:xfrm>
            <a:off x="403996" y="5900905"/>
            <a:ext cx="3331967" cy="28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City of San Diego, CA, Pure Water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3C2C9-FED1-418D-ABB3-9D0164F10AD9}"/>
              </a:ext>
            </a:extLst>
          </p:cNvPr>
          <p:cNvSpPr txBox="1"/>
          <p:nvPr/>
        </p:nvSpPr>
        <p:spPr>
          <a:xfrm>
            <a:off x="8847287" y="5909283"/>
            <a:ext cx="3331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City of LA, CA, Operation NEXT Program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6E52B8-34D3-4BFC-8D4A-9765D8E92C49}"/>
              </a:ext>
            </a:extLst>
          </p:cNvPr>
          <p:cNvSpPr txBox="1"/>
          <p:nvPr/>
        </p:nvSpPr>
        <p:spPr>
          <a:xfrm>
            <a:off x="4442223" y="5906347"/>
            <a:ext cx="3601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LACSD/MWD, CA, Regional Recycled Water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97F49-6200-4A19-8A1F-BD463AB51D9B}"/>
              </a:ext>
            </a:extLst>
          </p:cNvPr>
          <p:cNvSpPr txBox="1"/>
          <p:nvPr/>
        </p:nvSpPr>
        <p:spPr>
          <a:xfrm>
            <a:off x="1190743" y="1483417"/>
            <a:ext cx="1573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2400" b="1" dirty="0">
                <a:solidFill>
                  <a:srgbClr val="1E6EE5">
                    <a:lumMod val="60000"/>
                    <a:lumOff val="40000"/>
                  </a:srgbClr>
                </a:solidFill>
                <a:latin typeface="Calibri" panose="020F0502020204030204"/>
              </a:rPr>
              <a:t>87 </a:t>
            </a:r>
            <a:r>
              <a:rPr lang="en-US" sz="2400" b="1" dirty="0" err="1">
                <a:solidFill>
                  <a:srgbClr val="1E6EE5">
                    <a:lumMod val="60000"/>
                    <a:lumOff val="40000"/>
                  </a:srgbClr>
                </a:solidFill>
                <a:latin typeface="Calibri" panose="020F0502020204030204"/>
              </a:rPr>
              <a:t>mgd</a:t>
            </a:r>
            <a:endParaRPr lang="en-US" sz="2400" b="1" dirty="0">
              <a:solidFill>
                <a:srgbClr val="1E6EE5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8ADD73-E996-4286-A3BF-9F30AFA48360}"/>
              </a:ext>
            </a:extLst>
          </p:cNvPr>
          <p:cNvSpPr txBox="1"/>
          <p:nvPr/>
        </p:nvSpPr>
        <p:spPr>
          <a:xfrm>
            <a:off x="5261530" y="1483417"/>
            <a:ext cx="1573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2400" b="1" dirty="0">
                <a:solidFill>
                  <a:srgbClr val="1E6EE5">
                    <a:lumMod val="60000"/>
                    <a:lumOff val="40000"/>
                  </a:srgbClr>
                </a:solidFill>
                <a:latin typeface="Calibri" panose="020F0502020204030204"/>
              </a:rPr>
              <a:t>150 </a:t>
            </a:r>
            <a:r>
              <a:rPr lang="en-US" sz="2400" b="1" dirty="0" err="1">
                <a:solidFill>
                  <a:srgbClr val="1E6EE5">
                    <a:lumMod val="60000"/>
                    <a:lumOff val="40000"/>
                  </a:srgbClr>
                </a:solidFill>
                <a:latin typeface="Calibri" panose="020F0502020204030204"/>
              </a:rPr>
              <a:t>mgd</a:t>
            </a:r>
            <a:endParaRPr lang="en-US" sz="2400" b="1" dirty="0">
              <a:solidFill>
                <a:srgbClr val="1E6EE5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505E3-F070-4A81-BD26-6D844AD72891}"/>
              </a:ext>
            </a:extLst>
          </p:cNvPr>
          <p:cNvGrpSpPr/>
          <p:nvPr/>
        </p:nvGrpSpPr>
        <p:grpSpPr>
          <a:xfrm>
            <a:off x="14373" y="1999421"/>
            <a:ext cx="3988835" cy="3896205"/>
            <a:chOff x="12784" y="1999420"/>
            <a:chExt cx="3988835" cy="38962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92BF1A-5C69-4DB3-A58B-DBCECBF97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84" y="1999420"/>
              <a:ext cx="3988835" cy="38962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75F06F-50EF-46DA-B723-D15200BF2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74" y="5418621"/>
              <a:ext cx="1104181" cy="31976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E03398-4B5B-4BFC-9AB4-208621A05EC4}"/>
              </a:ext>
            </a:extLst>
          </p:cNvPr>
          <p:cNvGrpSpPr/>
          <p:nvPr/>
        </p:nvGrpSpPr>
        <p:grpSpPr>
          <a:xfrm>
            <a:off x="4060618" y="1999421"/>
            <a:ext cx="4268435" cy="3896205"/>
            <a:chOff x="4059029" y="1999420"/>
            <a:chExt cx="4268435" cy="38962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99089C-870E-4F4B-93F1-E43EF054A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9029" y="1999420"/>
              <a:ext cx="4268435" cy="3896205"/>
            </a:xfrm>
            <a:prstGeom prst="rect">
              <a:avLst/>
            </a:prstGeom>
          </p:spPr>
        </p:pic>
        <p:pic>
          <p:nvPicPr>
            <p:cNvPr id="17" name="Picture 1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28CC9E42-2EB5-4AD0-AC46-7728C9CA3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19162" y="2063272"/>
              <a:ext cx="446301" cy="4463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506AC1-84E1-404F-80F0-1A563C4A5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96997" y="2096718"/>
              <a:ext cx="393460" cy="40486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264FC70-F140-4CB0-A839-C1E1941D539D}"/>
              </a:ext>
            </a:extLst>
          </p:cNvPr>
          <p:cNvSpPr txBox="1"/>
          <p:nvPr/>
        </p:nvSpPr>
        <p:spPr>
          <a:xfrm>
            <a:off x="9649111" y="1435409"/>
            <a:ext cx="1573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2400" b="1" dirty="0">
                <a:solidFill>
                  <a:srgbClr val="1E6EE5">
                    <a:lumMod val="60000"/>
                    <a:lumOff val="40000"/>
                  </a:srgbClr>
                </a:solidFill>
                <a:latin typeface="Calibri" panose="020F0502020204030204"/>
              </a:rPr>
              <a:t>180+ </a:t>
            </a:r>
            <a:r>
              <a:rPr lang="en-US" sz="2400" b="1" dirty="0" err="1">
                <a:solidFill>
                  <a:srgbClr val="1E6EE5">
                    <a:lumMod val="60000"/>
                    <a:lumOff val="40000"/>
                  </a:srgbClr>
                </a:solidFill>
                <a:latin typeface="Calibri" panose="020F0502020204030204"/>
              </a:rPr>
              <a:t>mgd</a:t>
            </a:r>
            <a:endParaRPr lang="en-US" sz="2400" b="1" dirty="0">
              <a:solidFill>
                <a:srgbClr val="1E6EE5">
                  <a:lumMod val="60000"/>
                  <a:lumOff val="4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8099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D4D35CE-0F9C-FD43-AF75-63146177C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39" y="153566"/>
            <a:ext cx="10198870" cy="1143000"/>
          </a:xfrm>
        </p:spPr>
        <p:txBody>
          <a:bodyPr/>
          <a:lstStyle/>
          <a:p>
            <a:pPr lvl="0">
              <a:defRPr/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Orange County Water District</a:t>
            </a:r>
            <a:br>
              <a:rPr lang="en-US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kern="120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Ground Water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Replenishment System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BC93D7-082E-B64D-AE43-A6BD59FCD9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0324" y="1576941"/>
            <a:ext cx="5865676" cy="3717969"/>
          </a:xfrm>
        </p:spPr>
        <p:txBody>
          <a:bodyPr/>
          <a:lstStyle/>
          <a:p>
            <a:r>
              <a:rPr lang="en-US" sz="3200"/>
              <a:t>World’s largest system for IPR</a:t>
            </a:r>
          </a:p>
          <a:p>
            <a:r>
              <a:rPr lang="en-US" sz="3200"/>
              <a:t>Protect groundwater basins from seawater intrusion</a:t>
            </a:r>
          </a:p>
          <a:p>
            <a:r>
              <a:rPr lang="en-US" sz="3200"/>
              <a:t>Replenish local groundwater supplies</a:t>
            </a:r>
          </a:p>
          <a:p>
            <a:r>
              <a:rPr lang="en-US" sz="3200"/>
              <a:t>Provides new potable water for ~850,000 residents</a:t>
            </a:r>
          </a:p>
          <a:p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849625A-DC70-6448-BAE3-2E2E0FE9C2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/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/>
              <a:t>36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40AF21-E626-4124-ABE8-B0B64C2D5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570016"/>
            <a:ext cx="6048101" cy="37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26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B32187-7154-4D3C-BE07-D43A397C3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37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9920D0-DC75-48BC-891D-AB088BA4B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7469" y="603257"/>
            <a:ext cx="6787333" cy="1143000"/>
          </a:xfrm>
        </p:spPr>
        <p:txBody>
          <a:bodyPr/>
          <a:lstStyle/>
          <a:p>
            <a:r>
              <a:rPr lang="en-US"/>
              <a:t>Reuse can provide water resilience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1B308C-871E-451A-858A-32E3107D67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49245" y="1567543"/>
            <a:ext cx="5985556" cy="3897322"/>
          </a:xfrm>
        </p:spPr>
        <p:txBody>
          <a:bodyPr/>
          <a:lstStyle/>
          <a:p>
            <a:pPr marL="0" indent="0">
              <a:buNone/>
            </a:pPr>
            <a:r>
              <a:rPr lang="en-US" sz="2800" b="1"/>
              <a:t>Drought</a:t>
            </a:r>
          </a:p>
          <a:p>
            <a:pPr marL="0" indent="0">
              <a:buNone/>
            </a:pPr>
            <a:r>
              <a:rPr lang="en-US" sz="2800" b="1"/>
              <a:t>Groundwater</a:t>
            </a:r>
          </a:p>
          <a:p>
            <a:pPr marL="0" indent="0">
              <a:buNone/>
            </a:pPr>
            <a:r>
              <a:rPr lang="en-US" sz="2800" b="1"/>
              <a:t>Water Quality Change</a:t>
            </a:r>
          </a:p>
          <a:p>
            <a:pPr marL="0" indent="0">
              <a:buNone/>
            </a:pPr>
            <a:r>
              <a:rPr lang="en-US" sz="2800" b="1"/>
              <a:t>Cost</a:t>
            </a:r>
          </a:p>
          <a:p>
            <a:pPr marL="0" indent="0">
              <a:buNone/>
            </a:pPr>
            <a:r>
              <a:rPr lang="en-US" sz="2800" b="1"/>
              <a:t>Discharge Limitations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5B9998-0068-4B59-812C-CE2AFD0D8A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31419" y="5515665"/>
            <a:ext cx="6763074" cy="720808"/>
          </a:xfrm>
        </p:spPr>
        <p:txBody>
          <a:bodyPr/>
          <a:lstStyle/>
          <a:p>
            <a:r>
              <a:rPr lang="en-US"/>
              <a:t>Upon looking at holistic costs – utilities are finding reuse to be a financially attractive means to solve multiple issues.</a:t>
            </a:r>
          </a:p>
        </p:txBody>
      </p:sp>
      <p:pic>
        <p:nvPicPr>
          <p:cNvPr id="7" name="Picture 2" descr="File:Checkmark green.svg - Wikimedia Commons">
            <a:extLst>
              <a:ext uri="{FF2B5EF4-FFF2-40B4-BE49-F238E27FC236}">
                <a16:creationId xmlns:a16="http://schemas.microsoft.com/office/drawing/2014/main" id="{7D941E20-9214-4693-BAF7-DF08BE9F4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83" y="1625204"/>
            <a:ext cx="357855" cy="3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le:Checkmark green.svg - Wikimedia Commons">
            <a:extLst>
              <a:ext uri="{FF2B5EF4-FFF2-40B4-BE49-F238E27FC236}">
                <a16:creationId xmlns:a16="http://schemas.microsoft.com/office/drawing/2014/main" id="{6E33B115-0FD0-40FD-897E-1FB1D776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84" y="2204246"/>
            <a:ext cx="357855" cy="3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ile:Checkmark green.svg - Wikimedia Commons">
            <a:extLst>
              <a:ext uri="{FF2B5EF4-FFF2-40B4-BE49-F238E27FC236}">
                <a16:creationId xmlns:a16="http://schemas.microsoft.com/office/drawing/2014/main" id="{66BE9E2C-1724-4FDD-B883-2DE564B1D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84" y="2792200"/>
            <a:ext cx="357855" cy="3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ile:Checkmark green.svg - Wikimedia Commons">
            <a:extLst>
              <a:ext uri="{FF2B5EF4-FFF2-40B4-BE49-F238E27FC236}">
                <a16:creationId xmlns:a16="http://schemas.microsoft.com/office/drawing/2014/main" id="{C059B3E9-44D1-4025-B055-4ACD8C5A2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84" y="3436191"/>
            <a:ext cx="357855" cy="3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ile:Checkmark green.svg - Wikimedia Commons">
            <a:extLst>
              <a:ext uri="{FF2B5EF4-FFF2-40B4-BE49-F238E27FC236}">
                <a16:creationId xmlns:a16="http://schemas.microsoft.com/office/drawing/2014/main" id="{A3EC0AE3-3C31-4BD4-8CB5-A63E33680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84" y="4080182"/>
            <a:ext cx="357855" cy="3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182549D-52A3-4277-A1C0-1BE08EA1B4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9" y="310554"/>
            <a:ext cx="4195291" cy="2792199"/>
          </a:xfrm>
          <a:prstGeom prst="rect">
            <a:avLst/>
          </a:prstGeom>
        </p:spPr>
      </p:pic>
      <p:pic>
        <p:nvPicPr>
          <p:cNvPr id="14" name="Picture Placeholder 5">
            <a:extLst>
              <a:ext uri="{FF2B5EF4-FFF2-40B4-BE49-F238E27FC236}">
                <a16:creationId xmlns:a16="http://schemas.microsoft.com/office/drawing/2014/main" id="{41CAEA06-9470-4FF4-B3F5-7CD44FB786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289" y="3519403"/>
            <a:ext cx="4202457" cy="28016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BF9F0D-49D5-400F-B00B-B06BFCE49BA5}"/>
              </a:ext>
            </a:extLst>
          </p:cNvPr>
          <p:cNvSpPr txBox="1"/>
          <p:nvPr/>
        </p:nvSpPr>
        <p:spPr>
          <a:xfrm>
            <a:off x="351289" y="6321042"/>
            <a:ext cx="447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OCWD/OCSD – Groundwater Replenishment System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B711F1-9E1D-4C98-9354-FEF38642BEEE}"/>
              </a:ext>
            </a:extLst>
          </p:cNvPr>
          <p:cNvSpPr txBox="1"/>
          <p:nvPr/>
        </p:nvSpPr>
        <p:spPr>
          <a:xfrm>
            <a:off x="274197" y="3109102"/>
            <a:ext cx="447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OCSD Clarifiers</a:t>
            </a:r>
          </a:p>
        </p:txBody>
      </p:sp>
    </p:spTree>
    <p:extLst>
      <p:ext uri="{BB962C8B-B14F-4D97-AF65-F5344CB8AC3E}">
        <p14:creationId xmlns:p14="http://schemas.microsoft.com/office/powerpoint/2010/main" val="2324680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BCFB95-70EB-2A4E-B957-316AA044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94" y="2332049"/>
            <a:ext cx="4318781" cy="2193902"/>
          </a:xfrm>
        </p:spPr>
        <p:txBody>
          <a:bodyPr/>
          <a:lstStyle/>
          <a:p>
            <a:r>
              <a:rPr lang="en-US" dirty="0"/>
              <a:t>NEWater</a:t>
            </a:r>
            <a:br>
              <a:rPr lang="en-US" dirty="0"/>
            </a:br>
            <a:r>
              <a:rPr lang="en-US" dirty="0"/>
              <a:t>Singapore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BE5036B-CFCA-F140-A90A-0FB2B1F11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11396028" y="6598040"/>
            <a:ext cx="685800" cy="184666"/>
          </a:xfrm>
        </p:spPr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38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31211-A86A-4A60-8D13-4AEFBA96F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874" y="857470"/>
            <a:ext cx="6887134" cy="45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90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39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chemeClr val="tx1"/>
                </a:solidFill>
              </a:rPr>
              <a:t>Singapore’s One Water: “National Taps”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4A1BEB-4D18-454C-A3AF-17B0C9E89B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251015"/>
            <a:ext cx="4833840" cy="4410369"/>
          </a:xfrm>
        </p:spPr>
        <p:txBody>
          <a:bodyPr/>
          <a:lstStyle/>
          <a:p>
            <a:pPr lvl="1"/>
            <a:r>
              <a:rPr lang="en-US" dirty="0"/>
              <a:t>Land size ~300 square miles</a:t>
            </a:r>
          </a:p>
          <a:p>
            <a:pPr lvl="1"/>
            <a:r>
              <a:rPr lang="en-US" dirty="0"/>
              <a:t>Population ~ 5.5 million </a:t>
            </a:r>
          </a:p>
          <a:p>
            <a:r>
              <a:rPr lang="en-US" dirty="0"/>
              <a:t>Public Utilities Board (PUB) </a:t>
            </a:r>
          </a:p>
          <a:p>
            <a:pPr lvl="1"/>
            <a:r>
              <a:rPr lang="en-US" dirty="0"/>
              <a:t>Provides management and regulation of water supply</a:t>
            </a:r>
          </a:p>
          <a:p>
            <a:r>
              <a:rPr lang="en-US" dirty="0"/>
              <a:t>Singapore Supplies</a:t>
            </a:r>
          </a:p>
          <a:p>
            <a:pPr lvl="1"/>
            <a:r>
              <a:rPr lang="en-US" dirty="0"/>
              <a:t>Collected Rainfall</a:t>
            </a:r>
          </a:p>
          <a:p>
            <a:pPr lvl="1"/>
            <a:r>
              <a:rPr lang="en-US" dirty="0"/>
              <a:t>Imported Water from Malaysia</a:t>
            </a:r>
          </a:p>
          <a:p>
            <a:pPr lvl="1"/>
            <a:r>
              <a:rPr lang="en-US" dirty="0"/>
              <a:t>Reclaimed Water (NEWater)</a:t>
            </a:r>
          </a:p>
          <a:p>
            <a:pPr lvl="1"/>
            <a:r>
              <a:rPr lang="en-US" dirty="0"/>
              <a:t>Desalinated Water  </a:t>
            </a:r>
          </a:p>
          <a:p>
            <a:pPr lvl="1"/>
            <a:r>
              <a:rPr lang="en-US" dirty="0"/>
              <a:t>Future sources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63662F-D47A-B34E-9B28-F0E19C2B91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92229" y="5557150"/>
            <a:ext cx="6885412" cy="751991"/>
          </a:xfrm>
        </p:spPr>
        <p:txBody>
          <a:bodyPr/>
          <a:lstStyle/>
          <a:p>
            <a:r>
              <a:rPr lang="en-US" dirty="0"/>
              <a:t>Singapore is a highly dense region that implements diverse water supply portfolio with reuse being a primary supply.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400625-70DF-426B-BEEB-9E65B30EF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895" y="1442685"/>
            <a:ext cx="6499746" cy="3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7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8304E9-3E87-44F6-A4E3-A000459DC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107" y="177750"/>
            <a:ext cx="10625693" cy="909822"/>
          </a:xfrm>
        </p:spPr>
        <p:txBody>
          <a:bodyPr>
            <a:noAutofit/>
          </a:bodyPr>
          <a:lstStyle/>
          <a:p>
            <a:r>
              <a:rPr lang="en-US" sz="3600" dirty="0"/>
              <a:t>This is made possible by the following sponsors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339EEC03-545A-4FE7-815F-CCE878323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7" y="5187295"/>
            <a:ext cx="865438" cy="1087086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C25300B-F865-40EB-841F-CA75B6684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263" y="5427980"/>
            <a:ext cx="1086572" cy="681519"/>
          </a:xfrm>
          <a:prstGeom prst="rect">
            <a:avLst/>
          </a:prstGeom>
        </p:spPr>
      </p:pic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DDCF59A4-5BDB-48B7-9D57-BF64383EF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8" y="2989549"/>
            <a:ext cx="1233518" cy="681519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19C739-83F2-49D8-AC19-27334A40B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05" y="1743505"/>
            <a:ext cx="1769789" cy="691397"/>
          </a:xfrm>
          <a:prstGeom prst="rect">
            <a:avLst/>
          </a:prstGeom>
        </p:spPr>
      </p:pic>
      <p:pic>
        <p:nvPicPr>
          <p:cNvPr id="19" name="Picture 18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34F255A-493B-4BB7-A9A0-390F30EF8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36" y="2989549"/>
            <a:ext cx="2696021" cy="560396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5375C68-6EC3-4FD2-A397-4FA2C2A523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6" y="4221482"/>
            <a:ext cx="1788641" cy="804889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1FFADE27-96C6-419D-8A43-1F2D75E2F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4" y="5476909"/>
            <a:ext cx="2409865" cy="63259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D518D619-554B-4706-B513-6EAC504917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6" y="1705044"/>
            <a:ext cx="1818184" cy="734091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E5582047-3FC0-41A6-9EF2-FD0D2A8C6B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24" y="4221482"/>
            <a:ext cx="2409865" cy="502055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47A9D6A5-12B1-4205-AAAC-26C7C3BDF5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53" y="5420821"/>
            <a:ext cx="1698551" cy="632341"/>
          </a:xfrm>
          <a:prstGeom prst="rect">
            <a:avLst/>
          </a:prstGeom>
        </p:spPr>
      </p:pic>
      <p:pic>
        <p:nvPicPr>
          <p:cNvPr id="25" name="Picture 24" descr="Logo&#10;&#10;Description automatically generated with medium confidence">
            <a:extLst>
              <a:ext uri="{FF2B5EF4-FFF2-40B4-BE49-F238E27FC236}">
                <a16:creationId xmlns:a16="http://schemas.microsoft.com/office/drawing/2014/main" id="{A7A86A19-6599-4D60-A46D-8675151665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39" y="1841574"/>
            <a:ext cx="1786144" cy="410813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380F7246-9D95-4B95-86EF-EDB53534BF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50" y="1723088"/>
            <a:ext cx="1682450" cy="540787"/>
          </a:xfrm>
          <a:prstGeom prst="rect">
            <a:avLst/>
          </a:prstGeom>
        </p:spPr>
      </p:pic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711B8C-83F6-41BE-A889-D3B243B84A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568" y="2959114"/>
            <a:ext cx="1751232" cy="523180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91B501D7-13B6-4EE4-8301-6F489C56A9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92" y="4019098"/>
            <a:ext cx="1791970" cy="774682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BCF40996-F873-40D6-91D8-F8F6C88A70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63" y="1800519"/>
            <a:ext cx="1206592" cy="4633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F4B9A3D-C8E1-47B9-8B61-38D04B1907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17" y="3171991"/>
            <a:ext cx="3627562" cy="195513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1BD56222-C983-429A-892D-F38BC2A6D2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31" y="4271147"/>
            <a:ext cx="2838669" cy="50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20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40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6789" y="603257"/>
            <a:ext cx="6958013" cy="1143000"/>
          </a:xfrm>
        </p:spPr>
        <p:txBody>
          <a:bodyPr/>
          <a:lstStyle/>
          <a:p>
            <a:r>
              <a:rPr lang="en-US" cap="none">
                <a:solidFill>
                  <a:schemeClr val="tx1"/>
                </a:solidFill>
              </a:rPr>
              <a:t>NEWater Factories of Singapore  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63662F-D47A-B34E-9B28-F0E19C2B91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64113" y="5710284"/>
            <a:ext cx="6750843" cy="720725"/>
          </a:xfrm>
        </p:spPr>
        <p:txBody>
          <a:bodyPr/>
          <a:lstStyle/>
          <a:p>
            <a:r>
              <a:rPr lang="en-US" dirty="0"/>
              <a:t>NEWater plants currently supply up to 40% of Singapore's current water needs; by 2060 this is expected to increase to 55%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8002F4D-A314-4FF0-9280-29885593BBF0}"/>
              </a:ext>
            </a:extLst>
          </p:cNvPr>
          <p:cNvGraphicFramePr>
            <a:graphicFrameLocks noGrp="1"/>
          </p:cNvGraphicFramePr>
          <p:nvPr/>
        </p:nvGraphicFramePr>
        <p:xfrm>
          <a:off x="4964114" y="1508891"/>
          <a:ext cx="6886801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9630">
                  <a:extLst>
                    <a:ext uri="{9D8B030D-6E8A-4147-A177-3AD203B41FA5}">
                      <a16:colId xmlns:a16="http://schemas.microsoft.com/office/drawing/2014/main" val="106682281"/>
                    </a:ext>
                  </a:extLst>
                </a:gridCol>
                <a:gridCol w="1589209">
                  <a:extLst>
                    <a:ext uri="{9D8B030D-6E8A-4147-A177-3AD203B41FA5}">
                      <a16:colId xmlns:a16="http://schemas.microsoft.com/office/drawing/2014/main" val="2941594603"/>
                    </a:ext>
                  </a:extLst>
                </a:gridCol>
                <a:gridCol w="3457962">
                  <a:extLst>
                    <a:ext uri="{9D8B030D-6E8A-4147-A177-3AD203B41FA5}">
                      <a16:colId xmlns:a16="http://schemas.microsoft.com/office/drawing/2014/main" val="2453047050"/>
                    </a:ext>
                  </a:extLst>
                </a:gridCol>
              </a:tblGrid>
              <a:tr h="51375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Facility 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CAPACITY (mgd)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Product Water Uses 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928187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err="1"/>
                        <a:t>1</a:t>
                      </a:r>
                      <a:r>
                        <a:rPr lang="en-US" err="1"/>
                        <a:t>Changi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Indirect potable reuse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Wafer fabrication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Other non potable and industrial applications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423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err="1"/>
                        <a:t>2</a:t>
                      </a:r>
                      <a:r>
                        <a:rPr lang="en-US" err="1"/>
                        <a:t>Bedok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303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err="1"/>
                        <a:t>1</a:t>
                      </a:r>
                      <a:r>
                        <a:rPr lang="en-US" err="1"/>
                        <a:t>Ulu</a:t>
                      </a:r>
                      <a:r>
                        <a:rPr lang="en-US"/>
                        <a:t> </a:t>
                      </a:r>
                      <a:r>
                        <a:rPr lang="en-US" err="1"/>
                        <a:t>Pandan</a:t>
                      </a:r>
                      <a:r>
                        <a:rPr lang="en-US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38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1294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Kranji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9966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56230B5-BCF7-4146-8CD8-0B06E95E28B2}"/>
              </a:ext>
            </a:extLst>
          </p:cNvPr>
          <p:cNvSpPr txBox="1"/>
          <p:nvPr/>
        </p:nvSpPr>
        <p:spPr>
          <a:xfrm>
            <a:off x="4892901" y="4244168"/>
            <a:ext cx="6958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 defTabSz="1218987"/>
            <a:r>
              <a:rPr lang="en-US" sz="1600" baseline="30000" dirty="0">
                <a:solidFill>
                  <a:srgbClr val="000000"/>
                </a:solidFill>
                <a:latin typeface="Calibri" panose="020F0502020204030204"/>
              </a:rPr>
              <a:t>1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 Plants owned and operated by a concession company under DBOO arrangement </a:t>
            </a:r>
          </a:p>
          <a:p>
            <a:pPr marL="115888" indent="-115888" defTabSz="1218987"/>
            <a:r>
              <a:rPr lang="en-US" sz="1600" baseline="30000" dirty="0">
                <a:solidFill>
                  <a:srgbClr val="000000"/>
                </a:solidFill>
                <a:latin typeface="Calibri" panose="020F0502020204030204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 Plant owned and operated by PUB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07EA6-CA19-47D9-8326-0D4085E5E4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4594"/>
            <a:ext cx="4563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17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41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>
                <a:solidFill>
                  <a:schemeClr val="tx1"/>
                </a:solidFill>
              </a:rPr>
              <a:t>Deep Tunnel Sewerage System – Investment That Pays off  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63662F-D47A-B34E-9B28-F0E19C2B91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745" y="5760167"/>
            <a:ext cx="11237912" cy="720725"/>
          </a:xfrm>
        </p:spPr>
        <p:txBody>
          <a:bodyPr/>
          <a:lstStyle/>
          <a:p>
            <a:r>
              <a:rPr lang="en-US"/>
              <a:t>The </a:t>
            </a:r>
            <a:r>
              <a:rPr lang="en-US" err="1"/>
              <a:t>DTSS</a:t>
            </a:r>
            <a:r>
              <a:rPr lang="en-US"/>
              <a:t> was developed to meet Singapore’s long term clean water needs through collection, treatment, reclamation and disposal of industrial and municipal used water 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7907A8F-2C7D-421C-B7AE-B785D55CB8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6746" y="1428270"/>
            <a:ext cx="5865845" cy="3651247"/>
          </a:xfrm>
        </p:spPr>
        <p:txBody>
          <a:bodyPr/>
          <a:lstStyle/>
          <a:p>
            <a:r>
              <a:rPr lang="en-US"/>
              <a:t>Massive network of deep tunnels to convey domestic water to centralized </a:t>
            </a:r>
            <a:r>
              <a:rPr lang="en-US" err="1"/>
              <a:t>WRPs</a:t>
            </a:r>
            <a:r>
              <a:rPr lang="en-US"/>
              <a:t> </a:t>
            </a:r>
          </a:p>
          <a:p>
            <a:r>
              <a:rPr lang="en-US"/>
              <a:t>Designed to provide “100 years of maintenance- free design life” </a:t>
            </a:r>
          </a:p>
          <a:p>
            <a:r>
              <a:rPr lang="en-US"/>
              <a:t>Phase 1 </a:t>
            </a:r>
            <a:r>
              <a:rPr lang="en-US" err="1"/>
              <a:t>DTSS</a:t>
            </a:r>
            <a:endParaRPr lang="en-US"/>
          </a:p>
          <a:p>
            <a:pPr lvl="1"/>
            <a:r>
              <a:rPr lang="en-US"/>
              <a:t>Provides used water to Changi WRP</a:t>
            </a:r>
          </a:p>
          <a:p>
            <a:r>
              <a:rPr lang="en-US"/>
              <a:t>Phase II </a:t>
            </a:r>
            <a:r>
              <a:rPr lang="en-US" err="1"/>
              <a:t>DTSS</a:t>
            </a:r>
            <a:endParaRPr lang="en-US"/>
          </a:p>
          <a:p>
            <a:pPr lvl="1"/>
            <a:r>
              <a:rPr lang="en-US"/>
              <a:t>Extends tunnels west to Tuas WRP and NEWater Factory </a:t>
            </a:r>
          </a:p>
          <a:p>
            <a:endParaRPr lang="en-SG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68BADD-9DA4-4B71-A0AF-31AA822776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122" y="1691948"/>
            <a:ext cx="6060707" cy="33875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432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C91D85-FD4A-44A9-B31B-510D70B2C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42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E3DDD-E911-4E40-8A07-2473B7E9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1454" y="251939"/>
            <a:ext cx="6658200" cy="1143000"/>
          </a:xfrm>
        </p:spPr>
        <p:txBody>
          <a:bodyPr/>
          <a:lstStyle/>
          <a:p>
            <a:r>
              <a:rPr lang="en-US" dirty="0"/>
              <a:t>Resource and Water Resilience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628D2D-5751-4307-A4FE-D49C3D2B95E3}"/>
              </a:ext>
            </a:extLst>
          </p:cNvPr>
          <p:cNvSpPr txBox="1"/>
          <p:nvPr/>
        </p:nvSpPr>
        <p:spPr>
          <a:xfrm>
            <a:off x="189910" y="3010907"/>
            <a:ext cx="447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Ulu </a:t>
            </a:r>
            <a:r>
              <a:rPr lang="en-US" sz="1200" b="1" i="1" err="1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Pandan</a:t>
            </a:r>
            <a:r>
              <a:rPr lang="en-US" sz="1200" b="1" i="1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 Wastewater Treatment Plant – Singapore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2D41A-F107-4751-8572-627166638EDD}"/>
              </a:ext>
            </a:extLst>
          </p:cNvPr>
          <p:cNvSpPr txBox="1"/>
          <p:nvPr/>
        </p:nvSpPr>
        <p:spPr>
          <a:xfrm>
            <a:off x="298628" y="6435345"/>
            <a:ext cx="447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Changi NEWater Plant – Singapore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020AE3-E2B7-4057-9F99-E5F6EE0D5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7" y="175751"/>
            <a:ext cx="4255392" cy="28351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DEB0F9-E2E8-470E-8DB5-179CE2780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7" y="3605510"/>
            <a:ext cx="4255392" cy="2829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D9C660-2B72-4D3F-8F6A-A3F688F87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053" y="983621"/>
            <a:ext cx="5943625" cy="53996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1486CF-11A6-42FB-B7BF-852704CFE563}"/>
              </a:ext>
            </a:extLst>
          </p:cNvPr>
          <p:cNvSpPr txBox="1"/>
          <p:nvPr/>
        </p:nvSpPr>
        <p:spPr>
          <a:xfrm>
            <a:off x="5864141" y="6121236"/>
            <a:ext cx="4472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87"/>
            <a:r>
              <a:rPr lang="en-US" sz="1200" b="1" i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Tuas Integrated Facilities – Singapore</a:t>
            </a:r>
          </a:p>
        </p:txBody>
      </p:sp>
    </p:spTree>
    <p:extLst>
      <p:ext uri="{BB962C8B-B14F-4D97-AF65-F5344CB8AC3E}">
        <p14:creationId xmlns:p14="http://schemas.microsoft.com/office/powerpoint/2010/main" val="2903883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BE5036B-CFCA-F140-A90A-0FB2B1F11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11396028" y="6598040"/>
            <a:ext cx="685800" cy="184666"/>
          </a:xfrm>
        </p:spPr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43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3C0633-8D5F-43FD-A146-AEB85F060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045" y="776215"/>
            <a:ext cx="6352902" cy="443989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216DB294-9138-4E93-81A9-042C3089927B}"/>
              </a:ext>
            </a:extLst>
          </p:cNvPr>
          <p:cNvSpPr txBox="1">
            <a:spLocks/>
          </p:cNvSpPr>
          <p:nvPr/>
        </p:nvSpPr>
        <p:spPr>
          <a:xfrm>
            <a:off x="529127" y="1756229"/>
            <a:ext cx="4501661" cy="3640280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96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96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96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9600" b="1">
                <a:solidFill>
                  <a:schemeClr val="bg1"/>
                </a:solidFill>
                <a:latin typeface="Calibri" pitchFamily="34" charset="0"/>
              </a:defRPr>
            </a:lvl5pPr>
            <a:lvl6pPr marL="609493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9600" b="1">
                <a:solidFill>
                  <a:schemeClr val="bg1"/>
                </a:solidFill>
                <a:latin typeface="Calibri" pitchFamily="34" charset="0"/>
              </a:defRPr>
            </a:lvl6pPr>
            <a:lvl7pPr marL="1218987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9600" b="1">
                <a:solidFill>
                  <a:schemeClr val="bg1"/>
                </a:solidFill>
                <a:latin typeface="Calibri" pitchFamily="34" charset="0"/>
              </a:defRPr>
            </a:lvl7pPr>
            <a:lvl8pPr marL="1828480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9600" b="1">
                <a:solidFill>
                  <a:schemeClr val="bg1"/>
                </a:solidFill>
                <a:latin typeface="Calibri" pitchFamily="34" charset="0"/>
              </a:defRPr>
            </a:lvl8pPr>
            <a:lvl9pPr marL="2437973"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9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kern="0">
                <a:solidFill>
                  <a:srgbClr val="000000"/>
                </a:solidFill>
                <a:latin typeface="Calibri" panose="020F0502020204030204"/>
              </a:rPr>
              <a:t>Advanced Water Purification Center (AWPC)</a:t>
            </a:r>
            <a:br>
              <a:rPr lang="en-US" kern="0">
                <a:solidFill>
                  <a:srgbClr val="000000"/>
                </a:solidFill>
                <a:latin typeface="Calibri" panose="020F0502020204030204"/>
              </a:rPr>
            </a:br>
            <a:r>
              <a:rPr lang="en-US" kern="0">
                <a:solidFill>
                  <a:srgbClr val="000000"/>
                </a:solidFill>
                <a:latin typeface="Calibri" panose="020F0502020204030204"/>
              </a:rPr>
              <a:t>Santa Clara Valley Water District, CA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6F7DA9-7185-9D9C-A303-A61C26901D4A}"/>
              </a:ext>
            </a:extLst>
          </p:cNvPr>
          <p:cNvGrpSpPr/>
          <p:nvPr/>
        </p:nvGrpSpPr>
        <p:grpSpPr>
          <a:xfrm>
            <a:off x="0" y="0"/>
            <a:ext cx="3324726" cy="927186"/>
            <a:chOff x="8867274" y="5931568"/>
            <a:chExt cx="3324726" cy="9271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A3AF0F4-F4F2-1996-263F-18B1F47D0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0" t="86604"/>
            <a:stretch/>
          </p:blipFill>
          <p:spPr>
            <a:xfrm rot="10800000" flipV="1">
              <a:off x="8867274" y="5931568"/>
              <a:ext cx="3324726" cy="9271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657A8B-1ECB-BBD7-A97F-F447A35DA9C0}"/>
                </a:ext>
              </a:extLst>
            </p:cNvPr>
            <p:cNvSpPr txBox="1"/>
            <p:nvPr/>
          </p:nvSpPr>
          <p:spPr>
            <a:xfrm>
              <a:off x="9174585" y="5948138"/>
              <a:ext cx="2454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Attention Check Code: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9A4479-C49C-171F-15A0-4B9CFBFCAA10}"/>
                </a:ext>
              </a:extLst>
            </p:cNvPr>
            <p:cNvSpPr txBox="1"/>
            <p:nvPr/>
          </p:nvSpPr>
          <p:spPr>
            <a:xfrm>
              <a:off x="9272626" y="6089313"/>
              <a:ext cx="1515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9172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6943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44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09" y="847716"/>
            <a:ext cx="7436363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Silicon Valley Advanced Water Purification Center (AWPC)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63662F-D47A-B34E-9B28-F0E19C2B91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7044" y="6061982"/>
            <a:ext cx="11237912" cy="720725"/>
          </a:xfrm>
        </p:spPr>
        <p:txBody>
          <a:bodyPr/>
          <a:lstStyle/>
          <a:p>
            <a:r>
              <a:rPr lang="en-US"/>
              <a:t>This project has won several awards including Water Reuse National Project of the Year and Global Water Intelligence Association Reuse Plant of the Year 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CC576-3E49-4F43-8F28-AC78FCC10A2B}"/>
              </a:ext>
            </a:extLst>
          </p:cNvPr>
          <p:cNvSpPr txBox="1">
            <a:spLocks/>
          </p:cNvSpPr>
          <p:nvPr/>
        </p:nvSpPr>
        <p:spPr>
          <a:xfrm>
            <a:off x="578638" y="2085279"/>
            <a:ext cx="6319051" cy="3882140"/>
          </a:xfrm>
        </p:spPr>
        <p:txBody>
          <a:bodyPr/>
          <a:lstStyle>
            <a:lvl1pPr marL="306864" indent="-30686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1E6EE5"/>
              </a:buClr>
            </a:pPr>
            <a:r>
              <a:rPr lang="en-US" altLang="en-US" sz="2400" b="0" kern="0" dirty="0">
                <a:solidFill>
                  <a:srgbClr val="000000"/>
                </a:solidFill>
                <a:latin typeface="Calibri" panose="020F0502020204030204"/>
              </a:rPr>
              <a:t>Partnership Santa Clara Valley Water District (SCVWD) and the City of San Jose, CA</a:t>
            </a:r>
          </a:p>
          <a:p>
            <a:pPr>
              <a:buClr>
                <a:srgbClr val="1E6EE5"/>
              </a:buClr>
            </a:pPr>
            <a:r>
              <a:rPr lang="en-US" altLang="en-US" sz="2400" b="0" kern="0" dirty="0">
                <a:solidFill>
                  <a:srgbClr val="000000"/>
                </a:solidFill>
                <a:latin typeface="Calibri" panose="020F0502020204030204"/>
              </a:rPr>
              <a:t>Source water secondary effluent from the San Jose-Santa Clara Regional Wastewater Facility   </a:t>
            </a:r>
          </a:p>
          <a:p>
            <a:pPr>
              <a:buClr>
                <a:srgbClr val="1E6EE5"/>
              </a:buClr>
            </a:pPr>
            <a:r>
              <a:rPr lang="en-US" altLang="en-US" sz="2400" b="0" kern="0" dirty="0">
                <a:solidFill>
                  <a:srgbClr val="000000"/>
                </a:solidFill>
                <a:latin typeface="Calibri" panose="020F0502020204030204"/>
              </a:rPr>
              <a:t>Goal: produce high purity recycled water to reduce existing recycled water salinity and increase marketability of existing recycled water supply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9B617-4127-4768-A5A0-077C1FA30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070" y="368868"/>
            <a:ext cx="3660504" cy="2561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8325A1-184E-4F64-9522-B3F6FF4FB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070" y="3466479"/>
            <a:ext cx="3660505" cy="250094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F3EA9C0-9808-CDFE-7F92-A2DF4E148E87}"/>
              </a:ext>
            </a:extLst>
          </p:cNvPr>
          <p:cNvGrpSpPr/>
          <p:nvPr/>
        </p:nvGrpSpPr>
        <p:grpSpPr>
          <a:xfrm>
            <a:off x="0" y="0"/>
            <a:ext cx="3324726" cy="927186"/>
            <a:chOff x="8867274" y="5931568"/>
            <a:chExt cx="3324726" cy="92718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717258-0D6A-631D-900C-9A72BA0774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0" t="86604"/>
            <a:stretch/>
          </p:blipFill>
          <p:spPr>
            <a:xfrm rot="10800000" flipV="1">
              <a:off x="8867274" y="5931568"/>
              <a:ext cx="3324726" cy="92718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C4045B-0307-E7E9-49A7-51F334ECBE9C}"/>
                </a:ext>
              </a:extLst>
            </p:cNvPr>
            <p:cNvSpPr txBox="1"/>
            <p:nvPr/>
          </p:nvSpPr>
          <p:spPr>
            <a:xfrm>
              <a:off x="9174585" y="5948138"/>
              <a:ext cx="2454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Attention Check Code: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4210DD-A825-E361-9C81-86CAB980118A}"/>
                </a:ext>
              </a:extLst>
            </p:cNvPr>
            <p:cNvSpPr txBox="1"/>
            <p:nvPr/>
          </p:nvSpPr>
          <p:spPr>
            <a:xfrm>
              <a:off x="9272626" y="6089313"/>
              <a:ext cx="1515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9172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790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BA02F97-374F-7B48-9CEA-F97AF1918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45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997CFDC-FC98-A243-AB05-5E72D0389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828" y="746443"/>
            <a:ext cx="7436363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Silicon Valley Advanced Water Purification Center (AWPC)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3CC576-3E49-4F43-8F28-AC78FCC10A2B}"/>
              </a:ext>
            </a:extLst>
          </p:cNvPr>
          <p:cNvSpPr txBox="1">
            <a:spLocks/>
          </p:cNvSpPr>
          <p:nvPr/>
        </p:nvSpPr>
        <p:spPr>
          <a:xfrm>
            <a:off x="578638" y="1746257"/>
            <a:ext cx="5912527" cy="4221162"/>
          </a:xfrm>
        </p:spPr>
        <p:txBody>
          <a:bodyPr/>
          <a:lstStyle>
            <a:lvl1pPr marL="306864" indent="-30686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1E6EE5"/>
              </a:buClr>
            </a:pPr>
            <a:endParaRPr lang="en-US" altLang="en-US" sz="2400" b="0" kern="0">
              <a:solidFill>
                <a:srgbClr val="000000"/>
              </a:solidFill>
              <a:latin typeface="Calibri" panose="020F0502020204030204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E5344AC-EA8F-4ADF-B306-616CE71C2403}"/>
              </a:ext>
            </a:extLst>
          </p:cNvPr>
          <p:cNvGraphicFramePr>
            <a:graphicFrameLocks noGrp="1"/>
          </p:cNvGraphicFramePr>
          <p:nvPr/>
        </p:nvGraphicFramePr>
        <p:xfrm>
          <a:off x="501017" y="1672861"/>
          <a:ext cx="11233785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3407">
                  <a:extLst>
                    <a:ext uri="{9D8B030D-6E8A-4147-A177-3AD203B41FA5}">
                      <a16:colId xmlns:a16="http://schemas.microsoft.com/office/drawing/2014/main" val="2293053130"/>
                    </a:ext>
                  </a:extLst>
                </a:gridCol>
                <a:gridCol w="3271230">
                  <a:extLst>
                    <a:ext uri="{9D8B030D-6E8A-4147-A177-3AD203B41FA5}">
                      <a16:colId xmlns:a16="http://schemas.microsoft.com/office/drawing/2014/main" val="1579535679"/>
                    </a:ext>
                  </a:extLst>
                </a:gridCol>
                <a:gridCol w="2190238">
                  <a:extLst>
                    <a:ext uri="{9D8B030D-6E8A-4147-A177-3AD203B41FA5}">
                      <a16:colId xmlns:a16="http://schemas.microsoft.com/office/drawing/2014/main" val="3866758076"/>
                    </a:ext>
                  </a:extLst>
                </a:gridCol>
                <a:gridCol w="2828910">
                  <a:extLst>
                    <a:ext uri="{9D8B030D-6E8A-4147-A177-3AD203B41FA5}">
                      <a16:colId xmlns:a16="http://schemas.microsoft.com/office/drawing/2014/main" val="2041880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PURIFICATION PROCESS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FUNCTION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NET CAPACITY </a:t>
                      </a:r>
                    </a:p>
                    <a:p>
                      <a:pPr algn="ctr"/>
                      <a:r>
                        <a:rPr lang="en-US" dirty="0"/>
                        <a:t>(MGD)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SPECIAL REQUIREMENTS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719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Microfiltration/</a:t>
                      </a:r>
                    </a:p>
                    <a:p>
                      <a:r>
                        <a:rPr lang="en-US"/>
                        <a:t>Ultrafiltration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Pretreatment of nitrified secondary effluent to reduce TSS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Preselection of MF/UF </a:t>
                      </a:r>
                      <a:r>
                        <a:rPr lang="en-US" err="1"/>
                        <a:t>mfg’s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42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Reverse Osmosis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TDS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Decarbonization process to stabilize product water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01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Ultraviolet Disinfection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Disinfection of product 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NWRI Guidelines</a:t>
                      </a:r>
                    </a:p>
                    <a:p>
                      <a:r>
                        <a:rPr lang="en-US" dirty="0"/>
                        <a:t>UV Validation</a:t>
                      </a:r>
                    </a:p>
                    <a:p>
                      <a:r>
                        <a:rPr lang="en-US" dirty="0"/>
                        <a:t>Preselection of </a:t>
                      </a:r>
                      <a:r>
                        <a:rPr lang="en-US" dirty="0" err="1"/>
                        <a:t>mfg’s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245811"/>
                  </a:ext>
                </a:extLst>
              </a:tr>
            </a:tbl>
          </a:graphicData>
        </a:graphic>
      </p:graphicFrame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69A07B8-7BA9-4231-BB3F-C1A9BFD3B494}"/>
              </a:ext>
            </a:extLst>
          </p:cNvPr>
          <p:cNvSpPr txBox="1">
            <a:spLocks/>
          </p:cNvSpPr>
          <p:nvPr/>
        </p:nvSpPr>
        <p:spPr>
          <a:xfrm>
            <a:off x="477044" y="5786775"/>
            <a:ext cx="11237912" cy="72072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>
                <a:solidFill>
                  <a:srgbClr val="1E6EE5"/>
                </a:solidFill>
                <a:latin typeface="Calibri" panose="020F0502020204030204"/>
              </a:rPr>
              <a:t>Silicon Valley AWPC uses a multiple-barrier approach for advanced potable-ready reuse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BE2CFA-35A1-4259-6FA2-E82A6A14DA99}"/>
              </a:ext>
            </a:extLst>
          </p:cNvPr>
          <p:cNvGrpSpPr/>
          <p:nvPr/>
        </p:nvGrpSpPr>
        <p:grpSpPr>
          <a:xfrm>
            <a:off x="0" y="19418"/>
            <a:ext cx="3324726" cy="927186"/>
            <a:chOff x="8867274" y="5931568"/>
            <a:chExt cx="3324726" cy="9271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7BB32E-C4E3-2E36-CC4D-52812D9F9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0" t="86604"/>
            <a:stretch/>
          </p:blipFill>
          <p:spPr>
            <a:xfrm rot="10800000" flipV="1">
              <a:off x="8867274" y="5931568"/>
              <a:ext cx="3324726" cy="92718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38A20A-9DB9-AD6D-4F1F-4022C0DEC4B0}"/>
                </a:ext>
              </a:extLst>
            </p:cNvPr>
            <p:cNvSpPr txBox="1"/>
            <p:nvPr/>
          </p:nvSpPr>
          <p:spPr>
            <a:xfrm>
              <a:off x="9174585" y="5948138"/>
              <a:ext cx="2454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Attention Check Code: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6FF824-5448-C183-1855-4DB12C18B389}"/>
                </a:ext>
              </a:extLst>
            </p:cNvPr>
            <p:cNvSpPr txBox="1"/>
            <p:nvPr/>
          </p:nvSpPr>
          <p:spPr>
            <a:xfrm>
              <a:off x="9272626" y="6089313"/>
              <a:ext cx="1515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9172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0717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C91D85-FD4A-44A9-B31B-510D70B2C1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46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E3DDD-E911-4E40-8A07-2473B7E99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432" y="1018653"/>
            <a:ext cx="5638801" cy="1143000"/>
          </a:xfrm>
        </p:spPr>
        <p:txBody>
          <a:bodyPr/>
          <a:lstStyle/>
          <a:p>
            <a:r>
              <a:rPr lang="en-US" dirty="0"/>
              <a:t>Resilience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316D8-5CB1-4102-9B23-FEAF1B99202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0021" y="4358540"/>
            <a:ext cx="5233477" cy="1743705"/>
          </a:xfrm>
        </p:spPr>
        <p:txBody>
          <a:bodyPr/>
          <a:lstStyle/>
          <a:p>
            <a:r>
              <a:rPr lang="en-US" sz="3200" dirty="0"/>
              <a:t>Water quality and public perception were major drivers.</a:t>
            </a:r>
          </a:p>
          <a:p>
            <a:endParaRPr lang="en-US" sz="320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7D627DF-51BC-45D2-8526-7A6E502547E3}"/>
              </a:ext>
            </a:extLst>
          </p:cNvPr>
          <p:cNvSpPr txBox="1">
            <a:spLocks/>
          </p:cNvSpPr>
          <p:nvPr/>
        </p:nvSpPr>
        <p:spPr>
          <a:xfrm>
            <a:off x="6096001" y="4389495"/>
            <a:ext cx="5638801" cy="144449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Diversify water sources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Secure drought-proof supply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Reduce discharge into San Francisco Bay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kern="0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Improve public acceptance of recycled water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5C22B1-67D2-41ED-A730-81008A9946F9}"/>
              </a:ext>
            </a:extLst>
          </p:cNvPr>
          <p:cNvGrpSpPr/>
          <p:nvPr/>
        </p:nvGrpSpPr>
        <p:grpSpPr>
          <a:xfrm>
            <a:off x="409928" y="865123"/>
            <a:ext cx="5233477" cy="3638673"/>
            <a:chOff x="5413623" y="3271692"/>
            <a:chExt cx="5233477" cy="363867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628D2D-5751-4307-A4FE-D49C3D2B95E3}"/>
                </a:ext>
              </a:extLst>
            </p:cNvPr>
            <p:cNvSpPr txBox="1"/>
            <p:nvPr/>
          </p:nvSpPr>
          <p:spPr>
            <a:xfrm>
              <a:off x="5413623" y="6633366"/>
              <a:ext cx="52334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987"/>
              <a:r>
                <a:rPr lang="en-US" sz="1200" b="1" i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/>
                </a:rPr>
                <a:t>SJ/SC Water Pollution Control and Purification Facilities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34415D-AA3A-4A80-B684-00394B5ADC3F}"/>
                </a:ext>
              </a:extLst>
            </p:cNvPr>
            <p:cNvGrpSpPr/>
            <p:nvPr/>
          </p:nvGrpSpPr>
          <p:grpSpPr>
            <a:xfrm>
              <a:off x="5413623" y="3271692"/>
              <a:ext cx="5186207" cy="3403076"/>
              <a:chOff x="862451" y="3000052"/>
              <a:chExt cx="5343039" cy="3621161"/>
            </a:xfrm>
          </p:grpSpPr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08495EF1-8E5C-40D5-B0D4-9F27A057EE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6000" t="9334" r="3999" b="9334"/>
              <a:stretch>
                <a:fillRect/>
              </a:stretch>
            </p:blipFill>
            <p:spPr bwMode="auto">
              <a:xfrm>
                <a:off x="862451" y="3000052"/>
                <a:ext cx="5343039" cy="362116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987FBC5-F40E-4ACC-858D-8FEF82CE8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5632397" y="5692703"/>
                <a:ext cx="573092" cy="25591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BED0C88-45BA-402E-AF67-2C34BEB42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0800000">
                <a:off x="5704113" y="5946529"/>
                <a:ext cx="501376" cy="18628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7534E25-CD20-446F-BA21-BCA4F68604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" r="73640" b="-1"/>
              <a:stretch/>
            </p:blipFill>
            <p:spPr>
              <a:xfrm rot="10800000">
                <a:off x="5660570" y="5903657"/>
                <a:ext cx="133512" cy="18628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446C0F9-DD9F-4C71-8AA5-2F777BC0F4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" r="73640" b="-1"/>
              <a:stretch/>
            </p:blipFill>
            <p:spPr>
              <a:xfrm rot="10046326">
                <a:off x="5602780" y="5747954"/>
                <a:ext cx="133512" cy="186287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44EFBB-C268-8E97-7CE8-5DC03B0F1706}"/>
              </a:ext>
            </a:extLst>
          </p:cNvPr>
          <p:cNvGrpSpPr/>
          <p:nvPr/>
        </p:nvGrpSpPr>
        <p:grpSpPr>
          <a:xfrm>
            <a:off x="0" y="91467"/>
            <a:ext cx="3324726" cy="927186"/>
            <a:chOff x="8867274" y="5931568"/>
            <a:chExt cx="3324726" cy="92718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308BA6E-9227-8AD5-069D-A2B1DE1C9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0" t="86604"/>
            <a:stretch/>
          </p:blipFill>
          <p:spPr>
            <a:xfrm rot="10800000" flipV="1">
              <a:off x="8867274" y="5931568"/>
              <a:ext cx="3324726" cy="92718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96F0BA-CDEB-2C41-FCBD-69B35D7EF6FF}"/>
                </a:ext>
              </a:extLst>
            </p:cNvPr>
            <p:cNvSpPr txBox="1"/>
            <p:nvPr/>
          </p:nvSpPr>
          <p:spPr>
            <a:xfrm>
              <a:off x="9174585" y="5948138"/>
              <a:ext cx="2454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Attention Check Code: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B70905-ADB6-3F4E-7F4A-19CA9DA488F2}"/>
                </a:ext>
              </a:extLst>
            </p:cNvPr>
            <p:cNvSpPr txBox="1"/>
            <p:nvPr/>
          </p:nvSpPr>
          <p:spPr>
            <a:xfrm>
              <a:off x="9272626" y="6089313"/>
              <a:ext cx="1515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9172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2727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BCFB95-70EB-2A4E-B957-316AA044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99" y="2332049"/>
            <a:ext cx="5819478" cy="219390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Eastern Treatment Plant</a:t>
            </a:r>
            <a:br>
              <a:rPr lang="en-US" dirty="0"/>
            </a:br>
            <a:r>
              <a:rPr lang="en-US" dirty="0"/>
              <a:t>Melbourne Australia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BE5036B-CFCA-F140-A90A-0FB2B1F117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H="1">
            <a:off x="11396028" y="6598040"/>
            <a:ext cx="685800" cy="184666"/>
          </a:xfrm>
        </p:spPr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47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21674-8571-4B7F-A26F-0F4923044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095" y="3279909"/>
            <a:ext cx="4430933" cy="3150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0B0CA-FA6D-4C7F-B473-EDC9CEB0C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096" y="286337"/>
            <a:ext cx="4411852" cy="25975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19EA91-C9BA-19C8-6967-C2A8AC35F863}"/>
              </a:ext>
            </a:extLst>
          </p:cNvPr>
          <p:cNvGrpSpPr/>
          <p:nvPr/>
        </p:nvGrpSpPr>
        <p:grpSpPr>
          <a:xfrm>
            <a:off x="0" y="-63527"/>
            <a:ext cx="3324726" cy="927186"/>
            <a:chOff x="8867274" y="5931568"/>
            <a:chExt cx="3324726" cy="9271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CD5165-AEA1-324D-B23E-22C86B3BC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0" t="86604"/>
            <a:stretch/>
          </p:blipFill>
          <p:spPr>
            <a:xfrm rot="10800000" flipV="1">
              <a:off x="8867274" y="5931568"/>
              <a:ext cx="3324726" cy="9271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54100A-E7B8-694D-BC9C-96286FE6BF7D}"/>
                </a:ext>
              </a:extLst>
            </p:cNvPr>
            <p:cNvSpPr txBox="1"/>
            <p:nvPr/>
          </p:nvSpPr>
          <p:spPr>
            <a:xfrm>
              <a:off x="9174585" y="5948138"/>
              <a:ext cx="2454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Attention Check Code: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7E9354F-CCB7-4E04-7CD8-7C81E8049305}"/>
                </a:ext>
              </a:extLst>
            </p:cNvPr>
            <p:cNvSpPr txBox="1"/>
            <p:nvPr/>
          </p:nvSpPr>
          <p:spPr>
            <a:xfrm>
              <a:off x="9272626" y="6089313"/>
              <a:ext cx="1515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9172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03340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Non-RO based Reuse – Melbourne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5029231" y="1181115"/>
            <a:ext cx="7161182" cy="3651247"/>
          </a:xfrm>
        </p:spPr>
        <p:txBody>
          <a:bodyPr/>
          <a:lstStyle/>
          <a:p>
            <a:r>
              <a:rPr lang="en-US" sz="2400" dirty="0"/>
              <a:t>$10M pilot program with 16 processes</a:t>
            </a:r>
          </a:p>
          <a:p>
            <a:r>
              <a:rPr lang="en-US" sz="2400" dirty="0"/>
              <a:t>$440M x 220 MGD Reuse Facility</a:t>
            </a:r>
          </a:p>
          <a:p>
            <a:r>
              <a:rPr lang="en-US" sz="2400" dirty="0"/>
              <a:t>World’s Largest Reuse Facility </a:t>
            </a:r>
            <a:endParaRPr lang="en-US" dirty="0"/>
          </a:p>
          <a:p>
            <a:r>
              <a:rPr lang="en-US" sz="2400" dirty="0"/>
              <a:t>Upgraded in 2012 to provide Class A Water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11461984" y="6508875"/>
            <a:ext cx="115416" cy="138499"/>
          </a:xfrm>
        </p:spPr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005596"/>
                </a:solidFill>
                <a:latin typeface="Calibri" panose="020F0502020204030204"/>
              </a:rPr>
              <a:pPr defTabSz="1218987">
                <a:defRPr/>
              </a:pPr>
              <a:t>48</a:t>
            </a:fld>
            <a:endParaRPr lang="en-US">
              <a:solidFill>
                <a:srgbClr val="005596"/>
              </a:solidFill>
              <a:latin typeface="Calibri" panose="020F0502020204030204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0C7DBF7-0E76-4A2B-A86D-8CE0D6B6C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20" t="27593" r="1561" b="23887"/>
          <a:stretch/>
        </p:blipFill>
        <p:spPr bwMode="auto">
          <a:xfrm>
            <a:off x="275616" y="620259"/>
            <a:ext cx="4561105" cy="279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76C1CD1-C3EA-4522-A764-27381B0346C7}"/>
              </a:ext>
            </a:extLst>
          </p:cNvPr>
          <p:cNvSpPr txBox="1">
            <a:spLocks/>
          </p:cNvSpPr>
          <p:nvPr/>
        </p:nvSpPr>
        <p:spPr>
          <a:xfrm>
            <a:off x="1427100" y="3476905"/>
            <a:ext cx="9127378" cy="641914"/>
          </a:xfrm>
          <a:prstGeom prst="rect">
            <a:avLst/>
          </a:prstGeom>
        </p:spPr>
        <p:txBody>
          <a:bodyPr lIns="0" tIns="0" rIns="0" bIns="0"/>
          <a:lstStyle>
            <a:lvl1pPr marL="306576" indent="-306576" algn="l" defTabSz="1217771" rtl="0" eaLnBrk="0" fontAlgn="base" hangingPunct="0">
              <a:lnSpc>
                <a:spcPct val="90000"/>
              </a:lnSpc>
              <a:spcBef>
                <a:spcPts val="1600"/>
              </a:spcBef>
              <a:spcAft>
                <a:spcPct val="0"/>
              </a:spcAft>
              <a:buFontTx/>
              <a:buChar char="•"/>
              <a:defRPr lang="en-US" sz="2700" b="1" ker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989435" indent="-380549" algn="l" defTabSz="1217771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522200" indent="-304459" algn="l" defTabSz="1217771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2131106" indent="-304459" algn="l" defTabSz="1217771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739976" indent="-304459" algn="l" defTabSz="1217771" rtl="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3348855" indent="-304459" algn="l" defTabSz="12177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7745" indent="-304459" algn="l" defTabSz="12177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6626" indent="-304459" algn="l" defTabSz="12177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5510" indent="-304459" algn="l" defTabSz="12177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800">
                <a:solidFill>
                  <a:srgbClr val="005596"/>
                </a:solidFill>
                <a:latin typeface="Calibri" panose="020F0502020204030204"/>
              </a:rPr>
              <a:t>REUSE FACILTY FLOW DIAGRAM</a:t>
            </a:r>
            <a:endParaRPr lang="en-US" sz="2000" b="0">
              <a:solidFill>
                <a:srgbClr val="4D4D4D"/>
              </a:solidFill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943A407A-6469-408B-9623-A9A5C6784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04" y="3974807"/>
            <a:ext cx="9325875" cy="2776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7C507DB7-3C24-4F57-9EE5-3EBAE85E5468}"/>
              </a:ext>
            </a:extLst>
          </p:cNvPr>
          <p:cNvSpPr txBox="1">
            <a:spLocks/>
          </p:cNvSpPr>
          <p:nvPr/>
        </p:nvSpPr>
        <p:spPr>
          <a:xfrm>
            <a:off x="9908100" y="5189587"/>
            <a:ext cx="2171639" cy="696154"/>
          </a:xfrm>
          <a:prstGeom prst="rect">
            <a:avLst/>
          </a:prstGeom>
        </p:spPr>
        <p:txBody>
          <a:bodyPr lIns="0" tIns="0" rIns="0" bIns="121771">
            <a:normAutofit fontScale="90000" lnSpcReduction="20000"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lang="en-US" sz="3600" b="1" kern="1200" cap="none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5596"/>
                </a:solidFill>
                <a:latin typeface="Calibri" pitchFamily="34" charset="0"/>
              </a:defRPr>
            </a:lvl2pPr>
            <a:lvl3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5596"/>
                </a:solidFill>
                <a:latin typeface="Calibri" pitchFamily="34" charset="0"/>
              </a:defRPr>
            </a:lvl3pPr>
            <a:lvl4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5596"/>
                </a:solidFill>
                <a:latin typeface="Calibri" pitchFamily="34" charset="0"/>
              </a:defRPr>
            </a:lvl4pPr>
            <a:lvl5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sz="4800" b="1">
                <a:solidFill>
                  <a:srgbClr val="005596"/>
                </a:solidFill>
                <a:latin typeface="Calibri" pitchFamily="34" charset="0"/>
              </a:defRPr>
            </a:lvl5pPr>
            <a:lvl6pPr marL="608885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6pPr>
            <a:lvl7pPr marL="1217771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7pPr>
            <a:lvl8pPr marL="182665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8pPr>
            <a:lvl9pPr marL="2435536" algn="ctr" rtl="0" eaLnBrk="1" fontAlgn="base" hangingPunct="1">
              <a:spcBef>
                <a:spcPct val="0"/>
              </a:spcBef>
              <a:spcAft>
                <a:spcPct val="0"/>
              </a:spcAft>
              <a:defRPr sz="59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dirty="0">
                <a:solidFill>
                  <a:srgbClr val="002B5C"/>
                </a:solidFill>
                <a:latin typeface="Calibri" panose="020F0502020204030204"/>
              </a:rPr>
              <a:t>8-years of full-scale data</a:t>
            </a:r>
            <a:br>
              <a:rPr lang="en-US" sz="2400" dirty="0">
                <a:solidFill>
                  <a:srgbClr val="002B5C"/>
                </a:solidFill>
                <a:latin typeface="Calibri" panose="020F0502020204030204"/>
              </a:rPr>
            </a:br>
            <a:endParaRPr lang="en-US" sz="2400" dirty="0">
              <a:solidFill>
                <a:srgbClr val="005596"/>
              </a:solidFill>
              <a:latin typeface="Calibri" panose="020F050202020403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3E1547-11F3-6728-B8F8-9A4B1C6E2C0C}"/>
              </a:ext>
            </a:extLst>
          </p:cNvPr>
          <p:cNvGrpSpPr/>
          <p:nvPr/>
        </p:nvGrpSpPr>
        <p:grpSpPr>
          <a:xfrm>
            <a:off x="0" y="-59550"/>
            <a:ext cx="3324726" cy="927186"/>
            <a:chOff x="8867274" y="5931568"/>
            <a:chExt cx="3324726" cy="9271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CD1D3A-A97D-E4CA-1663-CF62A03D2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0" t="86604"/>
            <a:stretch/>
          </p:blipFill>
          <p:spPr>
            <a:xfrm rot="10800000" flipV="1">
              <a:off x="8867274" y="5931568"/>
              <a:ext cx="3324726" cy="92718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4F4A55-281F-7BC5-48E4-372EB80D4D75}"/>
                </a:ext>
              </a:extLst>
            </p:cNvPr>
            <p:cNvSpPr txBox="1"/>
            <p:nvPr/>
          </p:nvSpPr>
          <p:spPr>
            <a:xfrm>
              <a:off x="9174585" y="5948138"/>
              <a:ext cx="2454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Attention Check Code: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15292E-1F44-41FE-E215-00F979DD37FF}"/>
                </a:ext>
              </a:extLst>
            </p:cNvPr>
            <p:cNvSpPr txBox="1"/>
            <p:nvPr/>
          </p:nvSpPr>
          <p:spPr>
            <a:xfrm>
              <a:off x="9272626" y="6089313"/>
              <a:ext cx="1515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9172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8925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B65B0C7-CC32-4DF6-946B-DE1BD54FE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873" y="1425224"/>
            <a:ext cx="8005781" cy="450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E2A9F-DB95-45C3-94C9-AA1A2DF71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49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B6D1C6-04C3-4E76-8A35-A18ED49A3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218987"/>
            <a:endParaRPr lang="en-US">
              <a:solidFill>
                <a:srgbClr val="C0C0C0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B309D-4153-4EEC-8334-3D0BD7BB0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88" y="837823"/>
            <a:ext cx="10067021" cy="1143000"/>
          </a:xfrm>
        </p:spPr>
        <p:txBody>
          <a:bodyPr/>
          <a:lstStyle/>
          <a:p>
            <a:r>
              <a:rPr lang="en-US" dirty="0"/>
              <a:t>220 </a:t>
            </a:r>
            <a:r>
              <a:rPr lang="en-US" dirty="0" err="1"/>
              <a:t>mgd</a:t>
            </a:r>
            <a:r>
              <a:rPr lang="en-US" dirty="0"/>
              <a:t> Advanced Tertiary Treatment Plant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6AE747-4508-480C-93AB-F8493ABAF0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001" y="1477109"/>
            <a:ext cx="2736267" cy="3987757"/>
          </a:xfrm>
        </p:spPr>
        <p:txBody>
          <a:bodyPr/>
          <a:lstStyle/>
          <a:p>
            <a:r>
              <a:rPr lang="en-US" dirty="0"/>
              <a:t>Class A Water</a:t>
            </a:r>
          </a:p>
          <a:p>
            <a:r>
              <a:rPr lang="en-US" dirty="0"/>
              <a:t>Fit-for-use</a:t>
            </a:r>
          </a:p>
          <a:p>
            <a:r>
              <a:rPr lang="en-US" dirty="0"/>
              <a:t>International Awards</a:t>
            </a:r>
          </a:p>
          <a:p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9BF274B-8373-411B-9FFA-0D0D9B4FDC98}"/>
              </a:ext>
            </a:extLst>
          </p:cNvPr>
          <p:cNvSpPr txBox="1">
            <a:spLocks/>
          </p:cNvSpPr>
          <p:nvPr/>
        </p:nvSpPr>
        <p:spPr>
          <a:xfrm>
            <a:off x="825642" y="3887034"/>
            <a:ext cx="2735336" cy="1834839"/>
          </a:xfrm>
          <a:prstGeom prst="rect">
            <a:avLst/>
          </a:prstGeom>
        </p:spPr>
        <p:txBody>
          <a:bodyPr lIns="0" tIns="0" rIns="0" bIns="0"/>
          <a:lstStyle>
            <a:lvl1pPr marL="306864" indent="-30686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700" b="0" kern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lang="en-US" sz="2400" b="0" kern="0" dirty="0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Drought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Groundwater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Water Quality Change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Increasing Cost of Status Quo Approaches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FFFFFF">
                    <a:lumMod val="50000"/>
                  </a:srgbClr>
                </a:solidFill>
                <a:latin typeface="Calibri" panose="020F0502020204030204"/>
              </a:rPr>
              <a:t>Discharge Limitations</a:t>
            </a:r>
          </a:p>
        </p:txBody>
      </p:sp>
      <p:pic>
        <p:nvPicPr>
          <p:cNvPr id="11" name="Picture 2" descr="File:Checkmark green.svg - Wikimedia Commons">
            <a:extLst>
              <a:ext uri="{FF2B5EF4-FFF2-40B4-BE49-F238E27FC236}">
                <a16:creationId xmlns:a16="http://schemas.microsoft.com/office/drawing/2014/main" id="{0A3A0E9D-8C65-4B78-AE69-D280EBEA4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21" y="5925921"/>
            <a:ext cx="357855" cy="3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le:Checkmark green.svg - Wikimedia Commons">
            <a:extLst>
              <a:ext uri="{FF2B5EF4-FFF2-40B4-BE49-F238E27FC236}">
                <a16:creationId xmlns:a16="http://schemas.microsoft.com/office/drawing/2014/main" id="{BE6531EA-D7B0-45AC-8E02-596EC6B09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8" y="5313760"/>
            <a:ext cx="357855" cy="3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le:Checkmark green.svg - Wikimedia Commons">
            <a:extLst>
              <a:ext uri="{FF2B5EF4-FFF2-40B4-BE49-F238E27FC236}">
                <a16:creationId xmlns:a16="http://schemas.microsoft.com/office/drawing/2014/main" id="{6132BA8F-E9F0-4D94-B04B-E9770C57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38" y="3887034"/>
            <a:ext cx="357855" cy="3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9F7ED98-BE8D-5A37-E0CF-C2A78C283CD3}"/>
              </a:ext>
            </a:extLst>
          </p:cNvPr>
          <p:cNvGrpSpPr/>
          <p:nvPr/>
        </p:nvGrpSpPr>
        <p:grpSpPr>
          <a:xfrm>
            <a:off x="-5172" y="0"/>
            <a:ext cx="3324726" cy="927186"/>
            <a:chOff x="8867274" y="5931568"/>
            <a:chExt cx="3324726" cy="9271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7258B33-B62F-2019-E8DF-4E8C49FD0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0" t="86604"/>
            <a:stretch/>
          </p:blipFill>
          <p:spPr>
            <a:xfrm rot="10800000" flipV="1">
              <a:off x="8867274" y="5931568"/>
              <a:ext cx="3324726" cy="92718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EC5B44-7AB4-5BF7-17AD-D58143265850}"/>
                </a:ext>
              </a:extLst>
            </p:cNvPr>
            <p:cNvSpPr txBox="1"/>
            <p:nvPr/>
          </p:nvSpPr>
          <p:spPr>
            <a:xfrm>
              <a:off x="9174585" y="5948138"/>
              <a:ext cx="2454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Attention Check Code: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1FD545-7F1C-6A7F-C4A9-8919BECA5FB2}"/>
                </a:ext>
              </a:extLst>
            </p:cNvPr>
            <p:cNvSpPr txBox="1"/>
            <p:nvPr/>
          </p:nvSpPr>
          <p:spPr>
            <a:xfrm>
              <a:off x="9272626" y="6089313"/>
              <a:ext cx="15159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9172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3964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oubleshooting During the Webinar – NutritionFacts.org Support">
            <a:extLst>
              <a:ext uri="{FF2B5EF4-FFF2-40B4-BE49-F238E27FC236}">
                <a16:creationId xmlns:a16="http://schemas.microsoft.com/office/drawing/2014/main" id="{A146D2A6-A7BF-429D-BC52-26E7C9F8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514" y="1143900"/>
            <a:ext cx="6668972" cy="43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DB98A0-70B7-4C45-BE2A-77EDE8E62DB4}"/>
              </a:ext>
            </a:extLst>
          </p:cNvPr>
          <p:cNvSpPr/>
          <p:nvPr/>
        </p:nvSpPr>
        <p:spPr>
          <a:xfrm>
            <a:off x="1525192" y="5505740"/>
            <a:ext cx="9141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2100" b="1" dirty="0">
                <a:solidFill>
                  <a:srgbClr val="FF0000"/>
                </a:solidFill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Zoom Controls:  Chat for Comments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0F799E-07E6-4A1F-ABA5-007C8EE9EC47}"/>
              </a:ext>
            </a:extLst>
          </p:cNvPr>
          <p:cNvSpPr/>
          <p:nvPr/>
        </p:nvSpPr>
        <p:spPr>
          <a:xfrm>
            <a:off x="6397386" y="4319293"/>
            <a:ext cx="951560" cy="7941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 descr="A rocky beach next to a body of water&#10;&#10;Description automatically generated">
            <a:extLst>
              <a:ext uri="{FF2B5EF4-FFF2-40B4-BE49-F238E27FC236}">
                <a16:creationId xmlns:a16="http://schemas.microsoft.com/office/drawing/2014/main" id="{36B83A2E-45C4-4EFD-B580-A3DD7C5E1E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573" y="1391032"/>
            <a:ext cx="6286856" cy="362634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08A79B-88C2-447D-AAB9-911DE0E81173}"/>
              </a:ext>
            </a:extLst>
          </p:cNvPr>
          <p:cNvCxnSpPr>
            <a:cxnSpLocks/>
          </p:cNvCxnSpPr>
          <p:nvPr/>
        </p:nvCxnSpPr>
        <p:spPr>
          <a:xfrm>
            <a:off x="4506904" y="4319293"/>
            <a:ext cx="1090676" cy="794135"/>
          </a:xfrm>
          <a:prstGeom prst="straightConnector1">
            <a:avLst/>
          </a:prstGeom>
          <a:ln w="76200">
            <a:solidFill>
              <a:srgbClr val="FFFF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904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F224B-0E12-4299-8270-62596ABBC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987">
              <a:defRPr/>
            </a:pPr>
            <a:fld id="{3D0814A7-6EEF-4E2B-82FD-5338C0AF3E0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50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A6AC5E-8C2A-4CC0-A2A0-B1118B8F52B0}"/>
              </a:ext>
            </a:extLst>
          </p:cNvPr>
          <p:cNvSpPr txBox="1">
            <a:spLocks/>
          </p:cNvSpPr>
          <p:nvPr/>
        </p:nvSpPr>
        <p:spPr>
          <a:xfrm>
            <a:off x="341522" y="277147"/>
            <a:ext cx="8902859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Calibri" panose="020F0502020204030204"/>
              </a:rPr>
              <a:t>Conclusions and Recommendations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FD33FC-48A0-48F4-9BC6-DDD8E819638D}"/>
              </a:ext>
            </a:extLst>
          </p:cNvPr>
          <p:cNvSpPr txBox="1">
            <a:spLocks/>
          </p:cNvSpPr>
          <p:nvPr/>
        </p:nvSpPr>
        <p:spPr>
          <a:xfrm>
            <a:off x="223405" y="1600202"/>
            <a:ext cx="7977967" cy="452596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06864" indent="-306864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Whole system considerations result in larger scale impact – water, energy, food security essential</a:t>
            </a:r>
          </a:p>
          <a:p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Need to replace the “single value” mindset with “multiple value” essential resources in planning </a:t>
            </a:r>
          </a:p>
          <a:p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Instead of “taking the waste out” need to “supply, recover and restore resources”</a:t>
            </a:r>
          </a:p>
          <a:p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Partnerships with industries to optimize water, resource and financial resilience</a:t>
            </a:r>
          </a:p>
          <a:p>
            <a:r>
              <a:rPr lang="en-US" b="0" kern="0" dirty="0">
                <a:solidFill>
                  <a:srgbClr val="000000"/>
                </a:solidFill>
                <a:latin typeface="Calibri" panose="020F0502020204030204"/>
              </a:rPr>
              <a:t>Interconnected infrastructure needs interconnected engineering and regional collaborations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62F6F1-5BAE-467C-B6FE-E75E2265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916" y="1319214"/>
            <a:ext cx="3981228" cy="39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09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17D2FD-A1FB-4E01-A0FB-A8F9717C905D}"/>
              </a:ext>
            </a:extLst>
          </p:cNvPr>
          <p:cNvSpPr txBox="1"/>
          <p:nvPr/>
        </p:nvSpPr>
        <p:spPr>
          <a:xfrm>
            <a:off x="2288039" y="4858549"/>
            <a:ext cx="8556524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987"/>
            <a:r>
              <a:rPr lang="en-US" sz="2399" dirty="0">
                <a:solidFill>
                  <a:srgbClr val="000000"/>
                </a:solidFill>
                <a:latin typeface="Century Gothic" panose="020B0502020202020204" pitchFamily="34" charset="0"/>
              </a:rPr>
              <a:t>© </a:t>
            </a:r>
            <a:fld id="{773E672E-9DC5-4993-8318-A994F81377CF}" type="datetimeyyyy">
              <a:rPr lang="en-US" sz="2399">
                <a:solidFill>
                  <a:srgbClr val="000000"/>
                </a:solidFill>
                <a:latin typeface="Century Gothic" panose="020B0502020202020204" pitchFamily="34" charset="0"/>
              </a:rPr>
              <a:pPr defTabSz="1218987"/>
              <a:t>2022</a:t>
            </a:fld>
            <a:r>
              <a:rPr lang="en-US" sz="2399" dirty="0">
                <a:solidFill>
                  <a:srgbClr val="000000"/>
                </a:solidFill>
                <a:latin typeface="Century Gothic" panose="020B0502020202020204" pitchFamily="34" charset="0"/>
              </a:rPr>
              <a:t>California Water Environment Association (CWEA)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7CC190-778F-43E0-A4F5-4A947D8CC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300" y="179757"/>
            <a:ext cx="7907401" cy="444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987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dy of water&#10;&#10;Description automatically generated">
            <a:extLst>
              <a:ext uri="{FF2B5EF4-FFF2-40B4-BE49-F238E27FC236}">
                <a16:creationId xmlns:a16="http://schemas.microsoft.com/office/drawing/2014/main" id="{055E8801-2649-4760-B132-235AAA076B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857251"/>
            <a:ext cx="9144000" cy="5143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0BD963-4E6F-9944-ACFE-400AC65E5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469" y="4850319"/>
            <a:ext cx="5853892" cy="58893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QUESTIONS &amp; ANSWERS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FD619F-6CD2-4314-A23B-D6E03ECE72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560" y="5534586"/>
            <a:ext cx="1194296" cy="3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724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animal swimming in the water&#10;&#10;Description automatically generated">
            <a:extLst>
              <a:ext uri="{FF2B5EF4-FFF2-40B4-BE49-F238E27FC236}">
                <a16:creationId xmlns:a16="http://schemas.microsoft.com/office/drawing/2014/main" id="{A4603CC5-7CA5-48D9-8D7A-DFCC42AF7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9578" y="857921"/>
            <a:ext cx="9137233" cy="51421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C96DE9-195F-4618-9FB1-08511EC2A020}"/>
              </a:ext>
            </a:extLst>
          </p:cNvPr>
          <p:cNvSpPr/>
          <p:nvPr/>
        </p:nvSpPr>
        <p:spPr>
          <a:xfrm>
            <a:off x="1828394" y="1021146"/>
            <a:ext cx="8535215" cy="3785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2999" b="1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Process for Claiming Contact Hours for </a:t>
            </a:r>
          </a:p>
          <a:p>
            <a:pPr algn="ctr" defTabSz="685629">
              <a:defRPr/>
            </a:pPr>
            <a:r>
              <a:rPr lang="en-US" sz="2999" b="1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this Webinar</a:t>
            </a:r>
          </a:p>
          <a:p>
            <a:pPr defTabSz="685629">
              <a:defRPr/>
            </a:pPr>
            <a:endParaRPr lang="en-US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342815" indent="-342815" defTabSz="685629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Log in to </a:t>
            </a:r>
            <a:r>
              <a:rPr lang="en-US" b="1" dirty="0">
                <a:solidFill>
                  <a:srgbClr val="FF6600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https://owen.cwea.org/</a:t>
            </a:r>
            <a:r>
              <a:rPr lang="en-US" b="1" dirty="0">
                <a:solidFill>
                  <a:srgbClr val="FF6600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the Online Wastewater Education Network (OWEN) with your mycwea.org account info and find this program in “Your Dashboard”.  </a:t>
            </a:r>
          </a:p>
          <a:p>
            <a:pPr marL="342815" indent="-342815" defTabSz="685629">
              <a:buFont typeface="+mj-lt"/>
              <a:buAutoNum type="arabicPeriod"/>
              <a:defRPr/>
            </a:pPr>
            <a:endParaRPr lang="en-US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342815" indent="-342815" defTabSz="685629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Enter the attention codes (XXXX) in the “Attention Check Code” component under the "Contents" tab within 48 hours of the live webinar.</a:t>
            </a:r>
          </a:p>
          <a:p>
            <a:pPr marL="342815" indent="-342815" defTabSz="685629">
              <a:buFont typeface="+mj-lt"/>
              <a:buAutoNum type="arabicPeriod"/>
              <a:defRPr/>
            </a:pPr>
            <a:endParaRPr lang="en-US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342815" indent="-342815" defTabSz="685629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Your contact hours will be reflected in your mycwea.org account within 2-3 weeks following completion.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835D50-F95A-4DF3-BA2C-393868776F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726" y="5534037"/>
            <a:ext cx="1193985" cy="3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84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8304E9-3E87-44F6-A4E3-A000459DC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107" y="177750"/>
            <a:ext cx="10625693" cy="909822"/>
          </a:xfrm>
        </p:spPr>
        <p:txBody>
          <a:bodyPr>
            <a:noAutofit/>
          </a:bodyPr>
          <a:lstStyle/>
          <a:p>
            <a:r>
              <a:rPr lang="en-US" sz="3600" dirty="0"/>
              <a:t>This is made possible by the following sponsors</a:t>
            </a: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339EEC03-545A-4FE7-815F-CCE878323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7" y="5187295"/>
            <a:ext cx="865438" cy="1087086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2C25300B-F865-40EB-841F-CA75B6684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263" y="5427980"/>
            <a:ext cx="1086572" cy="681519"/>
          </a:xfrm>
          <a:prstGeom prst="rect">
            <a:avLst/>
          </a:prstGeom>
        </p:spPr>
      </p:pic>
      <p:pic>
        <p:nvPicPr>
          <p:cNvPr id="17" name="Picture 16" descr="Shape, icon, arrow&#10;&#10;Description automatically generated">
            <a:extLst>
              <a:ext uri="{FF2B5EF4-FFF2-40B4-BE49-F238E27FC236}">
                <a16:creationId xmlns:a16="http://schemas.microsoft.com/office/drawing/2014/main" id="{DDCF59A4-5BDB-48B7-9D57-BF64383EF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8" y="2989549"/>
            <a:ext cx="1233518" cy="681519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19C739-83F2-49D8-AC19-27334A40B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05" y="1743505"/>
            <a:ext cx="1769789" cy="691397"/>
          </a:xfrm>
          <a:prstGeom prst="rect">
            <a:avLst/>
          </a:prstGeom>
        </p:spPr>
      </p:pic>
      <p:pic>
        <p:nvPicPr>
          <p:cNvPr id="19" name="Picture 18" descr="A green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34F255A-493B-4BB7-A9A0-390F30EF8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36" y="2989549"/>
            <a:ext cx="2696021" cy="560396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25375C68-6EC3-4FD2-A397-4FA2C2A523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6" y="4221482"/>
            <a:ext cx="1788641" cy="804889"/>
          </a:xfrm>
          <a:prstGeom prst="rect">
            <a:avLst/>
          </a:prstGeom>
        </p:spPr>
      </p:pic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1FFADE27-96C6-419D-8A43-1F2D75E2F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4" y="5476909"/>
            <a:ext cx="2409865" cy="63259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D518D619-554B-4706-B513-6EAC504917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6" y="1705044"/>
            <a:ext cx="1818184" cy="734091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E5582047-3FC0-41A6-9EF2-FD0D2A8C6B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24" y="4221482"/>
            <a:ext cx="2409865" cy="502055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47A9D6A5-12B1-4205-AAAC-26C7C3BDF5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53" y="5420821"/>
            <a:ext cx="1698551" cy="632341"/>
          </a:xfrm>
          <a:prstGeom prst="rect">
            <a:avLst/>
          </a:prstGeom>
        </p:spPr>
      </p:pic>
      <p:pic>
        <p:nvPicPr>
          <p:cNvPr id="25" name="Picture 24" descr="Logo&#10;&#10;Description automatically generated with medium confidence">
            <a:extLst>
              <a:ext uri="{FF2B5EF4-FFF2-40B4-BE49-F238E27FC236}">
                <a16:creationId xmlns:a16="http://schemas.microsoft.com/office/drawing/2014/main" id="{A7A86A19-6599-4D60-A46D-8675151665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39" y="1841574"/>
            <a:ext cx="1786144" cy="410813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380F7246-9D95-4B95-86EF-EDB53534BF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350" y="1723088"/>
            <a:ext cx="1682450" cy="540787"/>
          </a:xfrm>
          <a:prstGeom prst="rect">
            <a:avLst/>
          </a:prstGeom>
        </p:spPr>
      </p:pic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0711B8C-83F6-41BE-A889-D3B243B84A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568" y="2959114"/>
            <a:ext cx="1751232" cy="523180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91B501D7-13B6-4EE4-8301-6F489C56A9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192" y="4019098"/>
            <a:ext cx="1791970" cy="774682"/>
          </a:xfrm>
          <a:prstGeom prst="rect">
            <a:avLst/>
          </a:prstGeom>
        </p:spPr>
      </p:pic>
      <p:pic>
        <p:nvPicPr>
          <p:cNvPr id="29" name="Picture 28" descr="Logo, company name&#10;&#10;Description automatically generated">
            <a:extLst>
              <a:ext uri="{FF2B5EF4-FFF2-40B4-BE49-F238E27FC236}">
                <a16:creationId xmlns:a16="http://schemas.microsoft.com/office/drawing/2014/main" id="{BCF40996-F873-40D6-91D8-F8F6C88A70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63" y="1800519"/>
            <a:ext cx="1206592" cy="4633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F4B9A3D-C8E1-47B9-8B61-38D04B19072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17" y="3171991"/>
            <a:ext cx="3627562" cy="195513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1BD56222-C983-429A-892D-F38BC2A6D2E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31" y="4271147"/>
            <a:ext cx="2838669" cy="50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787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FFF9-2A31-43E5-9145-5B5F0E44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207"/>
            <a:ext cx="10515600" cy="1325563"/>
          </a:xfrm>
        </p:spPr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9867E-032C-4F26-B0BC-7A60D11E8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60707"/>
            <a:ext cx="5181600" cy="19023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EC2AF-1D0E-4D7C-9E8A-C7A0E1AA2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60707"/>
            <a:ext cx="5181600" cy="190231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7D2FD-A1FB-4E01-A0FB-A8F9717C905D}"/>
              </a:ext>
            </a:extLst>
          </p:cNvPr>
          <p:cNvSpPr txBox="1"/>
          <p:nvPr/>
        </p:nvSpPr>
        <p:spPr>
          <a:xfrm>
            <a:off x="3192057" y="4454554"/>
            <a:ext cx="6537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© </a:t>
            </a:r>
            <a:fld id="{773E672E-9DC5-4993-8318-A994F81377CF}" type="datetimeyyyy">
              <a:rPr lang="en-US" smtClean="0">
                <a:latin typeface="Century Gothic" panose="020B0502020202020204" pitchFamily="34" charset="0"/>
              </a:rPr>
              <a:t>2022</a:t>
            </a:fld>
            <a:r>
              <a:rPr lang="en-US" dirty="0">
                <a:latin typeface="Century Gothic" panose="020B0502020202020204" pitchFamily="34" charset="0"/>
              </a:rPr>
              <a:t>California Water Environment Association (CWEA)</a:t>
            </a:r>
          </a:p>
        </p:txBody>
      </p:sp>
    </p:spTree>
    <p:extLst>
      <p:ext uri="{BB962C8B-B14F-4D97-AF65-F5344CB8AC3E}">
        <p14:creationId xmlns:p14="http://schemas.microsoft.com/office/powerpoint/2010/main" val="135238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oubleshooting During the Webinar – NutritionFacts.org Support">
            <a:extLst>
              <a:ext uri="{FF2B5EF4-FFF2-40B4-BE49-F238E27FC236}">
                <a16:creationId xmlns:a16="http://schemas.microsoft.com/office/drawing/2014/main" id="{A146D2A6-A7BF-429D-BC52-26E7C9F8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514" y="1143900"/>
            <a:ext cx="6668972" cy="43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DB98A0-70B7-4C45-BE2A-77EDE8E62DB4}"/>
              </a:ext>
            </a:extLst>
          </p:cNvPr>
          <p:cNvSpPr/>
          <p:nvPr/>
        </p:nvSpPr>
        <p:spPr>
          <a:xfrm>
            <a:off x="1525192" y="5505740"/>
            <a:ext cx="9141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2100" b="1" dirty="0">
                <a:solidFill>
                  <a:srgbClr val="FF0000"/>
                </a:solidFill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Zoom Controls:  Q&amp;A for 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0F799E-07E6-4A1F-ABA5-007C8EE9EC47}"/>
              </a:ext>
            </a:extLst>
          </p:cNvPr>
          <p:cNvSpPr/>
          <p:nvPr/>
        </p:nvSpPr>
        <p:spPr>
          <a:xfrm>
            <a:off x="6397386" y="4319293"/>
            <a:ext cx="951560" cy="7941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 descr="A rocky beach next to a body of water&#10;&#10;Description automatically generated">
            <a:extLst>
              <a:ext uri="{FF2B5EF4-FFF2-40B4-BE49-F238E27FC236}">
                <a16:creationId xmlns:a16="http://schemas.microsoft.com/office/drawing/2014/main" id="{36B83A2E-45C4-4EFD-B580-A3DD7C5E1E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573" y="1391032"/>
            <a:ext cx="6286856" cy="362634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08A79B-88C2-447D-AAB9-911DE0E81173}"/>
              </a:ext>
            </a:extLst>
          </p:cNvPr>
          <p:cNvCxnSpPr>
            <a:cxnSpLocks/>
          </p:cNvCxnSpPr>
          <p:nvPr/>
        </p:nvCxnSpPr>
        <p:spPr>
          <a:xfrm flipH="1">
            <a:off x="6729595" y="4182170"/>
            <a:ext cx="1034666" cy="931259"/>
          </a:xfrm>
          <a:prstGeom prst="straightConnector1">
            <a:avLst/>
          </a:prstGeom>
          <a:ln w="76200">
            <a:solidFill>
              <a:srgbClr val="FFFF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630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oubleshooting During the Webinar – NutritionFacts.org Support">
            <a:extLst>
              <a:ext uri="{FF2B5EF4-FFF2-40B4-BE49-F238E27FC236}">
                <a16:creationId xmlns:a16="http://schemas.microsoft.com/office/drawing/2014/main" id="{A146D2A6-A7BF-429D-BC52-26E7C9F8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514" y="1143900"/>
            <a:ext cx="6668972" cy="43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DB98A0-70B7-4C45-BE2A-77EDE8E62DB4}"/>
              </a:ext>
            </a:extLst>
          </p:cNvPr>
          <p:cNvSpPr/>
          <p:nvPr/>
        </p:nvSpPr>
        <p:spPr>
          <a:xfrm>
            <a:off x="1525192" y="5505740"/>
            <a:ext cx="9141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2100" b="1" dirty="0">
                <a:solidFill>
                  <a:srgbClr val="FF0000"/>
                </a:solidFill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Zoom Controls:  Raise Hand F</a:t>
            </a:r>
            <a:r>
              <a:rPr lang="en-US" sz="2100" b="1" dirty="0" err="1">
                <a:solidFill>
                  <a:srgbClr val="FF0000"/>
                </a:solidFill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eature</a:t>
            </a:r>
            <a:r>
              <a:rPr lang="en-US" sz="2100" b="1" dirty="0">
                <a:solidFill>
                  <a:srgbClr val="FF0000"/>
                </a:solidFill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 Not Used in Today’s Webinar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0F799E-07E6-4A1F-ABA5-007C8EE9EC47}"/>
              </a:ext>
            </a:extLst>
          </p:cNvPr>
          <p:cNvSpPr/>
          <p:nvPr/>
        </p:nvSpPr>
        <p:spPr>
          <a:xfrm>
            <a:off x="6397386" y="4319293"/>
            <a:ext cx="951560" cy="7941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 descr="A rocky beach next to a body of water&#10;&#10;Description automatically generated">
            <a:extLst>
              <a:ext uri="{FF2B5EF4-FFF2-40B4-BE49-F238E27FC236}">
                <a16:creationId xmlns:a16="http://schemas.microsoft.com/office/drawing/2014/main" id="{36B83A2E-45C4-4EFD-B580-A3DD7C5E1E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573" y="1391032"/>
            <a:ext cx="6286856" cy="362634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08A79B-88C2-447D-AAB9-911DE0E81173}"/>
              </a:ext>
            </a:extLst>
          </p:cNvPr>
          <p:cNvCxnSpPr>
            <a:cxnSpLocks/>
          </p:cNvCxnSpPr>
          <p:nvPr/>
        </p:nvCxnSpPr>
        <p:spPr>
          <a:xfrm>
            <a:off x="6041875" y="4123972"/>
            <a:ext cx="108250" cy="989456"/>
          </a:xfrm>
          <a:prstGeom prst="straightConnector1">
            <a:avLst/>
          </a:prstGeom>
          <a:ln w="76200">
            <a:solidFill>
              <a:srgbClr val="FFFF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75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roubleshooting During the Webinar – NutritionFacts.org Support">
            <a:extLst>
              <a:ext uri="{FF2B5EF4-FFF2-40B4-BE49-F238E27FC236}">
                <a16:creationId xmlns:a16="http://schemas.microsoft.com/office/drawing/2014/main" id="{A146D2A6-A7BF-429D-BC52-26E7C9F8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1514" y="1143900"/>
            <a:ext cx="6668972" cy="43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DB98A0-70B7-4C45-BE2A-77EDE8E62DB4}"/>
              </a:ext>
            </a:extLst>
          </p:cNvPr>
          <p:cNvSpPr/>
          <p:nvPr/>
        </p:nvSpPr>
        <p:spPr>
          <a:xfrm>
            <a:off x="1525192" y="5505740"/>
            <a:ext cx="91416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2100" b="1" dirty="0">
                <a:solidFill>
                  <a:srgbClr val="FF0000"/>
                </a:solidFill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Watch for The Attention Check Code in Top LEFT Corner of Screen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0F799E-07E6-4A1F-ABA5-007C8EE9EC47}"/>
              </a:ext>
            </a:extLst>
          </p:cNvPr>
          <p:cNvSpPr/>
          <p:nvPr/>
        </p:nvSpPr>
        <p:spPr>
          <a:xfrm>
            <a:off x="6397386" y="4319293"/>
            <a:ext cx="951560" cy="79413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29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10" name="Picture 9" descr="A rocky beach next to a body of water&#10;&#10;Description automatically generated">
            <a:extLst>
              <a:ext uri="{FF2B5EF4-FFF2-40B4-BE49-F238E27FC236}">
                <a16:creationId xmlns:a16="http://schemas.microsoft.com/office/drawing/2014/main" id="{36B83A2E-45C4-4EFD-B580-A3DD7C5E1E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206" y="1420216"/>
            <a:ext cx="6286856" cy="362634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908A79B-88C2-447D-AAB9-911DE0E81173}"/>
              </a:ext>
            </a:extLst>
          </p:cNvPr>
          <p:cNvCxnSpPr>
            <a:cxnSpLocks/>
          </p:cNvCxnSpPr>
          <p:nvPr/>
        </p:nvCxnSpPr>
        <p:spPr>
          <a:xfrm flipH="1" flipV="1">
            <a:off x="3942680" y="2127905"/>
            <a:ext cx="463222" cy="1196915"/>
          </a:xfrm>
          <a:prstGeom prst="straightConnector1">
            <a:avLst/>
          </a:prstGeom>
          <a:ln w="76200">
            <a:solidFill>
              <a:srgbClr val="FFFF0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5C2015F-3114-42F2-AEF8-8FE25867CD18}"/>
              </a:ext>
            </a:extLst>
          </p:cNvPr>
          <p:cNvGrpSpPr/>
          <p:nvPr/>
        </p:nvGrpSpPr>
        <p:grpSpPr>
          <a:xfrm>
            <a:off x="2894208" y="1377231"/>
            <a:ext cx="2492895" cy="730739"/>
            <a:chOff x="8867274" y="5931568"/>
            <a:chExt cx="3324726" cy="9745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D9559D-0122-4861-B8F0-80F0D3087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30" t="86604"/>
            <a:stretch/>
          </p:blipFill>
          <p:spPr>
            <a:xfrm rot="10800000" flipV="1">
              <a:off x="8867274" y="5931568"/>
              <a:ext cx="3324726" cy="92718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236833-DE16-491E-8CEE-1BE2B7441D98}"/>
                </a:ext>
              </a:extLst>
            </p:cNvPr>
            <p:cNvSpPr txBox="1"/>
            <p:nvPr/>
          </p:nvSpPr>
          <p:spPr>
            <a:xfrm>
              <a:off x="9174585" y="5948138"/>
              <a:ext cx="2454443" cy="338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29">
                <a:defRPr/>
              </a:pPr>
              <a:r>
                <a:rPr lang="en-US" sz="1050" dirty="0">
                  <a:solidFill>
                    <a:prstClr val="black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Attention Check Code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69EBA6-F941-462A-9579-FDB08994E16F}"/>
                </a:ext>
              </a:extLst>
            </p:cNvPr>
            <p:cNvSpPr txBox="1"/>
            <p:nvPr/>
          </p:nvSpPr>
          <p:spPr>
            <a:xfrm>
              <a:off x="9261609" y="6105883"/>
              <a:ext cx="2007987" cy="800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29">
                <a:defRPr/>
              </a:pPr>
              <a:r>
                <a:rPr lang="en-US" sz="3299" b="1" dirty="0">
                  <a:solidFill>
                    <a:prstClr val="white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####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549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n animal swimming in the water&#10;&#10;Description automatically generated">
            <a:extLst>
              <a:ext uri="{FF2B5EF4-FFF2-40B4-BE49-F238E27FC236}">
                <a16:creationId xmlns:a16="http://schemas.microsoft.com/office/drawing/2014/main" id="{A4603CC5-7CA5-48D9-8D7A-DFCC42AF79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7" y="1"/>
            <a:ext cx="11991139" cy="67482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EC96DE9-195F-4618-9FB1-08511EC2A020}"/>
              </a:ext>
            </a:extLst>
          </p:cNvPr>
          <p:cNvSpPr/>
          <p:nvPr/>
        </p:nvSpPr>
        <p:spPr>
          <a:xfrm>
            <a:off x="1166070" y="880844"/>
            <a:ext cx="10242958" cy="4339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29">
              <a:defRPr/>
            </a:pPr>
            <a:r>
              <a:rPr lang="en-US" sz="2999" b="1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Process for Claiming Contact Hours for </a:t>
            </a:r>
          </a:p>
          <a:p>
            <a:pPr algn="ctr" defTabSz="685629">
              <a:defRPr/>
            </a:pPr>
            <a:r>
              <a:rPr lang="en-US" sz="2999" b="1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this Webinar</a:t>
            </a:r>
          </a:p>
          <a:p>
            <a:pPr algn="ctr" defTabSz="685629">
              <a:defRPr/>
            </a:pPr>
            <a:endParaRPr lang="en-US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342815" indent="-342815" defTabSz="685629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Note the different attention check code(s) that will appear for 60-90 seconds in the top left or right corner of the presentation. </a:t>
            </a:r>
          </a:p>
          <a:p>
            <a:pPr marL="342815" indent="-342815" defTabSz="685629">
              <a:buFont typeface="+mj-lt"/>
              <a:buAutoNum type="arabicPeriod"/>
              <a:defRPr/>
            </a:pPr>
            <a:endParaRPr lang="en-US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342815" indent="-342815" defTabSz="685629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Log in to </a:t>
            </a:r>
            <a:r>
              <a:rPr lang="en-US" b="1" dirty="0">
                <a:solidFill>
                  <a:srgbClr val="FF6600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https://owen.cwea.org/</a:t>
            </a:r>
            <a:r>
              <a:rPr lang="en-US" b="1" dirty="0">
                <a:solidFill>
                  <a:srgbClr val="FF6600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the Online Wastewater Education Network (OWEN) with your mycwea.org account info and find this program in “Your Dashboard”.  </a:t>
            </a:r>
          </a:p>
          <a:p>
            <a:pPr marL="342815" indent="-342815" defTabSz="685629">
              <a:buFont typeface="+mj-lt"/>
              <a:buAutoNum type="arabicPeriod"/>
              <a:defRPr/>
            </a:pPr>
            <a:endParaRPr lang="en-US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342815" indent="-342815" defTabSz="685629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Under the "Contents" tab, enter the correct attention check codes in the “Attention Check Code” component within 48 hours of the live webinar.</a:t>
            </a:r>
          </a:p>
          <a:p>
            <a:pPr marL="342815" indent="-342815" defTabSz="685629">
              <a:buFont typeface="+mj-lt"/>
              <a:buAutoNum type="arabicPeriod"/>
              <a:defRPr/>
            </a:pPr>
            <a:endParaRPr lang="en-US" dirty="0">
              <a:solidFill>
                <a:prstClr val="white"/>
              </a:solidFill>
              <a:latin typeface="Century Gothic" panose="020B0502020202020204" pitchFamily="34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342815" indent="-342815" defTabSz="685629">
              <a:buFont typeface="+mj-lt"/>
              <a:buAutoNum type="arabicPeriod"/>
              <a:defRPr/>
            </a:pPr>
            <a:r>
              <a:rPr lang="en-US" dirty="0">
                <a:solidFill>
                  <a:prstClr val="white"/>
                </a:solidFill>
                <a:latin typeface="Century Gothic" panose="020B0502020202020204" pitchFamily="34" charset="0"/>
                <a:ea typeface="Cambria" panose="02040503050406030204" pitchFamily="18" charset="0"/>
                <a:cs typeface="Arial"/>
                <a:sym typeface="Arial"/>
              </a:rPr>
              <a:t>Your contact hours will be reflected in your mycwea.org account within 2-3 weeks following completion.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835D50-F95A-4DF3-BA2C-393868776F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726" y="5534037"/>
            <a:ext cx="1193985" cy="36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96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Pages">
  <a:themeElements>
    <a:clrScheme name="20_BV Theme Colors">
      <a:dk1>
        <a:srgbClr val="000000"/>
      </a:dk1>
      <a:lt1>
        <a:srgbClr val="FFFFFF"/>
      </a:lt1>
      <a:dk2>
        <a:srgbClr val="1E6EE5"/>
      </a:dk2>
      <a:lt2>
        <a:srgbClr val="C0C0C0"/>
      </a:lt2>
      <a:accent1>
        <a:srgbClr val="1E6EE5"/>
      </a:accent1>
      <a:accent2>
        <a:srgbClr val="FFA300"/>
      </a:accent2>
      <a:accent3>
        <a:srgbClr val="49AD50"/>
      </a:accent3>
      <a:accent4>
        <a:srgbClr val="005596"/>
      </a:accent4>
      <a:accent5>
        <a:srgbClr val="002B5C"/>
      </a:accent5>
      <a:accent6>
        <a:srgbClr val="00A2E5"/>
      </a:accent6>
      <a:hlink>
        <a:srgbClr val="1E6EE5"/>
      </a:hlink>
      <a:folHlink>
        <a:srgbClr val="002B5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ln/>
      </a:spPr>
      <a:bodyPr lIns="0" tIns="0" rIns="0" bIns="0" anchor="b"/>
      <a:lstStyle>
        <a:defPPr marL="0" marR="0" indent="0" algn="l" defTabSz="914400" rtl="0" eaLnBrk="0" fontAlgn="base" latinLnBrk="0" hangingPunct="0">
          <a:lnSpc>
            <a:spcPts val="1200"/>
          </a:lnSpc>
          <a:spcBef>
            <a:spcPts val="0"/>
          </a:spcBef>
          <a:spcAft>
            <a:spcPct val="0"/>
          </a:spcAft>
          <a:buClr>
            <a:srgbClr val="005596"/>
          </a:buClr>
          <a:buSzTx/>
          <a:buFontTx/>
          <a:buNone/>
          <a:tabLst/>
          <a:defRPr kumimoji="0" sz="1400" b="1" i="0" u="none" strike="noStrike" kern="0" cap="none" spc="0" normalizeH="0" baseline="0" noProof="0" dirty="0" smtClean="0">
            <a:ln>
              <a:noFill/>
            </a:ln>
            <a:solidFill>
              <a:srgbClr val="00A2E5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B4EB069-BF5C-FD45-9C79-81481AA62AAD}" vid="{6D4D7E5F-BADE-1242-8007-E090F853A1BF}"/>
    </a:ext>
  </a:extLst>
</a:theme>
</file>

<file path=ppt/theme/theme5.xml><?xml version="1.0" encoding="utf-8"?>
<a:theme xmlns:a="http://schemas.openxmlformats.org/drawingml/2006/main" name="Safety and Agenda">
  <a:themeElements>
    <a:clrScheme name="20_BV Theme Colors">
      <a:dk1>
        <a:srgbClr val="000000"/>
      </a:dk1>
      <a:lt1>
        <a:srgbClr val="FFFFFF"/>
      </a:lt1>
      <a:dk2>
        <a:srgbClr val="1E6EE5"/>
      </a:dk2>
      <a:lt2>
        <a:srgbClr val="C0C0C0"/>
      </a:lt2>
      <a:accent1>
        <a:srgbClr val="1E6EE5"/>
      </a:accent1>
      <a:accent2>
        <a:srgbClr val="FFA300"/>
      </a:accent2>
      <a:accent3>
        <a:srgbClr val="49AD50"/>
      </a:accent3>
      <a:accent4>
        <a:srgbClr val="005596"/>
      </a:accent4>
      <a:accent5>
        <a:srgbClr val="002B5C"/>
      </a:accent5>
      <a:accent6>
        <a:srgbClr val="00A2E5"/>
      </a:accent6>
      <a:hlink>
        <a:srgbClr val="1E6EE5"/>
      </a:hlink>
      <a:folHlink>
        <a:srgbClr val="002B5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ln/>
      </a:spPr>
      <a:bodyPr lIns="0" tIns="0" rIns="0" bIns="0" anchor="b"/>
      <a:lstStyle>
        <a:defPPr marL="0" marR="0" indent="0" algn="l" defTabSz="914400" rtl="0" eaLnBrk="0" fontAlgn="base" latinLnBrk="0" hangingPunct="0">
          <a:lnSpc>
            <a:spcPts val="1200"/>
          </a:lnSpc>
          <a:spcBef>
            <a:spcPts val="0"/>
          </a:spcBef>
          <a:spcAft>
            <a:spcPct val="0"/>
          </a:spcAft>
          <a:buClr>
            <a:srgbClr val="005596"/>
          </a:buClr>
          <a:buSzTx/>
          <a:buFontTx/>
          <a:buNone/>
          <a:tabLst/>
          <a:defRPr kumimoji="0" sz="1400" b="1" i="0" u="none" strike="noStrike" kern="0" cap="none" spc="0" normalizeH="0" baseline="0" noProof="0" dirty="0" smtClean="0">
            <a:ln>
              <a:noFill/>
            </a:ln>
            <a:solidFill>
              <a:srgbClr val="00A2E5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7B4EB069-BF5C-FD45-9C79-81481AA62AAD}" vid="{69DE9872-4383-AD48-8A40-DFE7002F3E7D}"/>
    </a:ext>
  </a:extLst>
</a:theme>
</file>

<file path=ppt/theme/theme6.xml><?xml version="1.0" encoding="utf-8"?>
<a:theme xmlns:a="http://schemas.openxmlformats.org/drawingml/2006/main" name="Body Layouts">
  <a:themeElements>
    <a:clrScheme name="20_BV Theme Colors">
      <a:dk1>
        <a:srgbClr val="000000"/>
      </a:dk1>
      <a:lt1>
        <a:srgbClr val="FFFFFF"/>
      </a:lt1>
      <a:dk2>
        <a:srgbClr val="1E6EE5"/>
      </a:dk2>
      <a:lt2>
        <a:srgbClr val="C0C0C0"/>
      </a:lt2>
      <a:accent1>
        <a:srgbClr val="1E6EE5"/>
      </a:accent1>
      <a:accent2>
        <a:srgbClr val="FFA300"/>
      </a:accent2>
      <a:accent3>
        <a:srgbClr val="49AD50"/>
      </a:accent3>
      <a:accent4>
        <a:srgbClr val="005596"/>
      </a:accent4>
      <a:accent5>
        <a:srgbClr val="002B5C"/>
      </a:accent5>
      <a:accent6>
        <a:srgbClr val="00A2E5"/>
      </a:accent6>
      <a:hlink>
        <a:srgbClr val="1E6EE5"/>
      </a:hlink>
      <a:folHlink>
        <a:srgbClr val="002B5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2010 BV - Section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3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B38808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A27B06"/>
        </a:accent6>
        <a:hlink>
          <a:srgbClr val="006325"/>
        </a:hlink>
        <a:folHlink>
          <a:srgbClr val="8E0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4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7E32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5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6">
        <a:dk1>
          <a:srgbClr val="000000"/>
        </a:dk1>
        <a:lt1>
          <a:srgbClr val="FFFFFF"/>
        </a:lt1>
        <a:dk2>
          <a:srgbClr val="005DA5"/>
        </a:dk2>
        <a:lt2>
          <a:srgbClr val="000000"/>
        </a:lt2>
        <a:accent1>
          <a:srgbClr val="005DA5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AB6CF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7B4EB069-BF5C-FD45-9C79-81481AA62AAD}" vid="{67154C80-412F-6944-9A95-6BE2B0F06D16}"/>
    </a:ext>
  </a:extLst>
</a:theme>
</file>

<file path=ppt/theme/theme7.xml><?xml version="1.0" encoding="utf-8"?>
<a:theme xmlns:a="http://schemas.openxmlformats.org/drawingml/2006/main" name="1_Dividers-Section Breaks">
  <a:themeElements>
    <a:clrScheme name="20_BV Theme Colors">
      <a:dk1>
        <a:srgbClr val="000000"/>
      </a:dk1>
      <a:lt1>
        <a:srgbClr val="FFFFFF"/>
      </a:lt1>
      <a:dk2>
        <a:srgbClr val="1E6EE5"/>
      </a:dk2>
      <a:lt2>
        <a:srgbClr val="C0C0C0"/>
      </a:lt2>
      <a:accent1>
        <a:srgbClr val="1E6EE5"/>
      </a:accent1>
      <a:accent2>
        <a:srgbClr val="FFA300"/>
      </a:accent2>
      <a:accent3>
        <a:srgbClr val="49AD50"/>
      </a:accent3>
      <a:accent4>
        <a:srgbClr val="005596"/>
      </a:accent4>
      <a:accent5>
        <a:srgbClr val="002B5C"/>
      </a:accent5>
      <a:accent6>
        <a:srgbClr val="00A2E5"/>
      </a:accent6>
      <a:hlink>
        <a:srgbClr val="1E6EE5"/>
      </a:hlink>
      <a:folHlink>
        <a:srgbClr val="002B5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ection 1 Divi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3">
        <a:dk1>
          <a:srgbClr val="333333"/>
        </a:dk1>
        <a:lt1>
          <a:srgbClr val="FFFFFF"/>
        </a:lt1>
        <a:dk2>
          <a:srgbClr val="002B5C"/>
        </a:dk2>
        <a:lt2>
          <a:srgbClr val="5B5E5B"/>
        </a:lt2>
        <a:accent1>
          <a:srgbClr val="0062A8"/>
        </a:accent1>
        <a:accent2>
          <a:srgbClr val="00A4E4"/>
        </a:accent2>
        <a:accent3>
          <a:srgbClr val="FFFFFF"/>
        </a:accent3>
        <a:accent4>
          <a:srgbClr val="2A2A2A"/>
        </a:accent4>
        <a:accent5>
          <a:srgbClr val="AAB7D1"/>
        </a:accent5>
        <a:accent6>
          <a:srgbClr val="0094CF"/>
        </a:accent6>
        <a:hlink>
          <a:srgbClr val="B0BC22"/>
        </a:hlink>
        <a:folHlink>
          <a:srgbClr val="E7C2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4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5596"/>
        </a:accent1>
        <a:accent2>
          <a:srgbClr val="00A4E4"/>
        </a:accent2>
        <a:accent3>
          <a:srgbClr val="FFFFFF"/>
        </a:accent3>
        <a:accent4>
          <a:srgbClr val="4C4F4C"/>
        </a:accent4>
        <a:accent5>
          <a:srgbClr val="AAB4C9"/>
        </a:accent5>
        <a:accent6>
          <a:srgbClr val="0094CF"/>
        </a:accent6>
        <a:hlink>
          <a:srgbClr val="ADC32B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5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4E4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FEF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6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2E5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EF0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7B4EB069-BF5C-FD45-9C79-81481AA62AAD}" vid="{74001070-6A35-2F4D-A174-86B0D984D049}"/>
    </a:ext>
  </a:extLst>
</a:theme>
</file>

<file path=ppt/theme/theme8.xml><?xml version="1.0" encoding="utf-8"?>
<a:theme xmlns:a="http://schemas.openxmlformats.org/drawingml/2006/main" name="5_Title Pages">
  <a:themeElements>
    <a:clrScheme name="17 BV Color Palette 1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2E5"/>
      </a:accent1>
      <a:accent2>
        <a:srgbClr val="49AD50"/>
      </a:accent2>
      <a:accent3>
        <a:srgbClr val="C0C0C0"/>
      </a:accent3>
      <a:accent4>
        <a:srgbClr val="61E769"/>
      </a:accent4>
      <a:accent5>
        <a:srgbClr val="BC0E93"/>
      </a:accent5>
      <a:accent6>
        <a:srgbClr val="4D4D4D"/>
      </a:accent6>
      <a:hlink>
        <a:srgbClr val="005596"/>
      </a:hlink>
      <a:folHlink>
        <a:srgbClr val="00A2E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ln/>
      </a:spPr>
      <a:bodyPr lIns="0" tIns="0" rIns="0" bIns="0" anchor="b"/>
      <a:lstStyle>
        <a:defPPr marL="0" marR="0" indent="0" algn="l" defTabSz="914400" rtl="0" eaLnBrk="0" fontAlgn="base" latinLnBrk="0" hangingPunct="0">
          <a:lnSpc>
            <a:spcPts val="1200"/>
          </a:lnSpc>
          <a:spcBef>
            <a:spcPts val="0"/>
          </a:spcBef>
          <a:spcAft>
            <a:spcPct val="0"/>
          </a:spcAft>
          <a:buClr>
            <a:srgbClr val="005596"/>
          </a:buClr>
          <a:buSzTx/>
          <a:buFontTx/>
          <a:buNone/>
          <a:tabLst/>
          <a:defRPr kumimoji="0" sz="1400" b="1" i="0" u="none" strike="noStrike" kern="0" cap="none" spc="0" normalizeH="0" baseline="0" noProof="0" dirty="0" smtClean="0">
            <a:ln>
              <a:noFill/>
            </a:ln>
            <a:solidFill>
              <a:srgbClr val="00A2E5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7 BV PPTX Template" id="{EDAD1E02-B7E6-C149-A0EE-02F0CF1E023A}" vid="{5A741869-79F5-2244-B6C4-641AD5EFDFFE}"/>
    </a:ext>
  </a:extLst>
</a:theme>
</file>

<file path=ppt/theme/theme9.xml><?xml version="1.0" encoding="utf-8"?>
<a:theme xmlns:a="http://schemas.openxmlformats.org/drawingml/2006/main" name="Closing Layouts">
  <a:themeElements>
    <a:clrScheme name="20_BV Theme Colors">
      <a:dk1>
        <a:srgbClr val="000000"/>
      </a:dk1>
      <a:lt1>
        <a:srgbClr val="FFFFFF"/>
      </a:lt1>
      <a:dk2>
        <a:srgbClr val="1E6EE5"/>
      </a:dk2>
      <a:lt2>
        <a:srgbClr val="C0C0C0"/>
      </a:lt2>
      <a:accent1>
        <a:srgbClr val="1E6EE5"/>
      </a:accent1>
      <a:accent2>
        <a:srgbClr val="FFA300"/>
      </a:accent2>
      <a:accent3>
        <a:srgbClr val="49AD50"/>
      </a:accent3>
      <a:accent4>
        <a:srgbClr val="005596"/>
      </a:accent4>
      <a:accent5>
        <a:srgbClr val="002B5C"/>
      </a:accent5>
      <a:accent6>
        <a:srgbClr val="00A2E5"/>
      </a:accent6>
      <a:hlink>
        <a:srgbClr val="1E6EE5"/>
      </a:hlink>
      <a:folHlink>
        <a:srgbClr val="002B5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ection 1 Divid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ction 1 Divider 13">
        <a:dk1>
          <a:srgbClr val="333333"/>
        </a:dk1>
        <a:lt1>
          <a:srgbClr val="FFFFFF"/>
        </a:lt1>
        <a:dk2>
          <a:srgbClr val="002B5C"/>
        </a:dk2>
        <a:lt2>
          <a:srgbClr val="5B5E5B"/>
        </a:lt2>
        <a:accent1>
          <a:srgbClr val="0062A8"/>
        </a:accent1>
        <a:accent2>
          <a:srgbClr val="00A4E4"/>
        </a:accent2>
        <a:accent3>
          <a:srgbClr val="FFFFFF"/>
        </a:accent3>
        <a:accent4>
          <a:srgbClr val="2A2A2A"/>
        </a:accent4>
        <a:accent5>
          <a:srgbClr val="AAB7D1"/>
        </a:accent5>
        <a:accent6>
          <a:srgbClr val="0094CF"/>
        </a:accent6>
        <a:hlink>
          <a:srgbClr val="B0BC22"/>
        </a:hlink>
        <a:folHlink>
          <a:srgbClr val="E7C2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4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5596"/>
        </a:accent1>
        <a:accent2>
          <a:srgbClr val="00A4E4"/>
        </a:accent2>
        <a:accent3>
          <a:srgbClr val="FFFFFF"/>
        </a:accent3>
        <a:accent4>
          <a:srgbClr val="4C4F4C"/>
        </a:accent4>
        <a:accent5>
          <a:srgbClr val="AAB4C9"/>
        </a:accent5>
        <a:accent6>
          <a:srgbClr val="0094CF"/>
        </a:accent6>
        <a:hlink>
          <a:srgbClr val="ADC32B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5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4E4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FEF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 1 Divider 16">
        <a:dk1>
          <a:srgbClr val="5B5E5B"/>
        </a:dk1>
        <a:lt1>
          <a:srgbClr val="FFFFFF"/>
        </a:lt1>
        <a:dk2>
          <a:srgbClr val="002B5C"/>
        </a:dk2>
        <a:lt2>
          <a:srgbClr val="BDBAB4"/>
        </a:lt2>
        <a:accent1>
          <a:srgbClr val="00A2E5"/>
        </a:accent1>
        <a:accent2>
          <a:srgbClr val="ADC32B"/>
        </a:accent2>
        <a:accent3>
          <a:srgbClr val="FFFFFF"/>
        </a:accent3>
        <a:accent4>
          <a:srgbClr val="4C4F4C"/>
        </a:accent4>
        <a:accent5>
          <a:srgbClr val="AACEF0"/>
        </a:accent5>
        <a:accent6>
          <a:srgbClr val="9CB026"/>
        </a:accent6>
        <a:hlink>
          <a:srgbClr val="002B5C"/>
        </a:hlink>
        <a:folHlink>
          <a:srgbClr val="F4C90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7B4EB069-BF5C-FD45-9C79-81481AA62AAD}" vid="{9140C816-284F-AE40-B226-AE3846B32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2028</Words>
  <Application>Microsoft Office PowerPoint</Application>
  <PresentationFormat>Widescreen</PresentationFormat>
  <Paragraphs>384</Paragraphs>
  <Slides>55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55</vt:i4>
      </vt:variant>
    </vt:vector>
  </HeadingPairs>
  <TitlesOfParts>
    <vt:vector size="71" baseType="lpstr">
      <vt:lpstr>Arial</vt:lpstr>
      <vt:lpstr>Calibri</vt:lpstr>
      <vt:lpstr>Calibri Light</vt:lpstr>
      <vt:lpstr>Century Gothic</vt:lpstr>
      <vt:lpstr>Gotham Book</vt:lpstr>
      <vt:lpstr>Gotham Medium</vt:lpstr>
      <vt:lpstr>Wingdings</vt:lpstr>
      <vt:lpstr>Office Theme</vt:lpstr>
      <vt:lpstr>5_Office Theme</vt:lpstr>
      <vt:lpstr>1_Office Theme</vt:lpstr>
      <vt:lpstr>Title Pages</vt:lpstr>
      <vt:lpstr>Safety and Agenda</vt:lpstr>
      <vt:lpstr>Body Layouts</vt:lpstr>
      <vt:lpstr>1_Dividers-Section Breaks</vt:lpstr>
      <vt:lpstr>5_Title Pages</vt:lpstr>
      <vt:lpstr>Closing Layouts</vt:lpstr>
      <vt:lpstr>One Water: The Power of One and the Promise of Many</vt:lpstr>
      <vt:lpstr>Brian Peck</vt:lpstr>
      <vt:lpstr>UPCOMING EVENTS</vt:lpstr>
      <vt:lpstr>This is made possible by the following sponsors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SARBS Professional Development Committee</vt:lpstr>
      <vt:lpstr>Agenda</vt:lpstr>
      <vt:lpstr>What is Water Resilience?</vt:lpstr>
      <vt:lpstr>PowerPoint Presentation</vt:lpstr>
      <vt:lpstr>PowerPoint Presentation</vt:lpstr>
      <vt:lpstr>PowerPoint Presentation</vt:lpstr>
      <vt:lpstr>Groundwater Extractions and Subsidence</vt:lpstr>
      <vt:lpstr>Climate Change Resulting in Water  Quality Changes </vt:lpstr>
      <vt:lpstr>Wastewater Discharge Limitations </vt:lpstr>
      <vt:lpstr>Managing Future Water Challenges</vt:lpstr>
      <vt:lpstr>One Water Improving System Resilience</vt:lpstr>
      <vt:lpstr>Our Water Cycle Is Connected, Driving Supply Reliability and Resilience</vt:lpstr>
      <vt:lpstr>PowerPoint Presentation</vt:lpstr>
      <vt:lpstr>PowerPoint Presentation</vt:lpstr>
      <vt:lpstr>Water Reuse – All Types – Integral to One Water </vt:lpstr>
      <vt:lpstr>Example Potable Reuse Treatment Trains</vt:lpstr>
      <vt:lpstr>Full Advanced Treatment Is the Benchmark</vt:lpstr>
      <vt:lpstr>Case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Orange County Water District Ground Water Replenishment System</vt:lpstr>
      <vt:lpstr>Reuse can provide water resilience</vt:lpstr>
      <vt:lpstr>NEWater Singapore </vt:lpstr>
      <vt:lpstr>Singapore’s One Water: “National Taps” </vt:lpstr>
      <vt:lpstr>NEWater Factories of Singapore    </vt:lpstr>
      <vt:lpstr>Deep Tunnel Sewerage System – Investment That Pays off   </vt:lpstr>
      <vt:lpstr>Resource and Water Resilience</vt:lpstr>
      <vt:lpstr>PowerPoint Presentation</vt:lpstr>
      <vt:lpstr>Silicon Valley Advanced Water Purification Center (AWPC)</vt:lpstr>
      <vt:lpstr>Silicon Valley Advanced Water Purification Center (AWPC)</vt:lpstr>
      <vt:lpstr>Resilience</vt:lpstr>
      <vt:lpstr> Eastern Treatment Plant Melbourne Australia</vt:lpstr>
      <vt:lpstr>Non-RO based Reuse – Melbourne </vt:lpstr>
      <vt:lpstr>220 mgd Advanced Tertiary Treatment Plant</vt:lpstr>
      <vt:lpstr>PowerPoint Presentation</vt:lpstr>
      <vt:lpstr>PowerPoint Presentation</vt:lpstr>
      <vt:lpstr>QUESTIONS &amp; ANSWERS</vt:lpstr>
      <vt:lpstr>PowerPoint Presentation</vt:lpstr>
      <vt:lpstr>This is made possible by the following sponsors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Alec Mackie</dc:creator>
  <cp:lastModifiedBy>Nicholas Bailey</cp:lastModifiedBy>
  <cp:revision>54</cp:revision>
  <dcterms:created xsi:type="dcterms:W3CDTF">2020-07-20T16:36:05Z</dcterms:created>
  <dcterms:modified xsi:type="dcterms:W3CDTF">2022-08-24T17:50:49Z</dcterms:modified>
</cp:coreProperties>
</file>