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7"/>
  </p:notesMasterIdLst>
  <p:sldIdLst>
    <p:sldId id="2982" r:id="rId2"/>
    <p:sldId id="274" r:id="rId3"/>
    <p:sldId id="2990" r:id="rId4"/>
    <p:sldId id="2997" r:id="rId5"/>
    <p:sldId id="258" r:id="rId6"/>
    <p:sldId id="327" r:id="rId7"/>
    <p:sldId id="265" r:id="rId8"/>
    <p:sldId id="267" r:id="rId9"/>
    <p:sldId id="272" r:id="rId10"/>
    <p:sldId id="266" r:id="rId11"/>
    <p:sldId id="259" r:id="rId12"/>
    <p:sldId id="271" r:id="rId13"/>
    <p:sldId id="278" r:id="rId14"/>
    <p:sldId id="270" r:id="rId15"/>
    <p:sldId id="324" r:id="rId16"/>
    <p:sldId id="269" r:id="rId17"/>
    <p:sldId id="301" r:id="rId18"/>
    <p:sldId id="262" r:id="rId19"/>
    <p:sldId id="325" r:id="rId20"/>
    <p:sldId id="333" r:id="rId21"/>
    <p:sldId id="275" r:id="rId22"/>
    <p:sldId id="276" r:id="rId23"/>
    <p:sldId id="263" r:id="rId24"/>
    <p:sldId id="264" r:id="rId25"/>
    <p:sldId id="2906" r:id="rId26"/>
  </p:sldIdLst>
  <p:sldSz cx="12192000" cy="6858000"/>
  <p:notesSz cx="7315200" cy="96012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entury Gothic" panose="020B0502020202020204" pitchFamily="34" charset="0"/>
      <p:regular r:id="rId32"/>
      <p:bold r:id="rId33"/>
      <p:italic r:id="rId34"/>
      <p:boldItalic r:id="rId35"/>
    </p:embeddedFont>
    <p:embeddedFont>
      <p:font typeface="Proxima Nova Rg" panose="02000506030000020004" charset="0"/>
      <p:regular r:id="rId36"/>
      <p:bold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5" roundtripDataSignature="AMtx7miDUgOAuvdWxraT8Q2P8scl3HwGa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196A"/>
    <a:srgbClr val="ED7D31"/>
    <a:srgbClr val="FFFFFF"/>
    <a:srgbClr val="0432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447" autoAdjust="0"/>
  </p:normalViewPr>
  <p:slideViewPr>
    <p:cSldViewPr snapToObjects="1">
      <p:cViewPr varScale="1">
        <p:scale>
          <a:sx n="62" d="100"/>
          <a:sy n="62" d="100"/>
        </p:scale>
        <p:origin x="804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77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55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5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143587" y="0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b" anchorCtr="0">
            <a:noAutofit/>
          </a:bodyPr>
          <a:lstStyle/>
          <a:p>
            <a:pPr algn="r"/>
            <a:fld id="{00000000-1234-1234-1234-123412341234}" type="slidenum">
              <a:rPr lang="en-US" sz="13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129038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DON’T put speakers agency logo on the slide. It will not look good.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8EA09-D1DB-4C59-8D43-2E16160C7B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6298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51" name="Google Shape;25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lang="en-US" dirty="0"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7995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3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17</a:t>
            </a:fld>
            <a:endParaRPr lang="en-US"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03939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36" name="Google Shape;13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36" name="Google Shape;13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23473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36" name="Google Shape;13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57456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36" name="Google Shape;13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7052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8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8EA09-D1DB-4C59-8D43-2E16160C7B6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Arial"/>
                <a:sym typeface="Arial"/>
              </a:rPr>
              <a:pPr marL="0" marR="0" lvl="0" indent="0" algn="r" defTabSz="948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anose="020B0600070205080204" pitchFamily="34" charset="-12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66832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36" name="Google Shape;13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88930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8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46" name="Google Shape;14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56" name="Google Shape;15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8507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11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" y="0"/>
            <a:ext cx="12188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11"/>
          <p:cNvSpPr txBox="1">
            <a:spLocks noGrp="1"/>
          </p:cNvSpPr>
          <p:nvPr>
            <p:ph type="ctrTitle"/>
          </p:nvPr>
        </p:nvSpPr>
        <p:spPr>
          <a:xfrm>
            <a:off x="1524000" y="1411738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roxima Nova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subTitle" idx="1"/>
          </p:nvPr>
        </p:nvSpPr>
        <p:spPr>
          <a:xfrm>
            <a:off x="1524000" y="3891413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0" name="Google Shape;20;p11" descr="A picture containing text,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308" y="241952"/>
            <a:ext cx="2322576" cy="36515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11" descr="TextBox 6"/>
          <p:cNvSpPr txBox="1"/>
          <p:nvPr/>
        </p:nvSpPr>
        <p:spPr>
          <a:xfrm>
            <a:off x="8915400" y="136525"/>
            <a:ext cx="309858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pioneering a new era in sustainability</a:t>
            </a:r>
            <a:endParaRPr dirty="0"/>
          </a:p>
        </p:txBody>
      </p:sp>
      <p:sp>
        <p:nvSpPr>
          <p:cNvPr id="22" name="Google Shape;22;p11"/>
          <p:cNvSpPr txBox="1">
            <a:spLocks noGrp="1"/>
          </p:cNvSpPr>
          <p:nvPr>
            <p:ph type="dt" idx="10"/>
          </p:nvPr>
        </p:nvSpPr>
        <p:spPr>
          <a:xfrm>
            <a:off x="838200" y="636977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" name="Google Shape;83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algn="r"/>
            <a:r>
              <a:rPr lang="en-US" sz="1050" dirty="0"/>
              <a:t>© 2022 374Water Inc. 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42D1BE-D62F-A243-9056-B7DDE35583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4027"/>
            <a:ext cx="12191999" cy="68299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704530-01B1-744C-BDE7-B2BB46E7CA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97007"/>
            <a:ext cx="9144000" cy="2387600"/>
          </a:xfrm>
        </p:spPr>
        <p:txBody>
          <a:bodyPr anchor="b"/>
          <a:lstStyle>
            <a:lvl1pPr algn="ctr">
              <a:defRPr sz="5999" b="1" spc="0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PRESENTATION</a:t>
            </a:r>
            <a:br>
              <a:rPr lang="en-US" noProof="0" dirty="0"/>
            </a:br>
            <a:r>
              <a:rPr lang="en-US" noProof="0" dirty="0"/>
              <a:t>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7DFC8A-FA75-7F41-8518-87444787FA2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645645"/>
            <a:ext cx="9144000" cy="165576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075" indent="0" algn="ctr">
              <a:buNone/>
              <a:defRPr sz="2000"/>
            </a:lvl2pPr>
            <a:lvl3pPr marL="914149" indent="0" algn="ctr">
              <a:buNone/>
              <a:defRPr sz="1800"/>
            </a:lvl3pPr>
            <a:lvl4pPr marL="1371223" indent="0" algn="ctr">
              <a:buNone/>
              <a:defRPr sz="1600"/>
            </a:lvl4pPr>
            <a:lvl5pPr marL="1828297" indent="0" algn="ctr">
              <a:buNone/>
              <a:defRPr sz="1600"/>
            </a:lvl5pPr>
            <a:lvl6pPr marL="2285372" indent="0" algn="ctr">
              <a:buNone/>
              <a:defRPr sz="1600"/>
            </a:lvl6pPr>
            <a:lvl7pPr marL="2742446" indent="0" algn="ctr">
              <a:buNone/>
              <a:defRPr sz="1600"/>
            </a:lvl7pPr>
            <a:lvl8pPr marL="3199520" indent="0" algn="ctr">
              <a:buNone/>
              <a:defRPr sz="1600"/>
            </a:lvl8pPr>
            <a:lvl9pPr marL="3656595" indent="0" algn="ctr">
              <a:buNone/>
              <a:defRPr sz="1600"/>
            </a:lvl9pPr>
          </a:lstStyle>
          <a:p>
            <a:r>
              <a:rPr lang="en-US" dirty="0"/>
              <a:t>PRESENTATION TAGLINE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0509061-01D7-4D39-9352-C76221DF5E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399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1350103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15F27F-651E-5541-A578-233CC9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870180"/>
            <a:ext cx="12192000" cy="1987825"/>
          </a:xfrm>
          <a:prstGeom prst="rect">
            <a:avLst/>
          </a:prstGeom>
          <a:solidFill>
            <a:srgbClr val="29256C">
              <a:alpha val="89804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788" b="1" i="0" noProof="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404556-924E-0A44-B0D5-378451D87B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4927192"/>
            <a:ext cx="10515600" cy="1325563"/>
          </a:xfrm>
        </p:spPr>
        <p:txBody>
          <a:bodyPr>
            <a:normAutofit/>
          </a:bodyPr>
          <a:lstStyle>
            <a:lvl1pPr>
              <a:defRPr sz="2249" spc="0">
                <a:solidFill>
                  <a:srgbClr val="FFFFFF"/>
                </a:solidFill>
              </a:defRPr>
            </a:lvl1pPr>
          </a:lstStyle>
          <a:p>
            <a:r>
              <a:rPr lang="en-US" sz="2249" dirty="0"/>
              <a:t>SECTION DIVIDER SLIDE</a:t>
            </a:r>
          </a:p>
        </p:txBody>
      </p:sp>
    </p:spTree>
    <p:extLst>
      <p:ext uri="{BB962C8B-B14F-4D97-AF65-F5344CB8AC3E}">
        <p14:creationId xmlns:p14="http://schemas.microsoft.com/office/powerpoint/2010/main" val="4040227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2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86298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Courier New" panose="02070309020205020404" pitchFamily="49" charset="0"/>
              <a:buChar char="o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n-US" dirty="0"/>
          </a:p>
          <a:p>
            <a:pPr lvl="1"/>
            <a:endParaRPr dirty="0"/>
          </a:p>
        </p:txBody>
      </p:sp>
      <p:sp>
        <p:nvSpPr>
          <p:cNvPr id="27" name="Google Shape;2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8" name="Google Shape;2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" name="Google Shape;83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/>
              <a:t>© 2022 374Water Inc. </a:t>
            </a:r>
            <a:endParaRPr sz="105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3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86298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3" name="Google Shape;33;p1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" name="Google Shape;83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/>
              <a:t>© 2022 374Water Inc. </a:t>
            </a:r>
            <a:endParaRPr sz="105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" name="Google Shape;44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" name="Google Shape;83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/>
              <a:t>© 2022 374Water Inc. </a:t>
            </a:r>
            <a:endParaRPr sz="105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5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86298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" name="Google Shape;4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" name="Google Shape;83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/>
              <a:t>© 2022 374Water Inc. </a:t>
            </a:r>
            <a:endParaRPr sz="105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roxima Nov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8" name="Google Shape;58;p1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" name="Google Shape;5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" name="Google Shape;6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" name="Google Shape;83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/>
              <a:t>© 2022 374Water Inc. </a:t>
            </a:r>
            <a:endParaRPr sz="105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roxima Nov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1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" name="Google Shape;6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" name="Google Shape;83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/>
              <a:t>© 2022 374Water Inc. </a:t>
            </a:r>
            <a:endParaRPr sz="105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0"/>
            <a:ext cx="1218895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9" descr="A black and white sign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987" y="1184221"/>
            <a:ext cx="3951653" cy="62067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9" descr="TextBox 6"/>
          <p:cNvSpPr txBox="1"/>
          <p:nvPr/>
        </p:nvSpPr>
        <p:spPr>
          <a:xfrm>
            <a:off x="831987" y="3835645"/>
            <a:ext cx="5173700" cy="926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Contact Name, Title</a:t>
            </a:r>
            <a:endParaRPr dirty="0"/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Phone number(s)</a:t>
            </a:r>
            <a:endParaRPr dirty="0"/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Email</a:t>
            </a:r>
            <a:endParaRPr dirty="0"/>
          </a:p>
        </p:txBody>
      </p:sp>
      <p:sp>
        <p:nvSpPr>
          <p:cNvPr id="75" name="Google Shape;75;p19" descr="TextBox 6"/>
          <p:cNvSpPr txBox="1"/>
          <p:nvPr/>
        </p:nvSpPr>
        <p:spPr>
          <a:xfrm>
            <a:off x="831987" y="2152869"/>
            <a:ext cx="347379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pioneering a new era in sustainability</a:t>
            </a:r>
            <a:endParaRPr dirty="0"/>
          </a:p>
        </p:txBody>
      </p:sp>
      <p:sp>
        <p:nvSpPr>
          <p:cNvPr id="76" name="Google Shape;76;p19" descr="TextBox 6"/>
          <p:cNvSpPr txBox="1"/>
          <p:nvPr/>
        </p:nvSpPr>
        <p:spPr>
          <a:xfrm>
            <a:off x="831987" y="5784126"/>
            <a:ext cx="1621203" cy="28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374water.com</a:t>
            </a:r>
            <a:endParaRPr dirty="0"/>
          </a:p>
        </p:txBody>
      </p:sp>
      <p:sp>
        <p:nvSpPr>
          <p:cNvPr id="9" name="Google Shape;83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algn="r"/>
            <a:r>
              <a:rPr lang="en-US" sz="1050" dirty="0"/>
              <a:t>© 2022 374Water Inc. 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4"/>
          <p:cNvSpPr txBox="1">
            <a:spLocks noGrp="1"/>
          </p:cNvSpPr>
          <p:nvPr>
            <p:ph type="title"/>
          </p:nvPr>
        </p:nvSpPr>
        <p:spPr>
          <a:xfrm>
            <a:off x="181492" y="20819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2564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86298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roxima Nova"/>
              <a:buNone/>
              <a:defRPr sz="4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  <a:p>
            <a:pPr lvl="1"/>
            <a:endParaRPr dirty="0"/>
          </a:p>
        </p:txBody>
      </p:sp>
      <p:sp>
        <p:nvSpPr>
          <p:cNvPr id="13" name="Google Shape;13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" name="Google Shape;14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" name="Google Shape;83;p1"/>
          <p:cNvSpPr txBox="1">
            <a:spLocks noGrp="1"/>
          </p:cNvSpPr>
          <p:nvPr>
            <p:ph type="sldNum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/>
              <a:t>© 2022 374Water Inc. </a:t>
            </a:r>
            <a:endParaRPr sz="1050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L="914400" marR="0" lvl="1" indent="-38100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ct val="50000"/>
        <a:buFont typeface="Courier New" panose="02070309020205020404" pitchFamily="49" charset="0"/>
        <a:buChar char="o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20.pn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4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20.pn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g"/><Relationship Id="rId10" Type="http://schemas.openxmlformats.org/officeDocument/2006/relationships/image" Target="../media/image50.jpeg"/><Relationship Id="rId4" Type="http://schemas.openxmlformats.org/officeDocument/2006/relationships/image" Target="../media/image44.png"/><Relationship Id="rId9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56.jpeg"/><Relationship Id="rId7" Type="http://schemas.openxmlformats.org/officeDocument/2006/relationships/image" Target="../media/image6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11" Type="http://schemas.openxmlformats.org/officeDocument/2006/relationships/image" Target="../media/image20.png"/><Relationship Id="rId5" Type="http://schemas.openxmlformats.org/officeDocument/2006/relationships/image" Target="../media/image58.png"/><Relationship Id="rId10" Type="http://schemas.openxmlformats.org/officeDocument/2006/relationships/image" Target="../media/image63.jpg"/><Relationship Id="rId4" Type="http://schemas.openxmlformats.org/officeDocument/2006/relationships/image" Target="../media/image57.jpeg"/><Relationship Id="rId9" Type="http://schemas.openxmlformats.org/officeDocument/2006/relationships/image" Target="../media/image6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20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jpe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jpg"/><Relationship Id="rId5" Type="http://schemas.openxmlformats.org/officeDocument/2006/relationships/image" Target="../media/image10.png"/><Relationship Id="rId4" Type="http://schemas.openxmlformats.org/officeDocument/2006/relationships/hyperlink" Target="https://owen.cwea.org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6028700-D439-4C45-4140-B6AF88DAD263}"/>
              </a:ext>
            </a:extLst>
          </p:cNvPr>
          <p:cNvSpPr/>
          <p:nvPr/>
        </p:nvSpPr>
        <p:spPr>
          <a:xfrm>
            <a:off x="4468640" y="4497107"/>
            <a:ext cx="3179383" cy="694164"/>
          </a:xfrm>
          <a:prstGeom prst="rect">
            <a:avLst/>
          </a:prstGeom>
          <a:solidFill>
            <a:srgbClr val="1E196A"/>
          </a:solidFill>
          <a:ln>
            <a:solidFill>
              <a:srgbClr val="1E1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087DDC-DF8F-4DBA-4C05-685097C7A13D}"/>
              </a:ext>
            </a:extLst>
          </p:cNvPr>
          <p:cNvSpPr/>
          <p:nvPr/>
        </p:nvSpPr>
        <p:spPr>
          <a:xfrm>
            <a:off x="4468644" y="3830387"/>
            <a:ext cx="3179383" cy="653213"/>
          </a:xfrm>
          <a:prstGeom prst="rect">
            <a:avLst/>
          </a:prstGeom>
          <a:solidFill>
            <a:srgbClr val="1E196A"/>
          </a:solidFill>
          <a:ln>
            <a:solidFill>
              <a:srgbClr val="1E1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025C2A-A04F-B04C-A0DA-42BAAB85C9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242" y="3889146"/>
            <a:ext cx="11669516" cy="769323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rgbClr val="1E196A"/>
                </a:solidFill>
                <a:latin typeface="Century Gothic" panose="020B0502020202020204" pitchFamily="34" charset="0"/>
              </a:rPr>
              <a:t>Supercritical Water Oxidation</a:t>
            </a:r>
            <a:br>
              <a:rPr lang="en-US" sz="4267" dirty="0">
                <a:solidFill>
                  <a:srgbClr val="1E196A"/>
                </a:solidFill>
                <a:latin typeface="Century Gothic" panose="020B0502020202020204" pitchFamily="34" charset="0"/>
              </a:rPr>
            </a:br>
            <a:r>
              <a:rPr lang="en-US" sz="3600" dirty="0">
                <a:solidFill>
                  <a:srgbClr val="1E196A"/>
                </a:solidFill>
                <a:latin typeface="Century Gothic" panose="020B0502020202020204" pitchFamily="34" charset="0"/>
              </a:rPr>
              <a:t>Converting waste into water, energy and nutrients</a:t>
            </a:r>
            <a:br>
              <a:rPr lang="en-US" sz="4267" dirty="0"/>
            </a:br>
            <a:br>
              <a:rPr lang="en-US" sz="4267" dirty="0"/>
            </a:br>
            <a:endParaRPr lang="en-US" sz="4267" dirty="0">
              <a:solidFill>
                <a:srgbClr val="00B0F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500C84-6536-7F41-AF99-AEBBCA7D299D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5192" y="5692623"/>
            <a:ext cx="9141619" cy="6979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1E196A"/>
                </a:solidFill>
                <a:latin typeface="Century Gothic" panose="020B0502020202020204" pitchFamily="34" charset="0"/>
              </a:rPr>
              <a:t>January 17, 2023, 12:00 pm – 1:00 pm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F21E45-3B8F-4018-83E5-C9B867237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06311" y="5352710"/>
            <a:ext cx="3179383" cy="69879"/>
          </a:xfrm>
          <a:prstGeom prst="rect">
            <a:avLst/>
          </a:prstGeom>
          <a:solidFill>
            <a:srgbClr val="1E196A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defTabSz="914149">
              <a:defRPr/>
            </a:pPr>
            <a:endParaRPr lang="en-US" b="1" dirty="0">
              <a:solidFill>
                <a:prstClr val="black"/>
              </a:solidFill>
              <a:latin typeface="Century Gothic" panose="020B0502020202020204" pitchFamily="34" charset="0"/>
              <a:ea typeface="MS PGothic" panose="020B0600070205080204" pitchFamily="34" charset="-128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960AA3-3664-45A1-977F-93DC731F21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4826" y="559367"/>
            <a:ext cx="5059953" cy="1558940"/>
          </a:xfrm>
          <a:prstGeom prst="rect">
            <a:avLst/>
          </a:prstGeom>
        </p:spPr>
      </p:pic>
      <p:pic>
        <p:nvPicPr>
          <p:cNvPr id="4" name="Google Shape;87;p1">
            <a:extLst>
              <a:ext uri="{FF2B5EF4-FFF2-40B4-BE49-F238E27FC236}">
                <a16:creationId xmlns:a16="http://schemas.microsoft.com/office/drawing/2014/main" id="{1C113F32-FC80-85E8-C418-78C14BBEA5E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22173" y="3865746"/>
            <a:ext cx="3072319" cy="501914"/>
          </a:xfrm>
          <a:prstGeom prst="rect">
            <a:avLst/>
          </a:prstGeom>
          <a:solidFill>
            <a:srgbClr val="1E196A"/>
          </a:solidFill>
          <a:ln>
            <a:noFill/>
          </a:ln>
        </p:spPr>
      </p:pic>
      <p:sp>
        <p:nvSpPr>
          <p:cNvPr id="7" name="Google Shape;84;p1" descr="TextBox 6">
            <a:extLst>
              <a:ext uri="{FF2B5EF4-FFF2-40B4-BE49-F238E27FC236}">
                <a16:creationId xmlns:a16="http://schemas.microsoft.com/office/drawing/2014/main" id="{15EBF09C-2622-9588-19E6-F0DBA5B4C88B}"/>
              </a:ext>
            </a:extLst>
          </p:cNvPr>
          <p:cNvSpPr txBox="1"/>
          <p:nvPr/>
        </p:nvSpPr>
        <p:spPr>
          <a:xfrm>
            <a:off x="4540708" y="4435247"/>
            <a:ext cx="3072319" cy="738664"/>
          </a:xfrm>
          <a:prstGeom prst="rect">
            <a:avLst/>
          </a:prstGeom>
          <a:solidFill>
            <a:srgbClr val="1E196A"/>
          </a:solidFill>
          <a:ln>
            <a:solidFill>
              <a:srgbClr val="1E196A"/>
            </a:solidFill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pioneering a new era in sustainability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4191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86298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4400"/>
            </a:pPr>
            <a:r>
              <a:rPr lang="en-US" dirty="0"/>
              <a:t>AirSCWO</a:t>
            </a:r>
            <a:r>
              <a:rPr lang="en-US" baseline="30000" dirty="0"/>
              <a:t>TM</a:t>
            </a:r>
            <a:endParaRPr dirty="0"/>
          </a:p>
        </p:txBody>
      </p:sp>
      <p:sp>
        <p:nvSpPr>
          <p:cNvPr id="125" name="Google Shape;1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 dirty="0"/>
          </a:p>
        </p:txBody>
      </p:sp>
      <p:sp>
        <p:nvSpPr>
          <p:cNvPr id="14" name="Google Shape;83;p1">
            <a:extLst>
              <a:ext uri="{FF2B5EF4-FFF2-40B4-BE49-F238E27FC236}">
                <a16:creationId xmlns:a16="http://schemas.microsoft.com/office/drawing/2014/main" id="{EB050664-B319-F5F7-806B-31F50AE192C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r"/>
            <a:r>
              <a:rPr lang="en-US" sz="1050" dirty="0"/>
              <a:t>© 2022 374Water Inc. | Confidential</a:t>
            </a:r>
            <a:endParaRPr sz="1050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98F89FB9-BEF4-472A-94AE-A4D048A077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04" b="37654"/>
          <a:stretch/>
        </p:blipFill>
        <p:spPr bwMode="auto">
          <a:xfrm>
            <a:off x="914400" y="1934939"/>
            <a:ext cx="9601200" cy="4008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8CD9E6C-6B7B-BEDE-6CFA-5F712BDFD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13" t="71600" r="2349" b="11981"/>
          <a:stretch/>
        </p:blipFill>
        <p:spPr bwMode="auto">
          <a:xfrm>
            <a:off x="9677400" y="4142251"/>
            <a:ext cx="1901441" cy="754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B2FED042-5B72-BC09-26BD-403BF42653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13" t="57903" r="2349" b="27630"/>
          <a:stretch/>
        </p:blipFill>
        <p:spPr bwMode="auto">
          <a:xfrm>
            <a:off x="10018363" y="3467745"/>
            <a:ext cx="1901441" cy="66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FAE24627-4589-A489-1693-B2703CBA8D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13" t="43695" r="2349" b="42944"/>
          <a:stretch/>
        </p:blipFill>
        <p:spPr bwMode="auto">
          <a:xfrm>
            <a:off x="8915400" y="2438400"/>
            <a:ext cx="1901441" cy="614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35EA5034-80F8-14EA-2C62-97BEC83B44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13" t="28818" r="2349" b="56613"/>
          <a:stretch/>
        </p:blipFill>
        <p:spPr bwMode="auto">
          <a:xfrm>
            <a:off x="8414288" y="1447800"/>
            <a:ext cx="1901441" cy="669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DFA1B7-E4B8-A324-7F09-5057DD8588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2417"/>
          <a:stretch/>
        </p:blipFill>
        <p:spPr>
          <a:xfrm>
            <a:off x="685800" y="2286000"/>
            <a:ext cx="864420" cy="2381250"/>
          </a:xfrm>
          <a:prstGeom prst="rect">
            <a:avLst/>
          </a:prstGeom>
        </p:spPr>
      </p:pic>
      <p:pic>
        <p:nvPicPr>
          <p:cNvPr id="2" name="Google Shape;12;p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3EC8E3-D76C-8D69-7D70-1BBB3A1D4A2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78935" y="315912"/>
            <a:ext cx="2322366" cy="365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943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4400"/>
            </a:pPr>
            <a:r>
              <a:rPr lang="en-US" dirty="0"/>
              <a:t>Sludge Chemical Transformation</a:t>
            </a:r>
            <a:endParaRPr dirty="0"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4"/>
          </p:nvPr>
        </p:nvSpPr>
        <p:spPr>
          <a:xfrm>
            <a:off x="7467600" y="1676400"/>
            <a:ext cx="3887788" cy="4513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35000" indent="-457200">
              <a:spcBef>
                <a:spcPts val="0"/>
              </a:spcBef>
              <a:buSzPts val="2800"/>
            </a:pPr>
            <a:r>
              <a:rPr lang="en-US" sz="2400" dirty="0"/>
              <a:t>99.9% COD conversion to CO</a:t>
            </a:r>
            <a:r>
              <a:rPr lang="en-US" sz="2400" baseline="-25000" dirty="0"/>
              <a:t>2</a:t>
            </a:r>
            <a:r>
              <a:rPr lang="en-US" sz="2400" dirty="0"/>
              <a:t> + energy</a:t>
            </a:r>
          </a:p>
          <a:p>
            <a:pPr marL="635000" indent="-457200">
              <a:spcBef>
                <a:spcPts val="0"/>
              </a:spcBef>
              <a:buSzPts val="2800"/>
            </a:pPr>
            <a:endParaRPr lang="en-US" sz="2400" dirty="0"/>
          </a:p>
          <a:p>
            <a:pPr marL="635000" indent="-457200">
              <a:spcBef>
                <a:spcPts val="0"/>
              </a:spcBef>
              <a:buSzPts val="2800"/>
            </a:pPr>
            <a:r>
              <a:rPr lang="en-US" sz="2400" dirty="0"/>
              <a:t>&gt;95% TN converted to N</a:t>
            </a:r>
            <a:r>
              <a:rPr lang="en-US" sz="2400" baseline="-25000" dirty="0"/>
              <a:t>2</a:t>
            </a:r>
          </a:p>
          <a:p>
            <a:pPr marL="635000" indent="-457200">
              <a:spcBef>
                <a:spcPts val="0"/>
              </a:spcBef>
              <a:buSzPts val="2800"/>
            </a:pPr>
            <a:endParaRPr lang="en-US" sz="2400" dirty="0"/>
          </a:p>
          <a:p>
            <a:pPr marL="635000" indent="-457200">
              <a:spcBef>
                <a:spcPts val="0"/>
              </a:spcBef>
              <a:buSzPts val="2800"/>
            </a:pPr>
            <a:r>
              <a:rPr lang="en-US" sz="2400" dirty="0"/>
              <a:t>&gt;85% PO</a:t>
            </a:r>
            <a:r>
              <a:rPr lang="en-US" sz="2400" baseline="-25000" dirty="0"/>
              <a:t>4</a:t>
            </a:r>
            <a:r>
              <a:rPr lang="en-US" sz="2400" dirty="0"/>
              <a:t> precipitated as phosphorus pentoxide </a:t>
            </a:r>
          </a:p>
          <a:p>
            <a:pPr marL="635000" indent="-457200">
              <a:spcBef>
                <a:spcPts val="0"/>
              </a:spcBef>
              <a:buSzPts val="2800"/>
            </a:pPr>
            <a:endParaRPr sz="2400" dirty="0"/>
          </a:p>
        </p:txBody>
      </p:sp>
      <p:sp>
        <p:nvSpPr>
          <p:cNvPr id="117" name="Google Shape;11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210323"/>
              </p:ext>
            </p:extLst>
          </p:nvPr>
        </p:nvGraphicFramePr>
        <p:xfrm>
          <a:off x="869493" y="1747721"/>
          <a:ext cx="6598107" cy="32512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016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effectLst/>
                          <a:latin typeface="Proxima Nova Rg" pitchFamily="50" charset="0"/>
                        </a:rPr>
                        <a:t>Parameter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Proxima Nova Rg" pitchFamily="50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effectLst/>
                          <a:latin typeface="Proxima Nova Rg" pitchFamily="50" charset="0"/>
                        </a:rPr>
                        <a:t>Influent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Proxima Nova Rg" pitchFamily="50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effectLst/>
                          <a:latin typeface="Proxima Nova Rg" pitchFamily="50" charset="0"/>
                        </a:rPr>
                        <a:t>Effluent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Proxima Nova Rg" pitchFamily="50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 pitchFamily="50" charset="0"/>
                        </a:rPr>
                        <a:t>COD (mg/L)</a:t>
                      </a:r>
                      <a:endParaRPr lang="en-US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Proxima Nova Rg" pitchFamily="50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 pitchFamily="50" charset="0"/>
                        </a:rPr>
                        <a:t>220,000</a:t>
                      </a:r>
                      <a:endParaRPr lang="en-US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Proxima Nova Rg" pitchFamily="50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 pitchFamily="50" charset="0"/>
                        </a:rPr>
                        <a:t>200</a:t>
                      </a:r>
                      <a:endParaRPr lang="en-US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Proxima Nova Rg" pitchFamily="50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 pitchFamily="50" charset="0"/>
                        </a:rPr>
                        <a:t>VSS</a:t>
                      </a:r>
                      <a:endParaRPr lang="en-US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Proxima Nova Rg" pitchFamily="50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 pitchFamily="50" charset="0"/>
                        </a:rPr>
                        <a:t>18</a:t>
                      </a:r>
                      <a:endParaRPr lang="en-US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Proxima Nova Rg" pitchFamily="50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 pitchFamily="50" charset="0"/>
                        </a:rPr>
                        <a:t>0%</a:t>
                      </a:r>
                      <a:endParaRPr lang="en-US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Proxima Nova Rg" pitchFamily="50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 pitchFamily="50" charset="0"/>
                        </a:rPr>
                        <a:t>Total N (mg-N/L)</a:t>
                      </a:r>
                      <a:endParaRPr lang="en-US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Proxima Nova Rg" pitchFamily="50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 pitchFamily="50" charset="0"/>
                        </a:rPr>
                        <a:t>15,000</a:t>
                      </a:r>
                      <a:endParaRPr lang="en-US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Proxima Nova Rg" pitchFamily="50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 pitchFamily="50" charset="0"/>
                        </a:rPr>
                        <a:t>500</a:t>
                      </a:r>
                      <a:endParaRPr lang="en-US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Proxima Nova Rg" pitchFamily="50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 pitchFamily="50" charset="0"/>
                        </a:rPr>
                        <a:t>NH</a:t>
                      </a:r>
                      <a:r>
                        <a:rPr lang="en-US" sz="1600" u="none" strike="noStrike" baseline="-25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 pitchFamily="50" charset="0"/>
                        </a:rPr>
                        <a:t>3</a:t>
                      </a:r>
                      <a:r>
                        <a:rPr lang="en-US" sz="160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 pitchFamily="50" charset="0"/>
                        </a:rPr>
                        <a:t> (mg-N/L)</a:t>
                      </a:r>
                      <a:endParaRPr lang="en-US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Proxima Nova Rg" pitchFamily="50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 pitchFamily="50" charset="0"/>
                        </a:rPr>
                        <a:t>600</a:t>
                      </a:r>
                      <a:endParaRPr lang="en-US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Proxima Nova Rg" pitchFamily="50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 pitchFamily="50" charset="0"/>
                        </a:rPr>
                        <a:t>100</a:t>
                      </a:r>
                      <a:endParaRPr lang="en-US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Proxima Nova Rg" pitchFamily="50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 pitchFamily="50" charset="0"/>
                        </a:rPr>
                        <a:t>NO</a:t>
                      </a:r>
                      <a:r>
                        <a:rPr lang="en-US" sz="1600" u="none" strike="noStrike" baseline="-25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 pitchFamily="50" charset="0"/>
                        </a:rPr>
                        <a:t>2</a:t>
                      </a:r>
                      <a:r>
                        <a:rPr lang="en-US" sz="1600" u="none" strike="noStrike" baseline="30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 pitchFamily="50" charset="0"/>
                        </a:rPr>
                        <a:t>-</a:t>
                      </a:r>
                      <a:r>
                        <a:rPr lang="en-US" sz="160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 pitchFamily="50" charset="0"/>
                        </a:rPr>
                        <a:t> (mg-N/L)</a:t>
                      </a:r>
                      <a:endParaRPr lang="en-US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Proxima Nova Rg" pitchFamily="50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 pitchFamily="50" charset="0"/>
                        </a:rPr>
                        <a:t>50</a:t>
                      </a:r>
                      <a:endParaRPr lang="en-US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Proxima Nova Rg" pitchFamily="50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 pitchFamily="50" charset="0"/>
                        </a:rPr>
                        <a:t>5</a:t>
                      </a:r>
                      <a:endParaRPr lang="en-US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Proxima Nova Rg" pitchFamily="50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 pitchFamily="50" charset="0"/>
                        </a:rPr>
                        <a:t>NO</a:t>
                      </a:r>
                      <a:r>
                        <a:rPr lang="en-US" sz="1600" u="none" strike="noStrike" baseline="-25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 pitchFamily="50" charset="0"/>
                        </a:rPr>
                        <a:t>3</a:t>
                      </a:r>
                      <a:r>
                        <a:rPr lang="en-US" sz="1600" u="none" strike="noStrike" baseline="30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 pitchFamily="50" charset="0"/>
                        </a:rPr>
                        <a:t>-</a:t>
                      </a:r>
                      <a:r>
                        <a:rPr lang="en-US" sz="160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 pitchFamily="50" charset="0"/>
                        </a:rPr>
                        <a:t> (mg-N/L)</a:t>
                      </a:r>
                      <a:endParaRPr lang="en-US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Proxima Nova Rg" pitchFamily="50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 pitchFamily="50" charset="0"/>
                        </a:rPr>
                        <a:t>300</a:t>
                      </a:r>
                      <a:endParaRPr lang="en-US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Proxima Nova Rg" pitchFamily="50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 pitchFamily="50" charset="0"/>
                        </a:rPr>
                        <a:t>10</a:t>
                      </a:r>
                      <a:endParaRPr lang="en-US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Proxima Nova Rg" pitchFamily="50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 pitchFamily="50" charset="0"/>
                        </a:rPr>
                        <a:t>PO</a:t>
                      </a:r>
                      <a:r>
                        <a:rPr lang="en-US" sz="1600" u="none" strike="noStrike" baseline="-25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 pitchFamily="50" charset="0"/>
                        </a:rPr>
                        <a:t>4</a:t>
                      </a:r>
                      <a:r>
                        <a:rPr lang="en-US" sz="1600" u="none" strike="noStrike" baseline="30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 pitchFamily="50" charset="0"/>
                        </a:rPr>
                        <a:t>3- </a:t>
                      </a:r>
                      <a:r>
                        <a:rPr lang="en-US" sz="160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 pitchFamily="50" charset="0"/>
                        </a:rPr>
                        <a:t> (mg-P/L)</a:t>
                      </a:r>
                      <a:endParaRPr lang="en-US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Proxima Nova Rg" pitchFamily="50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 pitchFamily="50" charset="0"/>
                        </a:rPr>
                        <a:t>6000</a:t>
                      </a:r>
                      <a:endParaRPr lang="en-US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Proxima Nova Rg" pitchFamily="50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 pitchFamily="50" charset="0"/>
                        </a:rPr>
                        <a:t>150</a:t>
                      </a:r>
                      <a:endParaRPr lang="en-US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Proxima Nova Rg" pitchFamily="50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 pitchFamily="50" charset="0"/>
                        </a:rPr>
                        <a:t>pH</a:t>
                      </a:r>
                      <a:endParaRPr lang="en-US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Proxima Nova Rg" pitchFamily="50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 pitchFamily="50" charset="0"/>
                        </a:rPr>
                        <a:t>8</a:t>
                      </a:r>
                      <a:endParaRPr lang="en-US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Proxima Nova Rg" pitchFamily="50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 pitchFamily="50" charset="0"/>
                        </a:rPr>
                        <a:t>7</a:t>
                      </a:r>
                      <a:endParaRPr lang="en-US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Proxima Nova Rg" pitchFamily="50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 pitchFamily="50" charset="0"/>
                        </a:rPr>
                        <a:t>Conductivity (</a:t>
                      </a:r>
                      <a:r>
                        <a:rPr lang="el-GR" sz="160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 pitchFamily="50" charset="0"/>
                        </a:rPr>
                        <a:t>μ</a:t>
                      </a:r>
                      <a:r>
                        <a:rPr lang="en-US" sz="160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 pitchFamily="50" charset="0"/>
                        </a:rPr>
                        <a:t>S/cm)</a:t>
                      </a:r>
                      <a:endParaRPr lang="en-US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Proxima Nova Rg" pitchFamily="50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 pitchFamily="50" charset="0"/>
                        </a:rPr>
                        <a:t>5000</a:t>
                      </a:r>
                      <a:endParaRPr lang="en-US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Proxima Nova Rg" pitchFamily="50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 pitchFamily="50" charset="0"/>
                        </a:rPr>
                        <a:t>300</a:t>
                      </a:r>
                      <a:endParaRPr lang="en-US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Proxima Nova Rg" pitchFamily="50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5" name="Google Shape;83;p1"/>
          <p:cNvSpPr txBox="1">
            <a:spLocks noGrp="1"/>
          </p:cNvSpPr>
          <p:nvPr>
            <p:ph type="sldNum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r"/>
            <a:r>
              <a:rPr lang="en-US" sz="1050" dirty="0"/>
              <a:t>© 2022 374Water Inc. | Confidential</a:t>
            </a:r>
            <a:endParaRPr sz="1050" dirty="0"/>
          </a:p>
        </p:txBody>
      </p:sp>
      <p:pic>
        <p:nvPicPr>
          <p:cNvPr id="3" name="Google Shape;12;p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D4A0CF6-54BE-C3BC-05DB-20EA400FCEE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78935" y="315912"/>
            <a:ext cx="2322366" cy="36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4400"/>
            </a:pPr>
            <a:r>
              <a:rPr lang="en-US" dirty="0"/>
              <a:t>Sludge Mineral Content</a:t>
            </a:r>
            <a:endParaRPr dirty="0"/>
          </a:p>
        </p:txBody>
      </p:sp>
      <p:sp>
        <p:nvSpPr>
          <p:cNvPr id="117" name="Google Shape;11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720200"/>
              </p:ext>
            </p:extLst>
          </p:nvPr>
        </p:nvGraphicFramePr>
        <p:xfrm>
          <a:off x="869493" y="1747721"/>
          <a:ext cx="10484307" cy="421132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949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/>
                        </a:rPr>
                        <a:t>Percent (%)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/>
                        </a:rPr>
                        <a:t>Pounds per Ton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/>
                        </a:rPr>
                        <a:t>Nutrients (lbs/ton)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/>
                        </a:rPr>
                        <a:t>Nitrogen - Total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/>
                        </a:rPr>
                        <a:t>0.14</a:t>
                      </a:r>
                      <a:endParaRPr lang="en-US" sz="16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Proxima Nova Rg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/>
                        </a:rPr>
                        <a:t>2.8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/>
                        </a:rPr>
                        <a:t>0.84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/>
                        </a:rPr>
                        <a:t>P2O5 - Total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/>
                        </a:rPr>
                        <a:t>19.3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/>
                        </a:rPr>
                        <a:t>386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/>
                        </a:rPr>
                        <a:t>231.6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/>
                        </a:rPr>
                        <a:t>K2O - Total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/>
                        </a:rPr>
                        <a:t>0.4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/>
                        </a:rPr>
                        <a:t>6.4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/>
                        </a:rPr>
                        <a:t>Calcium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/>
                        </a:rPr>
                        <a:t>8.9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/>
                        </a:rPr>
                        <a:t>178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/>
                        </a:rPr>
                        <a:t>106.8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/>
                        </a:rPr>
                        <a:t>Magnesium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/>
                        </a:rPr>
                        <a:t>2.31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/>
                        </a:rPr>
                        <a:t>46.2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/>
                        </a:rPr>
                        <a:t>27.72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/>
                        </a:rPr>
                        <a:t>Sulfur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/>
                        </a:rPr>
                        <a:t>1.3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/>
                        </a:rPr>
                        <a:t>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/>
                        </a:rPr>
                        <a:t>15.6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/>
                        </a:rPr>
                        <a:t>Boron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/>
                        </a:rPr>
                        <a:t>0.01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/>
                        </a:rPr>
                        <a:t>0.2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/>
                        </a:rPr>
                        <a:t>0.12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/>
                        </a:rPr>
                        <a:t>Zinc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/>
                        </a:rPr>
                        <a:t>0.17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/>
                        </a:rPr>
                        <a:t>3.4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/>
                        </a:rPr>
                        <a:t>2.04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/>
                        </a:rPr>
                        <a:t>Manganese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/>
                        </a:rPr>
                        <a:t>1.34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/>
                        </a:rPr>
                        <a:t>26.8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/>
                        </a:rPr>
                        <a:t>16.08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/>
                        </a:rPr>
                        <a:t>Iron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/>
                        </a:rPr>
                        <a:t>16.68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/>
                        </a:rPr>
                        <a:t>333.6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/>
                        </a:rPr>
                        <a:t>200.16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/>
                        </a:rPr>
                        <a:t>Copper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/>
                        </a:rPr>
                        <a:t>0.07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/>
                        </a:rPr>
                        <a:t>1.4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/>
                        </a:rPr>
                        <a:t>0.84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/>
                        </a:rPr>
                        <a:t>Sodium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/>
                        </a:rPr>
                        <a:t>1.57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/>
                        </a:rPr>
                        <a:t>31.4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Proxima Nova Rg"/>
                        </a:rPr>
                        <a:t>31.4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4" name="Google Shape;83;p1"/>
          <p:cNvSpPr txBox="1">
            <a:spLocks noGrp="1"/>
          </p:cNvSpPr>
          <p:nvPr>
            <p:ph type="sldNum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r"/>
            <a:r>
              <a:rPr lang="en-US" sz="1050" dirty="0"/>
              <a:t>© 2022 374Water Inc. | Confidential</a:t>
            </a:r>
            <a:endParaRPr sz="1050" dirty="0"/>
          </a:p>
        </p:txBody>
      </p:sp>
      <p:pic>
        <p:nvPicPr>
          <p:cNvPr id="2" name="Google Shape;12;p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1D60D91-AB8D-CDCD-8C0E-B2290FAFC03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78935" y="315912"/>
            <a:ext cx="2322366" cy="365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8218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7"/>
          <p:cNvSpPr/>
          <p:nvPr/>
        </p:nvSpPr>
        <p:spPr>
          <a:xfrm>
            <a:off x="1612452" y="1618258"/>
            <a:ext cx="2073911" cy="72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75" tIns="41125" rIns="82275" bIns="41125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Char char="•"/>
            </a:pPr>
            <a:r>
              <a:rPr lang="en-US" b="0" i="0" u="none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Organic</a:t>
            </a:r>
            <a:endParaRPr b="0" i="0" u="none" strike="noStrike" cap="none" dirty="0">
              <a:solidFill>
                <a:schemeClr val="tx1"/>
              </a:solidFill>
              <a:latin typeface="Proxima Nova" panose="02000506030000020004" pitchFamily="2" charset="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Char char="•"/>
            </a:pPr>
            <a:r>
              <a:rPr lang="en-US" b="0" i="0" u="none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Urea, ammonium</a:t>
            </a:r>
            <a:endParaRPr b="0" i="0" u="none" strike="noStrike" cap="none" dirty="0">
              <a:solidFill>
                <a:schemeClr val="tx1"/>
              </a:solidFill>
              <a:latin typeface="Proxima Nova" panose="02000506030000020004" pitchFamily="2" charset="0"/>
              <a:ea typeface="Proxima Nova"/>
              <a:cs typeface="Proxima Nova"/>
              <a:sym typeface="Proxima Nov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Char char="•"/>
            </a:pPr>
            <a:r>
              <a:rPr lang="en-US" b="0" i="0" u="none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Heterocycles</a:t>
            </a:r>
            <a:endParaRPr b="1" i="0" u="none" strike="noStrike" cap="none" dirty="0">
              <a:solidFill>
                <a:schemeClr val="tx1"/>
              </a:solidFill>
              <a:latin typeface="Proxima Nova" panose="02000506030000020004" pitchFamily="2" charset="0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255" name="Google Shape;255;p37"/>
          <p:cNvCxnSpPr/>
          <p:nvPr/>
        </p:nvCxnSpPr>
        <p:spPr>
          <a:xfrm rot="10800000" flipH="1">
            <a:off x="3895661" y="3197066"/>
            <a:ext cx="1036663" cy="2395"/>
          </a:xfrm>
          <a:prstGeom prst="straightConnector1">
            <a:avLst/>
          </a:prstGeom>
          <a:noFill/>
          <a:ln w="76200" cap="flat" cmpd="sng">
            <a:solidFill>
              <a:srgbClr val="0070C0"/>
            </a:solidFill>
            <a:prstDash val="solid"/>
            <a:miter lim="400000"/>
            <a:headEnd type="none" w="sm" len="sm"/>
            <a:tailEnd type="triangle" w="med" len="med"/>
          </a:ln>
        </p:spPr>
      </p:cxnSp>
      <p:sp>
        <p:nvSpPr>
          <p:cNvPr id="257" name="Google Shape;257;p37"/>
          <p:cNvSpPr/>
          <p:nvPr/>
        </p:nvSpPr>
        <p:spPr>
          <a:xfrm>
            <a:off x="1621724" y="2789535"/>
            <a:ext cx="2728951" cy="513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75" tIns="41125" rIns="82275" bIns="41125" anchor="t" anchorCtr="0">
            <a:spAutoFit/>
          </a:bodyPr>
          <a:lstStyle/>
          <a:p>
            <a:pPr marL="308599" marR="0" lvl="0" indent="-3085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/>
              <a:buChar char="•"/>
            </a:pPr>
            <a:r>
              <a:rPr lang="en-US" b="0" i="0" u="none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Organic</a:t>
            </a:r>
            <a:endParaRPr b="0" i="0" u="none" strike="noStrike" cap="none" dirty="0">
              <a:solidFill>
                <a:schemeClr val="tx1"/>
              </a:solidFill>
              <a:latin typeface="Proxima Nova" panose="02000506030000020004" pitchFamily="2" charset="0"/>
              <a:sym typeface="Arial"/>
            </a:endParaRPr>
          </a:p>
          <a:p>
            <a:pPr marL="308599" marR="0" lvl="0" indent="-3085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/>
              <a:buChar char="•"/>
            </a:pPr>
            <a:r>
              <a:rPr lang="en-US" b="0" i="0" u="none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Phosphate</a:t>
            </a:r>
            <a:endParaRPr b="0" i="0" u="none" strike="noStrike" cap="none" dirty="0">
              <a:solidFill>
                <a:schemeClr val="tx1"/>
              </a:solidFill>
              <a:latin typeface="Proxima Nova" panose="02000506030000020004" pitchFamily="2" charset="0"/>
              <a:sym typeface="Arial"/>
            </a:endParaRPr>
          </a:p>
        </p:txBody>
      </p:sp>
      <p:cxnSp>
        <p:nvCxnSpPr>
          <p:cNvPr id="258" name="Google Shape;258;p37"/>
          <p:cNvCxnSpPr/>
          <p:nvPr/>
        </p:nvCxnSpPr>
        <p:spPr>
          <a:xfrm>
            <a:off x="3914419" y="2187282"/>
            <a:ext cx="1028700" cy="1429"/>
          </a:xfrm>
          <a:prstGeom prst="straightConnector1">
            <a:avLst/>
          </a:prstGeom>
          <a:noFill/>
          <a:ln w="76200" cap="flat" cmpd="sng">
            <a:solidFill>
              <a:srgbClr val="0070C0"/>
            </a:solidFill>
            <a:prstDash val="solid"/>
            <a:miter lim="400000"/>
            <a:headEnd type="none" w="sm" len="sm"/>
            <a:tailEnd type="triangle" w="med" len="med"/>
          </a:ln>
        </p:spPr>
      </p:cxnSp>
      <p:sp>
        <p:nvSpPr>
          <p:cNvPr id="259" name="Google Shape;259;p37"/>
          <p:cNvSpPr/>
          <p:nvPr/>
        </p:nvSpPr>
        <p:spPr>
          <a:xfrm>
            <a:off x="5153144" y="1690688"/>
            <a:ext cx="3321004" cy="72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75" tIns="41125" rIns="82275" bIns="411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b="0" i="0" u="sng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Vent gas</a:t>
            </a:r>
            <a:endParaRPr b="0" i="0" u="none" strike="noStrike" cap="none" dirty="0">
              <a:solidFill>
                <a:schemeClr val="tx1"/>
              </a:solidFill>
              <a:latin typeface="Proxima Nova" panose="02000506030000020004" pitchFamily="2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b="0" i="0" u="none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N species are mostly transformed to N</a:t>
            </a:r>
            <a:r>
              <a:rPr lang="en-US" b="0" i="0" u="none" strike="noStrike" cap="none" baseline="-25000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2</a:t>
            </a:r>
            <a:r>
              <a:rPr lang="en-US" b="0" i="0" u="none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 gas</a:t>
            </a:r>
            <a:endParaRPr b="0" i="0" u="none" strike="noStrike" cap="none" dirty="0">
              <a:solidFill>
                <a:schemeClr val="tx1"/>
              </a:solidFill>
              <a:latin typeface="Proxima Nova" panose="02000506030000020004" pitchFamily="2" charset="0"/>
              <a:sym typeface="Arial"/>
            </a:endParaRPr>
          </a:p>
        </p:txBody>
      </p:sp>
      <p:sp>
        <p:nvSpPr>
          <p:cNvPr id="260" name="Google Shape;260;p37"/>
          <p:cNvSpPr/>
          <p:nvPr/>
        </p:nvSpPr>
        <p:spPr>
          <a:xfrm>
            <a:off x="5151211" y="2789535"/>
            <a:ext cx="5142036" cy="72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75" tIns="41125" rIns="82275" bIns="411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b="0" i="0" u="sng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Solid minerals</a:t>
            </a:r>
            <a:endParaRPr b="0" i="0" u="none" strike="noStrike" cap="none" dirty="0">
              <a:solidFill>
                <a:schemeClr val="tx1"/>
              </a:solidFill>
              <a:latin typeface="Proxima Nova" panose="02000506030000020004" pitchFamily="2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b="0" i="0" u="none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Phosphate precipitates Ca</a:t>
            </a:r>
            <a:r>
              <a:rPr lang="en-US" b="0" i="0" u="none" strike="noStrike" cap="none" baseline="-25000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3</a:t>
            </a:r>
            <a:r>
              <a:rPr lang="en-US" b="0" i="0" u="none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(PO</a:t>
            </a:r>
            <a:r>
              <a:rPr lang="en-US" b="0" i="0" u="none" strike="noStrike" cap="none" baseline="-25000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4</a:t>
            </a:r>
            <a:r>
              <a:rPr lang="en-US" b="0" i="0" u="none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)</a:t>
            </a:r>
            <a:r>
              <a:rPr lang="en-US" b="0" i="0" u="none" strike="noStrike" cap="none" baseline="-25000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2</a:t>
            </a:r>
            <a:endParaRPr b="0" i="0" u="none" strike="noStrike" cap="none" dirty="0">
              <a:solidFill>
                <a:schemeClr val="tx1"/>
              </a:solidFill>
              <a:latin typeface="Proxima Nova" panose="02000506030000020004" pitchFamily="2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b="0" i="0" u="none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MgNH</a:t>
            </a:r>
            <a:r>
              <a:rPr lang="en-US" b="0" i="0" u="none" strike="noStrike" cap="none" baseline="-25000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4</a:t>
            </a:r>
            <a:r>
              <a:rPr lang="en-US" b="0" i="0" u="none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PO</a:t>
            </a:r>
            <a:r>
              <a:rPr lang="en-US" b="0" i="0" u="none" strike="noStrike" cap="none" baseline="-25000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4</a:t>
            </a:r>
            <a:r>
              <a:rPr lang="en-US" b="0" i="0" u="none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·6H</a:t>
            </a:r>
            <a:r>
              <a:rPr lang="en-US" b="0" i="0" u="none" strike="noStrike" cap="none" baseline="-25000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2</a:t>
            </a:r>
            <a:r>
              <a:rPr lang="en-US" b="0" i="0" u="none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O</a:t>
            </a:r>
            <a:endParaRPr b="0" i="0" u="none" strike="noStrike" cap="none" baseline="-25000" dirty="0">
              <a:solidFill>
                <a:schemeClr val="tx1"/>
              </a:solidFill>
              <a:latin typeface="Proxima Nova" panose="02000506030000020004" pitchFamily="2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261" name="Google Shape;261;p37"/>
          <p:cNvSpPr/>
          <p:nvPr/>
        </p:nvSpPr>
        <p:spPr>
          <a:xfrm>
            <a:off x="8699779" y="1701070"/>
            <a:ext cx="2400290" cy="13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75" tIns="41125" rIns="82275" bIns="411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b="0" i="0" u="sng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Typ. Gas composition</a:t>
            </a:r>
            <a:endParaRPr b="0" i="0" u="sng" strike="noStrike" cap="none" dirty="0">
              <a:solidFill>
                <a:schemeClr val="tx1"/>
              </a:solidFill>
              <a:latin typeface="Proxima Nova" panose="02000506030000020004" pitchFamily="2" charset="0"/>
              <a:ea typeface="Proxima Nova"/>
              <a:cs typeface="Proxima Nova"/>
              <a:sym typeface="Proxima Nov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en-US" b="0" i="0" u="none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&lt;3 ppm</a:t>
            </a:r>
            <a:r>
              <a:rPr lang="en-US" b="0" i="0" u="none" strike="noStrike" cap="none" baseline="-25000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v</a:t>
            </a:r>
            <a:r>
              <a:rPr lang="en-US" b="0" i="0" u="none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 NH</a:t>
            </a:r>
            <a:r>
              <a:rPr lang="en-US" b="0" i="0" u="none" strike="noStrike" cap="none" baseline="-25000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3</a:t>
            </a:r>
            <a:endParaRPr b="0" i="0" u="none" strike="noStrike" cap="none" baseline="-25000" dirty="0">
              <a:solidFill>
                <a:schemeClr val="tx1"/>
              </a:solidFill>
              <a:latin typeface="Proxima Nova" panose="02000506030000020004" pitchFamily="2" charset="0"/>
              <a:ea typeface="Proxima Nova"/>
              <a:cs typeface="Proxima Nova"/>
              <a:sym typeface="Proxima Nov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en-US" b="0" i="0" u="none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&lt;5 ppm</a:t>
            </a:r>
            <a:r>
              <a:rPr lang="en-US" b="0" i="0" u="none" strike="noStrike" cap="none" baseline="-25000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v</a:t>
            </a:r>
            <a:r>
              <a:rPr lang="en-US" b="0" i="0" u="none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 NO</a:t>
            </a:r>
            <a:r>
              <a:rPr lang="en-US" b="0" i="0" u="none" strike="noStrike" cap="none" baseline="-25000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x</a:t>
            </a:r>
            <a:endParaRPr b="0" i="0" u="none" strike="noStrike" cap="none" baseline="-25000" dirty="0">
              <a:solidFill>
                <a:schemeClr val="tx1"/>
              </a:solidFill>
              <a:latin typeface="Proxima Nova" panose="02000506030000020004" pitchFamily="2" charset="0"/>
              <a:ea typeface="Proxima Nova"/>
              <a:cs typeface="Proxima Nova"/>
              <a:sym typeface="Proxima Nov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en-US" b="0" i="0" u="none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&lt;3 ppm</a:t>
            </a:r>
            <a:r>
              <a:rPr lang="en-US" b="0" i="0" u="none" strike="noStrike" cap="none" baseline="-25000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v</a:t>
            </a:r>
            <a:r>
              <a:rPr lang="en-US" b="0" i="0" u="none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 SO</a:t>
            </a:r>
            <a:r>
              <a:rPr lang="en-US" b="0" i="0" u="none" strike="noStrike" cap="none" baseline="-25000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x</a:t>
            </a:r>
            <a:endParaRPr b="0" i="0" u="none" strike="noStrike" cap="none" dirty="0">
              <a:solidFill>
                <a:schemeClr val="tx1"/>
              </a:solidFill>
              <a:latin typeface="Proxima Nova" panose="02000506030000020004" pitchFamily="2" charset="0"/>
              <a:ea typeface="Proxima Nova"/>
              <a:cs typeface="Proxima Nova"/>
              <a:sym typeface="Proxima Nov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en-US" b="0" i="0" u="none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No odor </a:t>
            </a:r>
            <a:endParaRPr b="0" i="0" u="none" strike="noStrike" cap="none" dirty="0">
              <a:solidFill>
                <a:schemeClr val="tx1"/>
              </a:solidFill>
              <a:latin typeface="Proxima Nova" panose="02000506030000020004" pitchFamily="2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b="1" i="0" u="none" strike="noStrike" cap="none" baseline="-25000" dirty="0">
              <a:solidFill>
                <a:schemeClr val="tx1"/>
              </a:solidFill>
              <a:latin typeface="Proxima Nova" panose="02000506030000020004" pitchFamily="2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262" name="Google Shape;262;p37"/>
          <p:cNvSpPr/>
          <p:nvPr/>
        </p:nvSpPr>
        <p:spPr>
          <a:xfrm>
            <a:off x="1609505" y="3702299"/>
            <a:ext cx="2728951" cy="513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75" tIns="41125" rIns="82275" bIns="41125" anchor="t" anchorCtr="0">
            <a:spAutoFit/>
          </a:bodyPr>
          <a:lstStyle/>
          <a:p>
            <a:pPr marL="308599" marR="0" lvl="0" indent="-3085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/>
              <a:buChar char="•"/>
            </a:pPr>
            <a:r>
              <a:rPr lang="en-US" b="0" i="0" u="none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HS</a:t>
            </a:r>
            <a:r>
              <a:rPr lang="en-US" b="0" i="0" u="none" strike="noStrike" cap="none" baseline="30000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-</a:t>
            </a:r>
            <a:r>
              <a:rPr lang="en-US" b="0" i="0" u="none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, COS, organic</a:t>
            </a:r>
            <a:endParaRPr b="0" i="0" u="none" strike="noStrike" cap="none" dirty="0">
              <a:solidFill>
                <a:schemeClr val="tx1"/>
              </a:solidFill>
              <a:latin typeface="Proxima Nova" panose="02000506030000020004" pitchFamily="2" charset="0"/>
              <a:sym typeface="Arial"/>
            </a:endParaRPr>
          </a:p>
          <a:p>
            <a:pPr marL="308599" marR="0" lvl="0" indent="-3085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/>
              <a:buChar char="•"/>
            </a:pPr>
            <a:r>
              <a:rPr lang="en-US" b="0" i="0" u="none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Mercaptans</a:t>
            </a:r>
            <a:endParaRPr b="0" i="0" u="none" strike="noStrike" cap="none" dirty="0">
              <a:solidFill>
                <a:schemeClr val="tx1"/>
              </a:solidFill>
              <a:latin typeface="Proxima Nova" panose="02000506030000020004" pitchFamily="2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263" name="Google Shape;263;p37"/>
          <p:cNvSpPr/>
          <p:nvPr/>
        </p:nvSpPr>
        <p:spPr>
          <a:xfrm>
            <a:off x="5151210" y="3836432"/>
            <a:ext cx="3474965" cy="513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75" tIns="41125" rIns="82275" bIns="411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b="0" i="0" u="none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Sulfates, Hydrates  </a:t>
            </a:r>
            <a:endParaRPr b="0" i="0" u="none" strike="noStrike" cap="none" dirty="0">
              <a:solidFill>
                <a:schemeClr val="tx1"/>
              </a:solidFill>
              <a:latin typeface="Proxima Nova" panose="02000506030000020004" pitchFamily="2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b="0" i="0" u="none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CaSO</a:t>
            </a:r>
            <a:r>
              <a:rPr lang="en-US" b="0" i="0" u="none" strike="noStrike" cap="none" baseline="-25000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4 </a:t>
            </a:r>
            <a:endParaRPr b="0" i="0" u="none" strike="noStrike" cap="none" dirty="0">
              <a:solidFill>
                <a:schemeClr val="tx1"/>
              </a:solidFill>
              <a:latin typeface="Proxima Nova" panose="02000506030000020004" pitchFamily="2" charset="0"/>
              <a:sym typeface="Arial"/>
            </a:endParaRPr>
          </a:p>
        </p:txBody>
      </p:sp>
      <p:cxnSp>
        <p:nvCxnSpPr>
          <p:cNvPr id="264" name="Google Shape;264;p37"/>
          <p:cNvCxnSpPr/>
          <p:nvPr/>
        </p:nvCxnSpPr>
        <p:spPr>
          <a:xfrm>
            <a:off x="3938993" y="4150852"/>
            <a:ext cx="1014007" cy="1117"/>
          </a:xfrm>
          <a:prstGeom prst="straightConnector1">
            <a:avLst/>
          </a:prstGeom>
          <a:noFill/>
          <a:ln w="76200" cap="flat" cmpd="sng">
            <a:solidFill>
              <a:srgbClr val="0070C0"/>
            </a:solidFill>
            <a:prstDash val="solid"/>
            <a:miter lim="400000"/>
            <a:headEnd type="none" w="sm" len="sm"/>
            <a:tailEnd type="triangle" w="med" len="med"/>
          </a:ln>
        </p:spPr>
      </p:cxnSp>
      <p:sp>
        <p:nvSpPr>
          <p:cNvPr id="273" name="Google Shape;273;p37"/>
          <p:cNvSpPr/>
          <p:nvPr/>
        </p:nvSpPr>
        <p:spPr>
          <a:xfrm>
            <a:off x="1612452" y="4731890"/>
            <a:ext cx="3916876" cy="72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75" tIns="41125" rIns="82275" bIns="411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b="0" i="0" u="sng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Emerging contaminants</a:t>
            </a:r>
            <a:endParaRPr b="0" i="0" u="none" strike="noStrike" cap="none" dirty="0">
              <a:solidFill>
                <a:schemeClr val="tx1"/>
              </a:solidFill>
              <a:latin typeface="Proxima Nova" panose="02000506030000020004" pitchFamily="2" charset="0"/>
              <a:sym typeface="Arial"/>
            </a:endParaRPr>
          </a:p>
          <a:p>
            <a:pPr marL="308599" marR="0" lvl="0" indent="-3085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/>
              <a:buChar char="•"/>
            </a:pPr>
            <a:r>
              <a:rPr lang="en-US" b="0" i="0" u="none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Pharmaceuticals</a:t>
            </a:r>
            <a:endParaRPr b="0" i="0" u="none" strike="noStrike" cap="none" dirty="0">
              <a:solidFill>
                <a:schemeClr val="tx1"/>
              </a:solidFill>
              <a:latin typeface="Proxima Nova" panose="02000506030000020004" pitchFamily="2" charset="0"/>
              <a:sym typeface="Arial"/>
            </a:endParaRPr>
          </a:p>
          <a:p>
            <a:pPr marL="308599" marR="0" lvl="0" indent="-3085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/>
              <a:buChar char="•"/>
            </a:pPr>
            <a:r>
              <a:rPr lang="en-US" b="0" i="0" u="none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PFAS, 1,4-D</a:t>
            </a:r>
            <a:endParaRPr b="0" i="0" u="none" strike="noStrike" cap="none" dirty="0">
              <a:solidFill>
                <a:schemeClr val="tx1"/>
              </a:solidFill>
              <a:latin typeface="Proxima Nova" panose="02000506030000020004" pitchFamily="2" charset="0"/>
              <a:sym typeface="Arial"/>
            </a:endParaRPr>
          </a:p>
        </p:txBody>
      </p:sp>
      <p:sp>
        <p:nvSpPr>
          <p:cNvPr id="274" name="Google Shape;274;p37"/>
          <p:cNvSpPr/>
          <p:nvPr/>
        </p:nvSpPr>
        <p:spPr>
          <a:xfrm>
            <a:off x="5151211" y="4731287"/>
            <a:ext cx="3474965" cy="513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75" tIns="41125" rIns="82275" bIns="411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b="0" i="0" u="none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Mineralized to CO</a:t>
            </a:r>
            <a:r>
              <a:rPr lang="en-US" b="0" i="0" u="none" strike="noStrike" cap="none" baseline="-25000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2</a:t>
            </a:r>
            <a:endParaRPr b="0" i="0" u="none" strike="noStrike" cap="none" dirty="0">
              <a:solidFill>
                <a:schemeClr val="tx1"/>
              </a:solidFill>
              <a:latin typeface="Proxima Nova" panose="02000506030000020004" pitchFamily="2" charset="0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b="0" i="0" u="none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Fluoride dissolved, CaF</a:t>
            </a:r>
            <a:r>
              <a:rPr lang="en-US" b="0" i="0" u="none" strike="noStrike" cap="none" baseline="-25000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2 </a:t>
            </a:r>
            <a:endParaRPr b="0" i="0" u="none" strike="noStrike" cap="none" dirty="0">
              <a:solidFill>
                <a:schemeClr val="tx1"/>
              </a:solidFill>
              <a:latin typeface="Proxima Nova" panose="02000506030000020004" pitchFamily="2" charset="0"/>
              <a:sym typeface="Arial"/>
            </a:endParaRPr>
          </a:p>
        </p:txBody>
      </p:sp>
      <p:cxnSp>
        <p:nvCxnSpPr>
          <p:cNvPr id="275" name="Google Shape;275;p37"/>
          <p:cNvCxnSpPr/>
          <p:nvPr/>
        </p:nvCxnSpPr>
        <p:spPr>
          <a:xfrm>
            <a:off x="3938993" y="5086614"/>
            <a:ext cx="1014007" cy="1117"/>
          </a:xfrm>
          <a:prstGeom prst="straightConnector1">
            <a:avLst/>
          </a:prstGeom>
          <a:noFill/>
          <a:ln w="76200" cap="flat" cmpd="sng">
            <a:solidFill>
              <a:srgbClr val="0070C0"/>
            </a:solidFill>
            <a:prstDash val="solid"/>
            <a:miter lim="400000"/>
            <a:headEnd type="none" w="sm" len="sm"/>
            <a:tailEnd type="triangle" w="med" len="med"/>
          </a:ln>
        </p:spPr>
      </p:cxnSp>
      <p:sp>
        <p:nvSpPr>
          <p:cNvPr id="276" name="Google Shape;276;p37"/>
          <p:cNvSpPr/>
          <p:nvPr/>
        </p:nvSpPr>
        <p:spPr>
          <a:xfrm>
            <a:off x="1611748" y="5881600"/>
            <a:ext cx="2728951" cy="513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75" tIns="41125" rIns="82275" bIns="411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b="0" i="0" u="sng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Metals</a:t>
            </a:r>
            <a:endParaRPr b="0" i="0" u="none" strike="noStrike" cap="none" dirty="0">
              <a:solidFill>
                <a:schemeClr val="tx1"/>
              </a:solidFill>
              <a:latin typeface="Proxima Nova" panose="02000506030000020004" pitchFamily="2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b="1" i="0" u="none" strike="noStrike" cap="none" dirty="0">
              <a:solidFill>
                <a:schemeClr val="tx1"/>
              </a:solidFill>
              <a:latin typeface="Proxima Nova" panose="02000506030000020004" pitchFamily="2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277" name="Google Shape;277;p37"/>
          <p:cNvSpPr/>
          <p:nvPr/>
        </p:nvSpPr>
        <p:spPr>
          <a:xfrm>
            <a:off x="5213302" y="5752887"/>
            <a:ext cx="3474965" cy="72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75" tIns="41125" rIns="82275" bIns="41125" anchor="t" anchorCtr="0">
            <a:spAutoFit/>
          </a:bodyPr>
          <a:lstStyle/>
          <a:p>
            <a:pPr lvl="0">
              <a:buSzPts val="2000"/>
            </a:pPr>
            <a:r>
              <a:rPr lang="en-US" b="0" i="0" u="none" strike="noStrike" cap="none" dirty="0">
                <a:solidFill>
                  <a:schemeClr val="tx1"/>
                </a:solidFill>
                <a:latin typeface="Proxima Nova" panose="02000506030000020004" pitchFamily="50" charset="0"/>
                <a:ea typeface="Proxima Nova"/>
                <a:cs typeface="Proxima Nova"/>
                <a:sym typeface="Proxima Nova"/>
              </a:rPr>
              <a:t>Dissolved</a:t>
            </a:r>
            <a:endParaRPr lang="en-US" dirty="0">
              <a:solidFill>
                <a:schemeClr val="tx1"/>
              </a:solidFill>
              <a:latin typeface="Proxima Nova" panose="02000506030000020004" pitchFamily="50" charset="0"/>
              <a:ea typeface="Proxima Nova"/>
              <a:cs typeface="Proxima Nova"/>
              <a:sym typeface="Proxima Nova"/>
            </a:endParaRPr>
          </a:p>
          <a:p>
            <a:pPr lvl="0">
              <a:buSzPts val="2000"/>
            </a:pPr>
            <a:r>
              <a:rPr lang="en-US" dirty="0">
                <a:solidFill>
                  <a:schemeClr val="tx1"/>
                </a:solidFill>
                <a:latin typeface="Proxima Nova" panose="02000506030000020004" pitchFamily="50" charset="0"/>
                <a:ea typeface="Proxima Nova"/>
                <a:cs typeface="Proxima Nova"/>
                <a:sym typeface="Proxima Nova"/>
              </a:rPr>
              <a:t>Precipitates</a:t>
            </a:r>
          </a:p>
          <a:p>
            <a:pPr lvl="0">
              <a:buSzPts val="2000"/>
            </a:pPr>
            <a:r>
              <a:rPr lang="en-US" dirty="0">
                <a:solidFill>
                  <a:schemeClr val="tx1"/>
                </a:solidFill>
                <a:latin typeface="Proxima Nova" panose="02000506030000020004" pitchFamily="50" charset="0"/>
                <a:ea typeface="Proxima Nova"/>
                <a:cs typeface="Proxima Nova"/>
                <a:sym typeface="Proxima Nova"/>
              </a:rPr>
              <a:t>Non-leachable forms</a:t>
            </a:r>
            <a:endParaRPr b="0" i="0" u="none" strike="noStrike" cap="none" baseline="-25000" dirty="0">
              <a:solidFill>
                <a:schemeClr val="tx1"/>
              </a:solidFill>
              <a:latin typeface="Proxima Nova" panose="02000506030000020004" pitchFamily="50" charset="0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278" name="Google Shape;278;p37"/>
          <p:cNvCxnSpPr/>
          <p:nvPr/>
        </p:nvCxnSpPr>
        <p:spPr>
          <a:xfrm>
            <a:off x="3929112" y="6018198"/>
            <a:ext cx="1014007" cy="1117"/>
          </a:xfrm>
          <a:prstGeom prst="straightConnector1">
            <a:avLst/>
          </a:prstGeom>
          <a:noFill/>
          <a:ln w="76200" cap="flat" cmpd="sng">
            <a:solidFill>
              <a:srgbClr val="0070C0"/>
            </a:solidFill>
            <a:prstDash val="solid"/>
            <a:miter lim="400000"/>
            <a:headEnd type="none" w="sm" len="sm"/>
            <a:tailEnd type="triangle" w="med" len="med"/>
          </a:ln>
        </p:spPr>
      </p:cxnSp>
      <p:sp>
        <p:nvSpPr>
          <p:cNvPr id="281" name="Google Shape;281;p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/>
              <a:t>Fate of Other Pollutants</a:t>
            </a:r>
            <a:endParaRPr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2C4286A-0FE4-1090-86E8-52061AC7F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625648"/>
            <a:ext cx="777240" cy="77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B950CDE-B678-2A79-6995-0FB10C8F6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2788461"/>
            <a:ext cx="777240" cy="77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2A7D9C4-E471-9578-E428-C2B6E4D2D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3715664"/>
            <a:ext cx="777240" cy="77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Google Shape;152;p8">
            <a:extLst>
              <a:ext uri="{FF2B5EF4-FFF2-40B4-BE49-F238E27FC236}">
                <a16:creationId xmlns:a16="http://schemas.microsoft.com/office/drawing/2014/main" id="{973EC4B4-7260-B145-FEE7-240E07965E14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 dirty="0"/>
          </a:p>
        </p:txBody>
      </p:sp>
      <p:sp>
        <p:nvSpPr>
          <p:cNvPr id="40" name="Google Shape;83;p1">
            <a:extLst>
              <a:ext uri="{FF2B5EF4-FFF2-40B4-BE49-F238E27FC236}">
                <a16:creationId xmlns:a16="http://schemas.microsoft.com/office/drawing/2014/main" id="{AE300EBE-8CD6-EFB4-3F83-A3C3465D88B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r"/>
            <a:r>
              <a:rPr lang="en-US" sz="1050" dirty="0"/>
              <a:t>© 2022 374Water Inc. | Confidential</a:t>
            </a:r>
            <a:endParaRPr sz="1050" dirty="0"/>
          </a:p>
        </p:txBody>
      </p:sp>
      <p:pic>
        <p:nvPicPr>
          <p:cNvPr id="27" name="Picture 10">
            <a:extLst>
              <a:ext uri="{FF2B5EF4-FFF2-40B4-BE49-F238E27FC236}">
                <a16:creationId xmlns:a16="http://schemas.microsoft.com/office/drawing/2014/main" id="{210377FF-ABF8-4839-A22B-9B4638C312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6" t="7779" r="4003" b="5296"/>
          <a:stretch/>
        </p:blipFill>
        <p:spPr bwMode="auto">
          <a:xfrm>
            <a:off x="860750" y="4785673"/>
            <a:ext cx="716757" cy="67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Metals: In Sickness and in Health | Live Science">
            <a:extLst>
              <a:ext uri="{FF2B5EF4-FFF2-40B4-BE49-F238E27FC236}">
                <a16:creationId xmlns:a16="http://schemas.microsoft.com/office/drawing/2014/main" id="{79DF4287-36EE-4D4C-8BF9-B06883212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393" y="5727980"/>
            <a:ext cx="914400" cy="60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272;p37">
            <a:extLst>
              <a:ext uri="{FF2B5EF4-FFF2-40B4-BE49-F238E27FC236}">
                <a16:creationId xmlns:a16="http://schemas.microsoft.com/office/drawing/2014/main" id="{32BFF7F7-DB0B-25DF-1EE2-EDDF5C079CD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/>
          <a:srcRect l="8897" t="568" r="25524" b="25304"/>
          <a:stretch/>
        </p:blipFill>
        <p:spPr>
          <a:xfrm rot="5400000">
            <a:off x="10214953" y="4052432"/>
            <a:ext cx="1371600" cy="1357710"/>
          </a:xfrm>
          <a:prstGeom prst="ellipse">
            <a:avLst/>
          </a:prstGeom>
        </p:spPr>
      </p:pic>
      <p:pic>
        <p:nvPicPr>
          <p:cNvPr id="7" name="Google Shape;418;p36">
            <a:extLst>
              <a:ext uri="{FF2B5EF4-FFF2-40B4-BE49-F238E27FC236}">
                <a16:creationId xmlns:a16="http://schemas.microsoft.com/office/drawing/2014/main" id="{62BE9D65-A68D-6292-3639-EAEAA4C3A34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9"/>
          <a:srcRect l="51406" t="4600" r="24059" b="5910"/>
          <a:stretch/>
        </p:blipFill>
        <p:spPr>
          <a:xfrm>
            <a:off x="8796573" y="2873490"/>
            <a:ext cx="1097280" cy="3186397"/>
          </a:xfrm>
          <a:prstGeom prst="round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E8F0015-9111-7C54-CB94-C833AEE99554}"/>
              </a:ext>
            </a:extLst>
          </p:cNvPr>
          <p:cNvCxnSpPr>
            <a:cxnSpLocks/>
            <a:endCxn id="2" idx="5"/>
          </p:cNvCxnSpPr>
          <p:nvPr/>
        </p:nvCxnSpPr>
        <p:spPr>
          <a:xfrm flipV="1">
            <a:off x="9470353" y="5216221"/>
            <a:ext cx="950377" cy="536666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Google Shape;12;p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3305CD2-2EFF-54E7-5A44-8644C2AA9AD6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578935" y="315912"/>
            <a:ext cx="2322366" cy="36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" grpId="0"/>
      <p:bldP spid="260" grpId="0"/>
      <p:bldP spid="262" grpId="0"/>
      <p:bldP spid="263" grpId="0"/>
      <p:bldP spid="273" grpId="0"/>
      <p:bldP spid="274" grpId="0"/>
      <p:bldP spid="276" grpId="0"/>
      <p:bldP spid="27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4400"/>
            </a:pPr>
            <a:r>
              <a:rPr lang="en-US" dirty="0"/>
              <a:t>Fate of PFAS in solids/liquids</a:t>
            </a:r>
            <a:endParaRPr dirty="0"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4"/>
          </p:nvPr>
        </p:nvSpPr>
        <p:spPr>
          <a:xfrm>
            <a:off x="839788" y="1676400"/>
            <a:ext cx="3656012" cy="4513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35000" indent="-457200">
              <a:spcBef>
                <a:spcPts val="0"/>
              </a:spcBef>
              <a:buSzPts val="2800"/>
            </a:pPr>
            <a:r>
              <a:rPr lang="en-US" sz="2400" dirty="0"/>
              <a:t>&gt;99.9% PFAS destruction </a:t>
            </a:r>
          </a:p>
          <a:p>
            <a:pPr marL="635000" indent="-457200">
              <a:spcBef>
                <a:spcPts val="0"/>
              </a:spcBef>
              <a:buSzPts val="2800"/>
            </a:pPr>
            <a:endParaRPr lang="en-US" sz="2400" dirty="0"/>
          </a:p>
          <a:p>
            <a:pPr marL="635000" indent="-457200">
              <a:spcBef>
                <a:spcPts val="0"/>
              </a:spcBef>
              <a:buSzPts val="2800"/>
            </a:pPr>
            <a:r>
              <a:rPr lang="en-US" sz="2400" dirty="0"/>
              <a:t>99.99% elimination of PFOS</a:t>
            </a:r>
          </a:p>
          <a:p>
            <a:pPr marL="635000" indent="-457200">
              <a:spcBef>
                <a:spcPts val="0"/>
              </a:spcBef>
              <a:buSzPts val="2800"/>
            </a:pPr>
            <a:endParaRPr lang="en-US" sz="2400" dirty="0"/>
          </a:p>
          <a:p>
            <a:pPr marL="635000" indent="-457200">
              <a:spcBef>
                <a:spcPts val="0"/>
              </a:spcBef>
              <a:buSzPts val="2800"/>
            </a:pPr>
            <a:r>
              <a:rPr lang="en-US" sz="2400" dirty="0"/>
              <a:t>99.95% elimination of PFOA</a:t>
            </a:r>
          </a:p>
          <a:p>
            <a:pPr marL="635000" indent="-457200">
              <a:spcBef>
                <a:spcPts val="0"/>
              </a:spcBef>
              <a:buSzPts val="2800"/>
            </a:pPr>
            <a:endParaRPr sz="2400" dirty="0"/>
          </a:p>
        </p:txBody>
      </p:sp>
      <p:sp>
        <p:nvSpPr>
          <p:cNvPr id="117" name="Google Shape;11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857577"/>
              </p:ext>
            </p:extLst>
          </p:nvPr>
        </p:nvGraphicFramePr>
        <p:xfrm>
          <a:off x="4724400" y="1747721"/>
          <a:ext cx="6598107" cy="35712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85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effectLst/>
                          <a:latin typeface="Proxima Nova Rg" pitchFamily="50" charset="0"/>
                        </a:rPr>
                        <a:t>Pollutant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Proxima Nova Rg" pitchFamily="50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effectLst/>
                          <a:latin typeface="Proxima Nova Rg" pitchFamily="50" charset="0"/>
                        </a:rPr>
                        <a:t>In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Proxima Nova Rg" pitchFamily="50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effectLst/>
                          <a:latin typeface="Proxima Nova Rg" pitchFamily="50" charset="0"/>
                        </a:rPr>
                        <a:t>Out*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Proxima Nova Rg" pitchFamily="50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 panose="02000506030000020004" pitchFamily="50" charset="0"/>
                        </a:rPr>
                        <a:t>PFBA</a:t>
                      </a:r>
                      <a:endParaRPr lang="en-US" sz="1400" dirty="0">
                        <a:effectLst/>
                      </a:endParaRPr>
                    </a:p>
                  </a:txBody>
                  <a:tcPr marL="73025" marR="73025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 panose="02000506030000020004" pitchFamily="50" charset="0"/>
                        </a:rPr>
                        <a:t>5,000 - 8,000</a:t>
                      </a:r>
                      <a:endParaRPr lang="en-US" sz="1400" dirty="0">
                        <a:effectLst/>
                      </a:endParaRPr>
                    </a:p>
                  </a:txBody>
                  <a:tcPr marL="73025" marR="73025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 panose="02000506030000020004" pitchFamily="50" charset="0"/>
                        </a:rPr>
                        <a:t>99.86%</a:t>
                      </a:r>
                      <a:endParaRPr lang="en-US" sz="1400" dirty="0">
                        <a:effectLst/>
                      </a:endParaRPr>
                    </a:p>
                  </a:txBody>
                  <a:tcPr marL="73025" marR="73025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oxima Nova" panose="02000506030000020004" pitchFamily="50" charset="0"/>
                        </a:rPr>
                        <a:t>PFHxA</a:t>
                      </a:r>
                      <a:endParaRPr lang="en-US" sz="1400" dirty="0">
                        <a:effectLst/>
                      </a:endParaRPr>
                    </a:p>
                  </a:txBody>
                  <a:tcPr marL="73025" marR="73025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 panose="02000506030000020004" pitchFamily="50" charset="0"/>
                        </a:rPr>
                        <a:t>3,000 - 7,000</a:t>
                      </a:r>
                      <a:endParaRPr lang="en-US" sz="1400" dirty="0">
                        <a:effectLst/>
                      </a:endParaRPr>
                    </a:p>
                  </a:txBody>
                  <a:tcPr marL="73025" marR="73025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Proxima Nova" panose="02000506030000020004" pitchFamily="50" charset="0"/>
                        </a:rPr>
                        <a:t>99.89%</a:t>
                      </a:r>
                      <a:endParaRPr lang="en-US" sz="1400">
                        <a:effectLst/>
                      </a:endParaRPr>
                    </a:p>
                  </a:txBody>
                  <a:tcPr marL="73025" marR="73025" anchor="b"/>
                </a:tc>
                <a:extLst>
                  <a:ext uri="{0D108BD9-81ED-4DB2-BD59-A6C34878D82A}">
                    <a16:rowId xmlns:a16="http://schemas.microsoft.com/office/drawing/2014/main" val="1681560473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Proxima Nova" panose="02000506030000020004" pitchFamily="50" charset="0"/>
                        </a:rPr>
                        <a:t>PFNA</a:t>
                      </a:r>
                      <a:endParaRPr lang="en-US" sz="1400">
                        <a:effectLst/>
                      </a:endParaRPr>
                    </a:p>
                  </a:txBody>
                  <a:tcPr marL="73025" marR="73025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 panose="02000506030000020004" pitchFamily="50" charset="0"/>
                        </a:rPr>
                        <a:t>500 - 1,500</a:t>
                      </a:r>
                      <a:endParaRPr lang="en-US" sz="1400" dirty="0">
                        <a:effectLst/>
                      </a:endParaRPr>
                    </a:p>
                  </a:txBody>
                  <a:tcPr marL="73025" marR="73025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Proxima Nova" panose="02000506030000020004" pitchFamily="50" charset="0"/>
                        </a:rPr>
                        <a:t>99.90%</a:t>
                      </a:r>
                      <a:endParaRPr lang="en-US" sz="1400">
                        <a:effectLst/>
                      </a:endParaRPr>
                    </a:p>
                  </a:txBody>
                  <a:tcPr marL="73025" marR="73025" anchor="b"/>
                </a:tc>
                <a:extLst>
                  <a:ext uri="{0D108BD9-81ED-4DB2-BD59-A6C34878D82A}">
                    <a16:rowId xmlns:a16="http://schemas.microsoft.com/office/drawing/2014/main" val="1387254796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Proxima Nova" panose="02000506030000020004" pitchFamily="50" charset="0"/>
                        </a:rPr>
                        <a:t>PFDA</a:t>
                      </a:r>
                      <a:endParaRPr lang="en-US" sz="1400">
                        <a:effectLst/>
                      </a:endParaRPr>
                    </a:p>
                  </a:txBody>
                  <a:tcPr marL="73025" marR="73025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 panose="02000506030000020004" pitchFamily="50" charset="0"/>
                        </a:rPr>
                        <a:t>3,000 - 5,000</a:t>
                      </a:r>
                      <a:endParaRPr lang="en-US" sz="1400" dirty="0">
                        <a:effectLst/>
                      </a:endParaRPr>
                    </a:p>
                  </a:txBody>
                  <a:tcPr marL="73025" marR="73025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Proxima Nova" panose="02000506030000020004" pitchFamily="50" charset="0"/>
                        </a:rPr>
                        <a:t>99.97%</a:t>
                      </a:r>
                      <a:endParaRPr lang="en-US" sz="1400">
                        <a:effectLst/>
                      </a:endParaRPr>
                    </a:p>
                  </a:txBody>
                  <a:tcPr marL="73025" marR="73025" anchor="b"/>
                </a:tc>
                <a:extLst>
                  <a:ext uri="{0D108BD9-81ED-4DB2-BD59-A6C34878D82A}">
                    <a16:rowId xmlns:a16="http://schemas.microsoft.com/office/drawing/2014/main" val="21249391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Proxima Nova" panose="02000506030000020004" pitchFamily="50" charset="0"/>
                        </a:rPr>
                        <a:t>PFUnA</a:t>
                      </a:r>
                      <a:endParaRPr lang="en-US" sz="1400">
                        <a:effectLst/>
                      </a:endParaRPr>
                    </a:p>
                  </a:txBody>
                  <a:tcPr marL="73025" marR="73025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 panose="02000506030000020004" pitchFamily="50" charset="0"/>
                        </a:rPr>
                        <a:t>500 - 1,500</a:t>
                      </a:r>
                      <a:endParaRPr lang="en-US" sz="1400" dirty="0">
                        <a:effectLst/>
                      </a:endParaRPr>
                    </a:p>
                  </a:txBody>
                  <a:tcPr marL="73025" marR="73025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Proxima Nova" panose="02000506030000020004" pitchFamily="50" charset="0"/>
                        </a:rPr>
                        <a:t>&gt;99.89%</a:t>
                      </a:r>
                      <a:endParaRPr lang="en-US" sz="1400">
                        <a:effectLst/>
                      </a:endParaRPr>
                    </a:p>
                  </a:txBody>
                  <a:tcPr marL="73025" marR="73025" anchor="b"/>
                </a:tc>
                <a:extLst>
                  <a:ext uri="{0D108BD9-81ED-4DB2-BD59-A6C34878D82A}">
                    <a16:rowId xmlns:a16="http://schemas.microsoft.com/office/drawing/2014/main" val="853610100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Proxima Nova" panose="02000506030000020004" pitchFamily="50" charset="0"/>
                        </a:rPr>
                        <a:t>PFBS</a:t>
                      </a:r>
                      <a:endParaRPr lang="en-US" sz="1400">
                        <a:effectLst/>
                      </a:endParaRPr>
                    </a:p>
                  </a:txBody>
                  <a:tcPr marL="73025" marR="73025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 panose="02000506030000020004" pitchFamily="50" charset="0"/>
                        </a:rPr>
                        <a:t>500 - 1,500</a:t>
                      </a:r>
                      <a:endParaRPr lang="en-US" sz="1400" dirty="0">
                        <a:effectLst/>
                      </a:endParaRPr>
                    </a:p>
                  </a:txBody>
                  <a:tcPr marL="73025" marR="73025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Proxima Nova" panose="02000506030000020004" pitchFamily="50" charset="0"/>
                        </a:rPr>
                        <a:t>&gt;99.98%</a:t>
                      </a:r>
                      <a:endParaRPr lang="en-US" sz="1400">
                        <a:effectLst/>
                      </a:endParaRPr>
                    </a:p>
                  </a:txBody>
                  <a:tcPr marL="73025" marR="73025" anchor="b"/>
                </a:tc>
                <a:extLst>
                  <a:ext uri="{0D108BD9-81ED-4DB2-BD59-A6C34878D82A}">
                    <a16:rowId xmlns:a16="http://schemas.microsoft.com/office/drawing/2014/main" val="2731589000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Proxima Nova" panose="02000506030000020004" pitchFamily="50" charset="0"/>
                        </a:rPr>
                        <a:t>PFPes</a:t>
                      </a:r>
                      <a:endParaRPr lang="en-US" sz="1400">
                        <a:effectLst/>
                      </a:endParaRPr>
                    </a:p>
                  </a:txBody>
                  <a:tcPr marL="73025" marR="73025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 panose="02000506030000020004" pitchFamily="50" charset="0"/>
                        </a:rPr>
                        <a:t>3,000 - 5,000</a:t>
                      </a:r>
                      <a:endParaRPr lang="en-US" sz="1400" dirty="0">
                        <a:effectLst/>
                      </a:endParaRPr>
                    </a:p>
                  </a:txBody>
                  <a:tcPr marL="73025" marR="73025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Proxima Nova" panose="02000506030000020004" pitchFamily="50" charset="0"/>
                        </a:rPr>
                        <a:t>&gt;99.98%</a:t>
                      </a:r>
                      <a:endParaRPr lang="en-US" sz="1400">
                        <a:effectLst/>
                      </a:endParaRPr>
                    </a:p>
                  </a:txBody>
                  <a:tcPr marL="73025" marR="73025" anchor="b"/>
                </a:tc>
                <a:extLst>
                  <a:ext uri="{0D108BD9-81ED-4DB2-BD59-A6C34878D82A}">
                    <a16:rowId xmlns:a16="http://schemas.microsoft.com/office/drawing/2014/main" val="450225609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Proxima Nova" panose="02000506030000020004" pitchFamily="50" charset="0"/>
                        </a:rPr>
                        <a:t>PFHxS</a:t>
                      </a:r>
                      <a:endParaRPr lang="en-US" sz="1400">
                        <a:effectLst/>
                      </a:endParaRPr>
                    </a:p>
                  </a:txBody>
                  <a:tcPr marL="73025" marR="73025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 panose="02000506030000020004" pitchFamily="50" charset="0"/>
                        </a:rPr>
                        <a:t>3,000 - 5,000</a:t>
                      </a:r>
                      <a:endParaRPr lang="en-US" sz="1400" dirty="0">
                        <a:effectLst/>
                      </a:endParaRPr>
                    </a:p>
                  </a:txBody>
                  <a:tcPr marL="73025" marR="73025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Proxima Nova" panose="02000506030000020004" pitchFamily="50" charset="0"/>
                        </a:rPr>
                        <a:t>99.99%</a:t>
                      </a:r>
                      <a:endParaRPr lang="en-US" sz="1400">
                        <a:effectLst/>
                      </a:endParaRPr>
                    </a:p>
                  </a:txBody>
                  <a:tcPr marL="73025" marR="73025" anchor="b"/>
                </a:tc>
                <a:extLst>
                  <a:ext uri="{0D108BD9-81ED-4DB2-BD59-A6C34878D82A}">
                    <a16:rowId xmlns:a16="http://schemas.microsoft.com/office/drawing/2014/main" val="3889546397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Proxima Nova" panose="02000506030000020004" pitchFamily="50" charset="0"/>
                        </a:rPr>
                        <a:t>PFOS</a:t>
                      </a:r>
                      <a:endParaRPr lang="en-US" sz="1400">
                        <a:effectLst/>
                      </a:endParaRPr>
                    </a:p>
                  </a:txBody>
                  <a:tcPr marL="73025" marR="73025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 panose="02000506030000020004" pitchFamily="50" charset="0"/>
                        </a:rPr>
                        <a:t>150,000 - 230,000</a:t>
                      </a:r>
                      <a:endParaRPr lang="en-US" sz="1400" dirty="0">
                        <a:effectLst/>
                      </a:endParaRPr>
                    </a:p>
                  </a:txBody>
                  <a:tcPr marL="73025" marR="73025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Proxima Nova" panose="02000506030000020004" pitchFamily="50" charset="0"/>
                        </a:rPr>
                        <a:t>99.99%</a:t>
                      </a:r>
                      <a:endParaRPr lang="en-US" sz="1400">
                        <a:effectLst/>
                      </a:endParaRPr>
                    </a:p>
                  </a:txBody>
                  <a:tcPr marL="73025" marR="73025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Proxima Nova" panose="02000506030000020004" pitchFamily="50" charset="0"/>
                        </a:rPr>
                        <a:t>PFOA</a:t>
                      </a:r>
                      <a:endParaRPr lang="en-US" sz="1400">
                        <a:effectLst/>
                      </a:endParaRPr>
                    </a:p>
                  </a:txBody>
                  <a:tcPr marL="73025" marR="73025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 panose="02000506030000020004" pitchFamily="50" charset="0"/>
                        </a:rPr>
                        <a:t>2000 – 4000</a:t>
                      </a:r>
                      <a:endParaRPr lang="en-US" sz="1400" dirty="0">
                        <a:effectLst/>
                      </a:endParaRPr>
                    </a:p>
                  </a:txBody>
                  <a:tcPr marL="73025" marR="73025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 panose="02000506030000020004" pitchFamily="50" charset="0"/>
                        </a:rPr>
                        <a:t>99.95%</a:t>
                      </a:r>
                      <a:endParaRPr lang="en-US" sz="1400" dirty="0">
                        <a:effectLst/>
                      </a:endParaRPr>
                    </a:p>
                  </a:txBody>
                  <a:tcPr marL="73025" marR="73025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Google Shape;83;p1"/>
          <p:cNvSpPr txBox="1">
            <a:spLocks noGrp="1"/>
          </p:cNvSpPr>
          <p:nvPr>
            <p:ph type="sldNum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r"/>
            <a:r>
              <a:rPr lang="en-US" sz="1050" dirty="0"/>
              <a:t>© 2022 374Water Inc. | Confidential</a:t>
            </a:r>
            <a:endParaRPr sz="105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5B5C52-3525-38E3-4180-B7033AD96539}"/>
              </a:ext>
            </a:extLst>
          </p:cNvPr>
          <p:cNvSpPr txBox="1"/>
          <p:nvPr/>
        </p:nvSpPr>
        <p:spPr>
          <a:xfrm>
            <a:off x="7523382" y="5765176"/>
            <a:ext cx="3832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* Includes water, air and minerals</a:t>
            </a:r>
          </a:p>
        </p:txBody>
      </p:sp>
      <p:pic>
        <p:nvPicPr>
          <p:cNvPr id="2" name="Google Shape;12;p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F8F6F08-F62F-914D-663D-AA8733A9472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78935" y="315912"/>
            <a:ext cx="2322366" cy="365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9595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roxima Nova"/>
              <a:buNone/>
            </a:pPr>
            <a:r>
              <a:rPr lang="en-US" dirty="0"/>
              <a:t>Fate of PFAS in gasses</a:t>
            </a:r>
            <a:endParaRPr dirty="0"/>
          </a:p>
        </p:txBody>
      </p:sp>
      <p:sp>
        <p:nvSpPr>
          <p:cNvPr id="117" name="Google Shape;11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 dirty="0"/>
          </a:p>
        </p:txBody>
      </p:sp>
      <p:sp>
        <p:nvSpPr>
          <p:cNvPr id="9" name="Google Shape;83;p1"/>
          <p:cNvSpPr txBox="1">
            <a:spLocks noGrp="1"/>
          </p:cNvSpPr>
          <p:nvPr>
            <p:ph type="sldNum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r"/>
            <a:r>
              <a:rPr lang="en-US" sz="1050" dirty="0"/>
              <a:t>© 2022 374Water Inc. | Confidential</a:t>
            </a:r>
            <a:endParaRPr sz="1050" dirty="0"/>
          </a:p>
        </p:txBody>
      </p:sp>
      <p:sp>
        <p:nvSpPr>
          <p:cNvPr id="2" name="Google Shape;115;p4">
            <a:extLst>
              <a:ext uri="{FF2B5EF4-FFF2-40B4-BE49-F238E27FC236}">
                <a16:creationId xmlns:a16="http://schemas.microsoft.com/office/drawing/2014/main" id="{DDEA7ABB-0829-62E7-E5B4-DA7FFB62382F}"/>
              </a:ext>
            </a:extLst>
          </p:cNvPr>
          <p:cNvSpPr txBox="1">
            <a:spLocks/>
          </p:cNvSpPr>
          <p:nvPr/>
        </p:nvSpPr>
        <p:spPr>
          <a:xfrm>
            <a:off x="839788" y="1676400"/>
            <a:ext cx="5256212" cy="4513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635000" lvl="2" indent="-457200">
              <a:lnSpc>
                <a:spcPct val="150000"/>
              </a:lnSpc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sym typeface="Proxima Nova"/>
              </a:rPr>
              <a:t>EPA PITT emission tests, deployed 2 methods:</a:t>
            </a:r>
          </a:p>
          <a:p>
            <a:pPr marL="1549400" lvl="1" indent="-457200">
              <a:lnSpc>
                <a:spcPct val="150000"/>
              </a:lnSpc>
              <a:buSzPct val="75000"/>
            </a:pPr>
            <a:r>
              <a:rPr lang="en-US" sz="1800" dirty="0">
                <a:latin typeface="+mn-lt"/>
                <a:sym typeface="Proxima Nova"/>
              </a:rPr>
              <a:t>Passivated, evacuated canisters</a:t>
            </a:r>
          </a:p>
          <a:p>
            <a:pPr marL="1549400" lvl="1" indent="-457200">
              <a:lnSpc>
                <a:spcPct val="150000"/>
              </a:lnSpc>
              <a:buSzPct val="75000"/>
            </a:pPr>
            <a:r>
              <a:rPr lang="en-US" sz="1800" dirty="0">
                <a:latin typeface="+mn-lt"/>
                <a:sym typeface="Proxima Nova"/>
              </a:rPr>
              <a:t>Sorbent tubes</a:t>
            </a:r>
          </a:p>
          <a:p>
            <a:pPr marL="635000" lvl="2" indent="-457200">
              <a:lnSpc>
                <a:spcPct val="150000"/>
              </a:lnSpc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sym typeface="Proxima Nova"/>
              </a:rPr>
              <a:t>Mass flux of volatiles organic compounds as percent of input total organic fluorine: &lt;0.2% </a:t>
            </a:r>
          </a:p>
          <a:p>
            <a:pPr marL="635000" lvl="2" indent="-457200">
              <a:lnSpc>
                <a:spcPct val="150000"/>
              </a:lnSpc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sym typeface="Proxima Nova"/>
              </a:rPr>
              <a:t>Only traces were detected in vent gas</a:t>
            </a:r>
            <a:endParaRPr lang="en-US" sz="1800" dirty="0">
              <a:latin typeface="+mn-lt"/>
              <a:sym typeface="Proxima Nova"/>
            </a:endParaRPr>
          </a:p>
        </p:txBody>
      </p:sp>
      <p:pic>
        <p:nvPicPr>
          <p:cNvPr id="3" name="Google Shape;465;p21">
            <a:extLst>
              <a:ext uri="{FF2B5EF4-FFF2-40B4-BE49-F238E27FC236}">
                <a16:creationId xmlns:a16="http://schemas.microsoft.com/office/drawing/2014/main" id="{E46945F8-0C15-45EE-C460-B7EF35DECCB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2474" r="22526"/>
          <a:stretch/>
        </p:blipFill>
        <p:spPr>
          <a:xfrm rot="5400000">
            <a:off x="8154991" y="1690692"/>
            <a:ext cx="3200400" cy="3200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67;p21" descr="BC5EA40D-BB2B-4921-AB4F-1CF672AD8877">
            <a:extLst>
              <a:ext uri="{FF2B5EF4-FFF2-40B4-BE49-F238E27FC236}">
                <a16:creationId xmlns:a16="http://schemas.microsoft.com/office/drawing/2014/main" id="{8AA26F72-3CAC-CA14-7B9F-77AB10CA9AE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12350" t="6608" r="20940" b="4445"/>
          <a:stretch/>
        </p:blipFill>
        <p:spPr>
          <a:xfrm rot="5400000">
            <a:off x="6821652" y="3688230"/>
            <a:ext cx="2666682" cy="2666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;p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EAC878F-B340-F9BD-40D6-3F1ED5E2988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78935" y="315912"/>
            <a:ext cx="2322366" cy="365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6699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roxima Nova"/>
              <a:buNone/>
            </a:pPr>
            <a:r>
              <a:rPr lang="en-US" dirty="0"/>
              <a:t>What else can SCWO treat?</a:t>
            </a:r>
            <a:endParaRPr dirty="0"/>
          </a:p>
        </p:txBody>
      </p:sp>
      <p:sp>
        <p:nvSpPr>
          <p:cNvPr id="112" name="Google Shape;112;p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>
              <a:spcBef>
                <a:spcPts val="0"/>
              </a:spcBef>
            </a:pPr>
            <a:r>
              <a:rPr lang="en-US" dirty="0"/>
              <a:t>Wastes Treated to Date</a:t>
            </a:r>
            <a:endParaRPr dirty="0"/>
          </a:p>
        </p:txBody>
      </p:sp>
      <p:sp>
        <p:nvSpPr>
          <p:cNvPr id="113" name="Google Shape;113;p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5000" indent="-457200">
              <a:spcBef>
                <a:spcPts val="0"/>
              </a:spcBef>
              <a:buSzPts val="2800"/>
            </a:pPr>
            <a:r>
              <a:rPr lang="en-US" sz="2000" dirty="0"/>
              <a:t>AFFF</a:t>
            </a:r>
          </a:p>
          <a:p>
            <a:pPr marL="635000" indent="-457200">
              <a:spcBef>
                <a:spcPts val="0"/>
              </a:spcBef>
              <a:buSzPts val="2800"/>
            </a:pPr>
            <a:r>
              <a:rPr lang="en-US" sz="2000" dirty="0"/>
              <a:t>AFFF Rinsate</a:t>
            </a:r>
          </a:p>
          <a:p>
            <a:pPr marL="635000" indent="-457200">
              <a:spcBef>
                <a:spcPts val="0"/>
              </a:spcBef>
              <a:buSzPts val="2800"/>
            </a:pPr>
            <a:r>
              <a:rPr lang="en-US" sz="2000" dirty="0"/>
              <a:t>Animal Waste</a:t>
            </a:r>
          </a:p>
          <a:p>
            <a:pPr marL="635000" indent="-457200">
              <a:spcBef>
                <a:spcPts val="0"/>
              </a:spcBef>
              <a:buSzPts val="2800"/>
            </a:pPr>
            <a:r>
              <a:rPr lang="en-US" sz="2000" dirty="0"/>
              <a:t>Food Waste</a:t>
            </a:r>
          </a:p>
          <a:p>
            <a:pPr marL="635000" indent="-457200">
              <a:spcBef>
                <a:spcPts val="0"/>
              </a:spcBef>
              <a:buSzPts val="2800"/>
            </a:pPr>
            <a:r>
              <a:rPr lang="en-US" sz="2000" dirty="0"/>
              <a:t>GAC</a:t>
            </a:r>
          </a:p>
          <a:p>
            <a:pPr marL="635000" indent="-457200">
              <a:spcBef>
                <a:spcPts val="0"/>
              </a:spcBef>
              <a:buSzPts val="2800"/>
            </a:pPr>
            <a:r>
              <a:rPr lang="en-US" sz="2000" dirty="0"/>
              <a:t>Ion Exchange Resin</a:t>
            </a:r>
          </a:p>
          <a:p>
            <a:pPr marL="635000" indent="-457200">
              <a:spcBef>
                <a:spcPts val="0"/>
              </a:spcBef>
              <a:buSzPts val="2800"/>
            </a:pPr>
            <a:r>
              <a:rPr lang="en-US" sz="2000" dirty="0"/>
              <a:t>Landfill Leachate</a:t>
            </a:r>
          </a:p>
          <a:p>
            <a:pPr marL="635000" indent="-457200">
              <a:spcBef>
                <a:spcPts val="0"/>
              </a:spcBef>
              <a:buSzPts val="2800"/>
            </a:pPr>
            <a:r>
              <a:rPr lang="en-US" sz="2000" dirty="0"/>
              <a:t>Microplastics</a:t>
            </a:r>
          </a:p>
          <a:p>
            <a:pPr marL="635000" indent="-457200">
              <a:spcBef>
                <a:spcPts val="0"/>
              </a:spcBef>
              <a:buSzPts val="2800"/>
            </a:pPr>
            <a:r>
              <a:rPr lang="en-US" sz="2000" dirty="0"/>
              <a:t>Pharmaceuticals</a:t>
            </a:r>
          </a:p>
          <a:p>
            <a:pPr marL="635000" indent="-457200">
              <a:spcBef>
                <a:spcPts val="0"/>
              </a:spcBef>
              <a:buSzPts val="2800"/>
            </a:pPr>
            <a:r>
              <a:rPr lang="en-US" sz="2000" dirty="0"/>
              <a:t>Straw Water</a:t>
            </a:r>
          </a:p>
          <a:p>
            <a:pPr marL="635000" indent="-457200">
              <a:spcBef>
                <a:spcPts val="0"/>
              </a:spcBef>
              <a:buSzPts val="2800"/>
            </a:pPr>
            <a:r>
              <a:rPr lang="en-US" sz="2000" dirty="0"/>
              <a:t>Sludges &amp; Biosolids</a:t>
            </a:r>
          </a:p>
          <a:p>
            <a:pPr marL="635000" indent="-457200">
              <a:spcBef>
                <a:spcPts val="0"/>
              </a:spcBef>
              <a:buSzPts val="2800"/>
            </a:pPr>
            <a:endParaRPr sz="2000" dirty="0"/>
          </a:p>
        </p:txBody>
      </p:sp>
      <p:sp>
        <p:nvSpPr>
          <p:cNvPr id="117" name="Google Shape;11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 dirty="0"/>
          </a:p>
        </p:txBody>
      </p:sp>
      <p:sp>
        <p:nvSpPr>
          <p:cNvPr id="9" name="Google Shape;83;p1"/>
          <p:cNvSpPr txBox="1">
            <a:spLocks noGrp="1"/>
          </p:cNvSpPr>
          <p:nvPr>
            <p:ph type="sldNum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r"/>
            <a:r>
              <a:rPr lang="en-US" sz="1050" dirty="0"/>
              <a:t>© 2022 374Water Inc. | Confidential</a:t>
            </a:r>
            <a:endParaRPr sz="1050" dirty="0"/>
          </a:p>
        </p:txBody>
      </p:sp>
      <p:pic>
        <p:nvPicPr>
          <p:cNvPr id="10" name="Google Shape;161;p34" descr="Image result for food waste"/>
          <p:cNvPicPr preferRelativeResize="0"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458200" y="4275601"/>
            <a:ext cx="1371600" cy="958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66;p34"/>
          <p:cNvPicPr preferRelativeResize="0"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962614" y="4508856"/>
            <a:ext cx="1371600" cy="942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69;p34"/>
          <p:cNvPicPr preferRelativeResize="0">
            <a:picLocks noChangeAspect="1"/>
          </p:cNvPicPr>
          <p:nvPr/>
        </p:nvPicPr>
        <p:blipFill rotWithShape="1">
          <a:blip r:embed="rId5"/>
          <a:stretch/>
        </p:blipFill>
        <p:spPr>
          <a:xfrm>
            <a:off x="8458200" y="3176254"/>
            <a:ext cx="1371600" cy="936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70;p34" descr="A picture containing wall, indoor&#10;&#10;Description automatically generated"/>
          <p:cNvPicPr preferRelativeResize="0"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 rot="10800000">
            <a:off x="9960541" y="2130124"/>
            <a:ext cx="1371600" cy="1377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72;p34" descr="D205F731-209C-4DC0-959A-777A26F0E770"/>
          <p:cNvPicPr preferRelativeResize="0"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934200" y="2172071"/>
            <a:ext cx="137160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79;p34"/>
          <p:cNvPicPr preferRelativeResize="0">
            <a:picLocks noChangeAspect="1"/>
          </p:cNvPicPr>
          <p:nvPr/>
        </p:nvPicPr>
        <p:blipFill rotWithShape="1">
          <a:blip r:embed="rId8"/>
          <a:srcRect l="4775" r="4775"/>
          <a:stretch/>
        </p:blipFill>
        <p:spPr>
          <a:xfrm>
            <a:off x="9973673" y="3604254"/>
            <a:ext cx="1371600" cy="1304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80;p34"/>
          <p:cNvPicPr preferRelativeResize="0"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458200" y="2147532"/>
            <a:ext cx="1371600" cy="87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F0D98566-4625-444C-9A96-7C2181A83AFA" descr="F0D98566-4625-444C-9A96-7C2181A83AFA">
            <a:extLst>
              <a:ext uri="{FF2B5EF4-FFF2-40B4-BE49-F238E27FC236}">
                <a16:creationId xmlns:a16="http://schemas.microsoft.com/office/drawing/2014/main" id="{7B877EDE-FA90-2D07-6BB9-3FCB7DB0BC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5400000">
            <a:off x="7122924" y="3171825"/>
            <a:ext cx="10096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3E658C0F-7D67-44DF-A82D-17267B958FAB" descr="67cd1ddb-6f64-4998-96b1-debd3de98b96.JPG">
            <a:extLst>
              <a:ext uri="{FF2B5EF4-FFF2-40B4-BE49-F238E27FC236}">
                <a16:creationId xmlns:a16="http://schemas.microsoft.com/office/drawing/2014/main" id="{F3B4AAEE-7663-3D0E-9612-75DC9F6F5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flipH="1">
            <a:off x="5406282" y="2172071"/>
            <a:ext cx="1371600" cy="183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A7705E-FB62-D1F2-EC10-EBB3CBEE96D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06282" y="4135899"/>
            <a:ext cx="1371600" cy="1894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2;p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9076354-6E87-995B-882D-55DACDB19650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578935" y="315912"/>
            <a:ext cx="2322366" cy="365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6940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BFFC6D-360F-E1DE-14F5-31B7A1359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Proxima Nova" panose="020B0604020202020204" charset="0"/>
                <a:ea typeface="ＭＳ Ｐゴシック" charset="-128"/>
                <a:sym typeface="Helvetica Neue"/>
              </a:rPr>
              <a:t>Other Micropollutants</a:t>
            </a:r>
            <a:endParaRPr lang="en-US" dirty="0">
              <a:solidFill>
                <a:schemeClr val="tx1"/>
              </a:solidFill>
              <a:latin typeface="Proxima Nova" panose="020B0604020202020204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A8AAC8E-E244-3638-D7F7-B98650FE6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6064216" cy="4351338"/>
          </a:xfrm>
        </p:spPr>
        <p:txBody>
          <a:bodyPr>
            <a:normAutofit/>
          </a:bodyPr>
          <a:lstStyle/>
          <a:p>
            <a:pPr marL="0" indent="0" defTabSz="1015990" eaLnBrk="0" hangingPunct="0">
              <a:lnSpc>
                <a:spcPct val="105000"/>
              </a:lnSpc>
              <a:buClr>
                <a:schemeClr val="bg1"/>
              </a:buClr>
              <a:buNone/>
              <a:defRPr/>
            </a:pPr>
            <a:r>
              <a:rPr lang="en-US" altLang="en-US" sz="2400" b="1" dirty="0">
                <a:solidFill>
                  <a:schemeClr val="tx1"/>
                </a:solidFill>
                <a:latin typeface="Proxima Nova" panose="020B0604020202020204" charset="0"/>
              </a:rPr>
              <a:t>Spiked contaminants in IPA/water and in biosolids</a:t>
            </a:r>
          </a:p>
          <a:p>
            <a:pPr marL="380996" indent="-380996" defTabSz="1015990" eaLnBrk="0" hangingPunct="0">
              <a:lnSpc>
                <a:spcPct val="105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altLang="en-US" sz="2200" dirty="0">
                <a:solidFill>
                  <a:schemeClr val="tx1"/>
                </a:solidFill>
                <a:latin typeface="Proxima Nova" panose="020B0604020202020204" charset="0"/>
              </a:rPr>
              <a:t>Ibuprofen and acetaminophen:</a:t>
            </a:r>
          </a:p>
          <a:p>
            <a:pPr marL="1200150" lvl="1" defTabSz="1015990" eaLnBrk="0" hangingPunct="0">
              <a:lnSpc>
                <a:spcPct val="105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en-US" altLang="en-US" sz="2200" dirty="0">
                <a:solidFill>
                  <a:schemeClr val="tx1"/>
                </a:solidFill>
                <a:latin typeface="Proxima Nova" panose="020B0604020202020204" charset="0"/>
              </a:rPr>
              <a:t>Feedstock:  10 mg/L each </a:t>
            </a:r>
          </a:p>
          <a:p>
            <a:pPr marL="1200150" lvl="1" defTabSz="1015990" eaLnBrk="0" hangingPunct="0">
              <a:lnSpc>
                <a:spcPct val="105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en-US" altLang="en-US" sz="2200" dirty="0">
                <a:solidFill>
                  <a:schemeClr val="tx1"/>
                </a:solidFill>
                <a:latin typeface="Proxima Nova" panose="020B0604020202020204" charset="0"/>
              </a:rPr>
              <a:t>Effluent: ND at &lt; 1 µg/L     </a:t>
            </a:r>
          </a:p>
          <a:p>
            <a:pPr marL="1200150" lvl="1" defTabSz="1015990" eaLnBrk="0" hangingPunct="0">
              <a:lnSpc>
                <a:spcPct val="105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en-US" altLang="en-US" sz="2200" dirty="0">
                <a:solidFill>
                  <a:schemeClr val="tx1"/>
                </a:solidFill>
                <a:latin typeface="Proxima Nova" panose="020B0604020202020204" charset="0"/>
              </a:rPr>
              <a:t>DRE: &gt;99.99%</a:t>
            </a:r>
          </a:p>
          <a:p>
            <a:pPr marL="380996" indent="-380996" defTabSz="1015990" eaLnBrk="0" hangingPunct="0">
              <a:lnSpc>
                <a:spcPct val="105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altLang="en-US" sz="2200" dirty="0">
                <a:solidFill>
                  <a:schemeClr val="tx1"/>
                </a:solidFill>
                <a:latin typeface="Proxima Nova" panose="020B0604020202020204" charset="0"/>
              </a:rPr>
              <a:t>Triclosan: </a:t>
            </a:r>
          </a:p>
          <a:p>
            <a:pPr marL="1200150" lvl="1" defTabSz="1015990" eaLnBrk="0" hangingPunct="0">
              <a:lnSpc>
                <a:spcPct val="105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en-US" altLang="en-US" sz="2200" dirty="0">
                <a:solidFill>
                  <a:schemeClr val="tx1"/>
                </a:solidFill>
                <a:latin typeface="Proxima Nova" panose="020B0604020202020204" charset="0"/>
              </a:rPr>
              <a:t>Feedstock: 100 µg/L</a:t>
            </a:r>
          </a:p>
          <a:p>
            <a:pPr marL="1200150" lvl="1" defTabSz="1015990" eaLnBrk="0" hangingPunct="0">
              <a:lnSpc>
                <a:spcPct val="105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en-US" altLang="en-US" sz="2200" dirty="0">
                <a:solidFill>
                  <a:schemeClr val="tx1"/>
                </a:solidFill>
                <a:latin typeface="Proxima Nova" panose="020B0604020202020204" charset="0"/>
              </a:rPr>
              <a:t>Effluent: ND at &lt; 0.1 µg/L</a:t>
            </a:r>
          </a:p>
          <a:p>
            <a:pPr marL="1200150" lvl="1" defTabSz="1015990" eaLnBrk="0" hangingPunct="0">
              <a:lnSpc>
                <a:spcPct val="105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en-US" altLang="en-US" sz="2200" dirty="0">
                <a:solidFill>
                  <a:schemeClr val="tx1"/>
                </a:solidFill>
                <a:latin typeface="Proxima Nova" panose="020B0604020202020204" charset="0"/>
              </a:rPr>
              <a:t>DRE:  &gt;99.9%</a:t>
            </a:r>
          </a:p>
          <a:p>
            <a:endParaRPr lang="en-US" dirty="0">
              <a:solidFill>
                <a:schemeClr val="tx1"/>
              </a:solidFill>
              <a:latin typeface="Proxima Nova" panose="020B0604020202020204" charset="0"/>
            </a:endParaRPr>
          </a:p>
        </p:txBody>
      </p:sp>
      <p:sp>
        <p:nvSpPr>
          <p:cNvPr id="15" name="Google Shape;152;p8">
            <a:extLst>
              <a:ext uri="{FF2B5EF4-FFF2-40B4-BE49-F238E27FC236}">
                <a16:creationId xmlns:a16="http://schemas.microsoft.com/office/drawing/2014/main" id="{7B22E009-31D9-E6F6-3864-D1E3ACD7C47C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  <a:latin typeface="Proxima Nova" panose="020B0604020202020204" charset="0"/>
              </a:rPr>
              <a:t>17</a:t>
            </a:fld>
            <a:endParaRPr dirty="0">
              <a:solidFill>
                <a:schemeClr val="tx1"/>
              </a:solidFill>
              <a:latin typeface="Proxima Nova" panose="020B0604020202020204" charset="0"/>
            </a:endParaRPr>
          </a:p>
        </p:txBody>
      </p:sp>
      <p:sp>
        <p:nvSpPr>
          <p:cNvPr id="17" name="Google Shape;83;p1">
            <a:extLst>
              <a:ext uri="{FF2B5EF4-FFF2-40B4-BE49-F238E27FC236}">
                <a16:creationId xmlns:a16="http://schemas.microsoft.com/office/drawing/2014/main" id="{5E2DAFB7-7FF2-6005-89DB-505EE75CAE6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r"/>
            <a:r>
              <a:rPr lang="en-US" sz="1050" dirty="0">
                <a:solidFill>
                  <a:schemeClr val="tx1"/>
                </a:solidFill>
                <a:latin typeface="Proxima Nova" panose="020B0604020202020204" charset="0"/>
              </a:rPr>
              <a:t>© 2022 374Water Inc. | Confidential</a:t>
            </a:r>
            <a:endParaRPr sz="1050" dirty="0">
              <a:solidFill>
                <a:schemeClr val="tx1"/>
              </a:solidFill>
              <a:latin typeface="Proxima Nova" panose="020B060402020202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" t="2711" r="2395" b="-1"/>
          <a:stretch/>
        </p:blipFill>
        <p:spPr>
          <a:xfrm>
            <a:off x="6902417" y="2617183"/>
            <a:ext cx="2272937" cy="10972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6347" y="2615277"/>
            <a:ext cx="1977278" cy="1097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4084" y="4770706"/>
            <a:ext cx="2228011" cy="10972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354084" y="5879068"/>
            <a:ext cx="22280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800" b="1" dirty="0" err="1">
                <a:solidFill>
                  <a:schemeClr val="tx1"/>
                </a:solidFill>
                <a:latin typeface="Proxima Nova" panose="020B0604020202020204" charset="0"/>
              </a:rPr>
              <a:t>Triclosan</a:t>
            </a:r>
            <a:endParaRPr lang="en-US" sz="1800" dirty="0">
              <a:solidFill>
                <a:schemeClr val="tx1"/>
              </a:solidFill>
              <a:latin typeface="Proxima Nova" panose="020B060402020202020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02416" y="3732959"/>
            <a:ext cx="22729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800" b="1" dirty="0">
                <a:solidFill>
                  <a:schemeClr val="tx1"/>
                </a:solidFill>
                <a:latin typeface="Proxima Nova" panose="020B0604020202020204" charset="0"/>
              </a:rPr>
              <a:t>Ibuprofen</a:t>
            </a:r>
            <a:endParaRPr lang="en-US" sz="1800" dirty="0">
              <a:solidFill>
                <a:schemeClr val="tx1"/>
              </a:solidFill>
              <a:latin typeface="Proxima Nova" panose="020B060402020202020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805872" y="3734846"/>
            <a:ext cx="19677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800" b="1" dirty="0">
                <a:solidFill>
                  <a:schemeClr val="tx1"/>
                </a:solidFill>
                <a:latin typeface="Proxima Nova" panose="020B0604020202020204" charset="0"/>
              </a:rPr>
              <a:t>Acetaminophen</a:t>
            </a:r>
            <a:endParaRPr lang="en-US" sz="1800" dirty="0">
              <a:solidFill>
                <a:schemeClr val="tx1"/>
              </a:solidFill>
              <a:latin typeface="Proxima Nova" panose="020B0604020202020204" charset="0"/>
            </a:endParaRPr>
          </a:p>
        </p:txBody>
      </p:sp>
      <p:pic>
        <p:nvPicPr>
          <p:cNvPr id="2" name="Google Shape;12;p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316A2E2-29EC-6008-2D1D-38AFD18CCD2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78935" y="315912"/>
            <a:ext cx="2322366" cy="365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7036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AirSCWO™ Commercial Offerings</a:t>
            </a:r>
          </a:p>
        </p:txBody>
      </p:sp>
      <p:sp>
        <p:nvSpPr>
          <p:cNvPr id="142" name="Google Shape;142;p7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 dirty="0"/>
          </a:p>
        </p:txBody>
      </p:sp>
      <p:sp>
        <p:nvSpPr>
          <p:cNvPr id="13" name="Google Shape;351;p42"/>
          <p:cNvSpPr txBox="1"/>
          <p:nvPr/>
        </p:nvSpPr>
        <p:spPr>
          <a:xfrm>
            <a:off x="1313058" y="1828800"/>
            <a:ext cx="2308706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1 </a:t>
            </a:r>
            <a:r>
              <a:rPr lang="en-US" sz="3200" b="1" i="0" u="none" strike="noStrike" cap="none" dirty="0" err="1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wtpd</a:t>
            </a:r>
            <a:r>
              <a:rPr lang="en-US" sz="3200" b="1" i="0" u="none" strike="noStrike" cap="none" baseline="30000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*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1200" dirty="0">
                <a:solidFill>
                  <a:schemeClr val="tx1"/>
                </a:solidFill>
                <a:latin typeface="Proxima Nova" panose="02000506030000020004" pitchFamily="2" charset="0"/>
                <a:sym typeface="Proxima Nova"/>
              </a:rPr>
              <a:t>~264 GPD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1200" dirty="0">
                <a:solidFill>
                  <a:schemeClr val="tx1"/>
                </a:solidFill>
                <a:latin typeface="Proxima Nova" panose="02000506030000020004" pitchFamily="2" charset="0"/>
                <a:sym typeface="Proxima Nova"/>
              </a:rPr>
              <a:t>@ 15%</a:t>
            </a:r>
            <a:endParaRPr lang="en-US" sz="1200" dirty="0">
              <a:solidFill>
                <a:schemeClr val="tx1"/>
              </a:solidFill>
              <a:latin typeface="Proxima Nova" panose="02000506030000020004" pitchFamily="2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tx1"/>
              </a:solidFill>
              <a:latin typeface="Proxima Nova" panose="02000506030000020004" pitchFamily="2" charset="0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14" name="Google Shape;352;p42"/>
          <p:cNvGrpSpPr/>
          <p:nvPr/>
        </p:nvGrpSpPr>
        <p:grpSpPr>
          <a:xfrm>
            <a:off x="1269272" y="2856146"/>
            <a:ext cx="2396279" cy="1909540"/>
            <a:chOff x="1461492" y="2978190"/>
            <a:chExt cx="2396352" cy="1909598"/>
          </a:xfrm>
        </p:grpSpPr>
        <p:sp>
          <p:nvSpPr>
            <p:cNvPr id="15" name="Google Shape;353;p42"/>
            <p:cNvSpPr/>
            <p:nvPr/>
          </p:nvSpPr>
          <p:spPr>
            <a:xfrm>
              <a:off x="2380332" y="3764449"/>
              <a:ext cx="576742" cy="318329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txBody>
            <a:bodyPr spcFirstLastPara="1" wrap="square" lIns="35700" tIns="35700" rIns="35700" bIns="3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6" name="Google Shape;354;p42"/>
            <p:cNvSpPr/>
            <p:nvPr/>
          </p:nvSpPr>
          <p:spPr>
            <a:xfrm rot="5400000">
              <a:off x="2271360" y="3390453"/>
              <a:ext cx="492722" cy="318329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43750"/>
              </a:avLst>
            </a:prstGeom>
            <a:solidFill>
              <a:srgbClr val="BF9000"/>
            </a:solidFill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35700" tIns="35700" rIns="35700" bIns="3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7" name="Google Shape;355;p42"/>
            <p:cNvSpPr txBox="1"/>
            <p:nvPr/>
          </p:nvSpPr>
          <p:spPr>
            <a:xfrm>
              <a:off x="1461492" y="3175844"/>
              <a:ext cx="1101460" cy="3385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600" b="1" i="0" u="none" strike="noStrike" cap="none" dirty="0">
                  <a:solidFill>
                    <a:schemeClr val="tx1"/>
                  </a:solidFill>
                  <a:latin typeface="Proxima Nova" panose="02000506030000020004" pitchFamily="2" charset="0"/>
                  <a:ea typeface="Proxima Nova"/>
                  <a:cs typeface="Proxima Nova"/>
                  <a:sym typeface="Proxima Nova"/>
                </a:rPr>
                <a:t>1 tpd</a:t>
              </a:r>
              <a:endParaRPr sz="1600" b="0" i="0" u="none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8" name="Google Shape;356;p42"/>
            <p:cNvSpPr/>
            <p:nvPr/>
          </p:nvSpPr>
          <p:spPr>
            <a:xfrm rot="5400000" flipH="1">
              <a:off x="2266239" y="4118421"/>
              <a:ext cx="492722" cy="318329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43750"/>
              </a:avLst>
            </a:prstGeom>
            <a:solidFill>
              <a:srgbClr val="FF0000"/>
            </a:solidFill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35700" tIns="35700" rIns="35700" bIns="3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9" name="Google Shape;357;p42"/>
            <p:cNvSpPr txBox="1"/>
            <p:nvPr/>
          </p:nvSpPr>
          <p:spPr>
            <a:xfrm>
              <a:off x="1527579" y="4303035"/>
              <a:ext cx="1705506" cy="5847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600" b="1" i="0" u="none" strike="noStrike" cap="none" dirty="0">
                  <a:solidFill>
                    <a:schemeClr val="tx1"/>
                  </a:solidFill>
                  <a:latin typeface="Proxima Nova" panose="02000506030000020004" pitchFamily="2" charset="0"/>
                  <a:ea typeface="Proxima Nova"/>
                  <a:cs typeface="Proxima Nova"/>
                  <a:sym typeface="Proxima Nova"/>
                </a:rPr>
                <a:t>26 kW</a:t>
              </a:r>
              <a:endParaRPr sz="1600" b="0" i="0" u="none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600" b="1" i="0" u="none" strike="noStrike" cap="none" dirty="0">
                  <a:solidFill>
                    <a:schemeClr val="tx1"/>
                  </a:solidFill>
                  <a:latin typeface="Proxima Nova" panose="02000506030000020004" pitchFamily="2" charset="0"/>
                  <a:ea typeface="Proxima Nova"/>
                  <a:cs typeface="Proxima Nova"/>
                  <a:sym typeface="Proxima Nova"/>
                </a:rPr>
                <a:t>624 kW-h/day</a:t>
              </a:r>
              <a:endParaRPr sz="1600" b="0" i="0" u="none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20" name="Google Shape;358;p42"/>
            <p:cNvSpPr/>
            <p:nvPr/>
          </p:nvSpPr>
          <p:spPr>
            <a:xfrm rot="-7816698">
              <a:off x="2825920" y="3539430"/>
              <a:ext cx="255331" cy="379901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35700" tIns="35700" rIns="35700" bIns="3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21" name="Google Shape;359;p42"/>
            <p:cNvSpPr txBox="1"/>
            <p:nvPr/>
          </p:nvSpPr>
          <p:spPr>
            <a:xfrm>
              <a:off x="2667412" y="2978190"/>
              <a:ext cx="1190432" cy="5847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600" b="1" i="0" u="none" strike="noStrike" cap="none" dirty="0">
                  <a:solidFill>
                    <a:schemeClr val="tx1"/>
                  </a:solidFill>
                  <a:latin typeface="Proxima Nova" panose="02000506030000020004" pitchFamily="2" charset="0"/>
                  <a:ea typeface="Proxima Nova"/>
                  <a:cs typeface="Proxima Nova"/>
                  <a:sym typeface="Proxima Nova"/>
                </a:rPr>
                <a:t>Losses </a:t>
              </a:r>
              <a:br>
                <a:rPr lang="en-US" sz="1600" b="1" i="0" u="none" strike="noStrike" cap="none" dirty="0">
                  <a:solidFill>
                    <a:schemeClr val="tx1"/>
                  </a:solidFill>
                  <a:latin typeface="Proxima Nova" panose="02000506030000020004" pitchFamily="2" charset="0"/>
                  <a:ea typeface="Proxima Nova"/>
                  <a:cs typeface="Proxima Nova"/>
                  <a:sym typeface="Proxima Nova"/>
                </a:rPr>
              </a:br>
              <a:r>
                <a:rPr lang="en-US" sz="1600" b="1" i="0" u="none" strike="noStrike" cap="none" dirty="0">
                  <a:solidFill>
                    <a:schemeClr val="tx1"/>
                  </a:solidFill>
                  <a:latin typeface="Proxima Nova" panose="02000506030000020004" pitchFamily="2" charset="0"/>
                  <a:ea typeface="Proxima Nova"/>
                  <a:cs typeface="Proxima Nova"/>
                  <a:sym typeface="Proxima Nova"/>
                </a:rPr>
                <a:t>20 kW</a:t>
              </a:r>
              <a:endParaRPr sz="1600" b="0" i="0" u="none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endParaRPr>
            </a:p>
          </p:txBody>
        </p:sp>
      </p:grpSp>
      <p:sp>
        <p:nvSpPr>
          <p:cNvPr id="22" name="Google Shape;360;p42"/>
          <p:cNvSpPr txBox="1"/>
          <p:nvPr/>
        </p:nvSpPr>
        <p:spPr>
          <a:xfrm>
            <a:off x="6202687" y="1828800"/>
            <a:ext cx="2123828" cy="1415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30 </a:t>
            </a:r>
            <a:r>
              <a:rPr lang="en-US" sz="3200" b="1" i="0" u="none" strike="noStrike" cap="none" dirty="0" err="1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wtpd</a:t>
            </a:r>
            <a:endParaRPr lang="en-US" sz="3200" b="1" i="0" u="none" strike="noStrike" cap="none" dirty="0">
              <a:solidFill>
                <a:schemeClr val="tx1"/>
              </a:solidFill>
              <a:latin typeface="Proxima Nova" panose="02000506030000020004" pitchFamily="2" charset="0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1200" dirty="0">
                <a:solidFill>
                  <a:schemeClr val="tx1"/>
                </a:solidFill>
                <a:latin typeface="Proxima Nova" panose="02000506030000020004" pitchFamily="2" charset="0"/>
                <a:sym typeface="Proxima Nova"/>
              </a:rPr>
              <a:t>(~8000 GPD @ 15%)</a:t>
            </a:r>
          </a:p>
          <a:p>
            <a:pPr algn="ctr">
              <a:buSzPts val="3200"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Proxima Nova" panose="02000506030000020004" pitchFamily="2" charset="0"/>
                <a:sym typeface="Proxima Nova"/>
              </a:rPr>
              <a:t>Ideal for 5 MGD WW facility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Proxima Nova" panose="02000506030000020004" pitchFamily="2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lang="en-US" sz="1200" dirty="0">
              <a:solidFill>
                <a:schemeClr val="tx1"/>
              </a:solidFill>
              <a:latin typeface="Proxima Nova" panose="02000506030000020004" pitchFamily="2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1800" b="0" i="0" u="none" strike="noStrike" cap="none" dirty="0">
              <a:solidFill>
                <a:schemeClr val="tx1"/>
              </a:solidFill>
              <a:latin typeface="Proxima Nova" panose="02000506030000020004" pitchFamily="2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23" name="Google Shape;361;p42"/>
          <p:cNvSpPr txBox="1"/>
          <p:nvPr/>
        </p:nvSpPr>
        <p:spPr>
          <a:xfrm>
            <a:off x="8530763" y="1839973"/>
            <a:ext cx="2160471" cy="1415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200 </a:t>
            </a:r>
            <a:r>
              <a:rPr lang="en-US" sz="3200" b="1" i="0" u="none" strike="noStrike" cap="none" dirty="0" err="1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wtpd</a:t>
            </a:r>
            <a:endParaRPr dirty="0">
              <a:solidFill>
                <a:schemeClr val="tx1"/>
              </a:solidFill>
              <a:latin typeface="Proxima Nova" panose="02000506030000020004" pitchFamily="2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1200" dirty="0">
                <a:solidFill>
                  <a:schemeClr val="tx1"/>
                </a:solidFill>
                <a:latin typeface="Proxima Nova" panose="02000506030000020004" pitchFamily="2" charset="0"/>
                <a:sym typeface="Proxima Nova"/>
              </a:rPr>
              <a:t>(~53,000 GPD @ 15%)</a:t>
            </a:r>
          </a:p>
          <a:p>
            <a:pPr algn="ctr">
              <a:buSzPts val="3200"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Proxima Nova" panose="02000506030000020004" pitchFamily="2" charset="0"/>
                <a:sym typeface="Proxima Nova"/>
              </a:rPr>
              <a:t>Ideal for 30 MGD WW facility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Proxima Nova" panose="02000506030000020004" pitchFamily="2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lang="en-US" sz="1200" dirty="0">
              <a:solidFill>
                <a:schemeClr val="tx1"/>
              </a:solidFill>
              <a:latin typeface="Proxima Nova" panose="02000506030000020004" pitchFamily="2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1800" b="0" i="0" u="none" strike="noStrike" cap="none" dirty="0">
              <a:solidFill>
                <a:schemeClr val="tx1"/>
              </a:solidFill>
              <a:latin typeface="Proxima Nova" panose="02000506030000020004" pitchFamily="2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24" name="Google Shape;366;p42"/>
          <p:cNvSpPr/>
          <p:nvPr/>
        </p:nvSpPr>
        <p:spPr>
          <a:xfrm rot="10800000" flipH="1">
            <a:off x="9613488" y="4796079"/>
            <a:ext cx="407196" cy="318319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92D050"/>
          </a:solidFill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tx1"/>
              </a:solidFill>
              <a:latin typeface="Proxima Nova" panose="02000506030000020004" pitchFamily="2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25" name="Google Shape;367;p42"/>
          <p:cNvSpPr txBox="1"/>
          <p:nvPr/>
        </p:nvSpPr>
        <p:spPr>
          <a:xfrm>
            <a:off x="9468090" y="4849922"/>
            <a:ext cx="20102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167 kW</a:t>
            </a:r>
            <a:endParaRPr sz="1600" b="0" i="0" u="none" strike="noStrike" cap="none" dirty="0">
              <a:solidFill>
                <a:schemeClr val="tx1"/>
              </a:solidFill>
              <a:latin typeface="Proxima Nova" panose="02000506030000020004" pitchFamily="2" charset="0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4000 kW-h/day **</a:t>
            </a:r>
            <a:endParaRPr sz="1600" b="0" i="0" u="none" strike="noStrike" cap="none" dirty="0">
              <a:solidFill>
                <a:schemeClr val="tx1"/>
              </a:solidFill>
              <a:latin typeface="Proxima Nova" panose="02000506030000020004" pitchFamily="2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26" name="Google Shape;370;p42"/>
          <p:cNvSpPr/>
          <p:nvPr/>
        </p:nvSpPr>
        <p:spPr>
          <a:xfrm rot="5400000">
            <a:off x="9411573" y="3197402"/>
            <a:ext cx="492707" cy="318319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BF9000"/>
          </a:solidFill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tx1"/>
              </a:solidFill>
              <a:latin typeface="Proxima Nova" panose="02000506030000020004" pitchFamily="2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27" name="Google Shape;372;p42"/>
          <p:cNvSpPr/>
          <p:nvPr/>
        </p:nvSpPr>
        <p:spPr>
          <a:xfrm rot="10800000" flipH="1">
            <a:off x="7283577" y="4796079"/>
            <a:ext cx="407196" cy="318319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92D050"/>
          </a:solidFill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tx1"/>
              </a:solidFill>
              <a:latin typeface="Proxima Nova" panose="02000506030000020004" pitchFamily="2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28" name="Google Shape;373;p42"/>
          <p:cNvSpPr txBox="1"/>
          <p:nvPr/>
        </p:nvSpPr>
        <p:spPr>
          <a:xfrm>
            <a:off x="7283576" y="4849922"/>
            <a:ext cx="172814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12.5 kW</a:t>
            </a:r>
            <a:endParaRPr sz="1600" b="0" i="0" u="none" strike="noStrike" cap="none" dirty="0">
              <a:solidFill>
                <a:schemeClr val="tx1"/>
              </a:solidFill>
              <a:latin typeface="Proxima Nova" panose="02000506030000020004" pitchFamily="2" charset="0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300 kW-h/day**</a:t>
            </a:r>
            <a:endParaRPr sz="1600" b="0" i="0" u="none" strike="noStrike" cap="none" dirty="0">
              <a:solidFill>
                <a:schemeClr val="tx1"/>
              </a:solidFill>
              <a:latin typeface="Proxima Nova" panose="02000506030000020004" pitchFamily="2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29" name="Google Shape;376;p42"/>
          <p:cNvSpPr txBox="1"/>
          <p:nvPr/>
        </p:nvSpPr>
        <p:spPr>
          <a:xfrm>
            <a:off x="4187670" y="1828800"/>
            <a:ext cx="197837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6 </a:t>
            </a:r>
            <a:r>
              <a:rPr lang="en-US" sz="3200" b="1" i="0" u="none" strike="noStrike" cap="none" dirty="0" err="1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wtpd</a:t>
            </a:r>
            <a:endParaRPr lang="en-US" sz="3200" b="1" i="0" u="none" strike="noStrike" cap="none" dirty="0">
              <a:solidFill>
                <a:schemeClr val="tx1"/>
              </a:solidFill>
              <a:latin typeface="Proxima Nova" panose="02000506030000020004" pitchFamily="2" charset="0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1200" dirty="0">
                <a:solidFill>
                  <a:schemeClr val="tx1"/>
                </a:solidFill>
                <a:latin typeface="Proxima Nova" panose="02000506030000020004" pitchFamily="2" charset="0"/>
                <a:sym typeface="Proxima Nova"/>
              </a:rPr>
              <a:t>(~1600 GPD @ 15%)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Proxima Nova" panose="02000506030000020004" pitchFamily="2" charset="0"/>
                <a:sym typeface="Proxima Nova"/>
              </a:rPr>
              <a:t>Ideal for 1 MGD WW facility</a:t>
            </a:r>
            <a:endParaRPr sz="1200" dirty="0">
              <a:solidFill>
                <a:schemeClr val="bg1">
                  <a:lumMod val="50000"/>
                </a:schemeClr>
              </a:solidFill>
              <a:latin typeface="Proxima Nova" panose="02000506030000020004" pitchFamily="2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tx1"/>
              </a:solidFill>
              <a:latin typeface="Proxima Nova" panose="02000506030000020004" pitchFamily="2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30" name="Google Shape;379;p42"/>
          <p:cNvSpPr/>
          <p:nvPr/>
        </p:nvSpPr>
        <p:spPr>
          <a:xfrm rot="5400000">
            <a:off x="4930504" y="3197402"/>
            <a:ext cx="492707" cy="318319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BF9000"/>
          </a:solidFill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tx1"/>
              </a:solidFill>
              <a:latin typeface="Proxima Nova" panose="02000506030000020004" pitchFamily="2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31" name="Google Shape;381;p42"/>
          <p:cNvSpPr/>
          <p:nvPr/>
        </p:nvSpPr>
        <p:spPr>
          <a:xfrm rot="5400000" flipH="1">
            <a:off x="4930504" y="4198509"/>
            <a:ext cx="492707" cy="318319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FF0000"/>
          </a:solidFill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tx1"/>
              </a:solidFill>
              <a:latin typeface="Proxima Nova" panose="02000506030000020004" pitchFamily="2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32" name="Google Shape;382;p42"/>
          <p:cNvSpPr txBox="1"/>
          <p:nvPr/>
        </p:nvSpPr>
        <p:spPr>
          <a:xfrm>
            <a:off x="3744517" y="4357668"/>
            <a:ext cx="176672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10 kW</a:t>
            </a:r>
            <a:endParaRPr sz="1600" b="0" i="0" u="none" strike="noStrike" cap="none" dirty="0">
              <a:solidFill>
                <a:schemeClr val="tx1"/>
              </a:solidFill>
              <a:latin typeface="Proxima Nova" panose="02000506030000020004" pitchFamily="2" charset="0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300 kW-h/day</a:t>
            </a:r>
            <a:endParaRPr sz="1600" b="0" i="0" u="none" strike="noStrike" cap="none" dirty="0">
              <a:solidFill>
                <a:schemeClr val="tx1"/>
              </a:solidFill>
              <a:latin typeface="Proxima Nova" panose="02000506030000020004" pitchFamily="2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33" name="Google Shape;383;p42"/>
          <p:cNvSpPr txBox="1"/>
          <p:nvPr/>
        </p:nvSpPr>
        <p:spPr>
          <a:xfrm>
            <a:off x="1269272" y="5410200"/>
            <a:ext cx="247524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baseline="30000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*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Pilot unit – not optimized for energy efficiency</a:t>
            </a:r>
            <a:endParaRPr sz="1600" b="0" i="0" u="none" strike="noStrike" cap="none" dirty="0">
              <a:solidFill>
                <a:schemeClr val="tx1"/>
              </a:solidFill>
              <a:latin typeface="Proxima Nova" panose="02000506030000020004" pitchFamily="2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34" name="Google Shape;384;p42"/>
          <p:cNvSpPr/>
          <p:nvPr/>
        </p:nvSpPr>
        <p:spPr>
          <a:xfrm>
            <a:off x="1185544" y="1828800"/>
            <a:ext cx="2464699" cy="4186845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tx1"/>
              </a:solidFill>
              <a:latin typeface="Proxima Nova" panose="02000506030000020004" pitchFamily="2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35" name="Google Shape;363;p42">
            <a:extLst>
              <a:ext uri="{FF2B5EF4-FFF2-40B4-BE49-F238E27FC236}">
                <a16:creationId xmlns:a16="http://schemas.microsoft.com/office/drawing/2014/main" id="{FD02F6B7-789B-8B4E-9766-F977B94BDA40}"/>
              </a:ext>
            </a:extLst>
          </p:cNvPr>
          <p:cNvSpPr/>
          <p:nvPr/>
        </p:nvSpPr>
        <p:spPr>
          <a:xfrm>
            <a:off x="4318665" y="3664862"/>
            <a:ext cx="1716385" cy="318319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tx1"/>
              </a:solidFill>
              <a:latin typeface="Proxima Nova" panose="02000506030000020004" pitchFamily="2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36" name="Google Shape;363;p42">
            <a:extLst>
              <a:ext uri="{FF2B5EF4-FFF2-40B4-BE49-F238E27FC236}">
                <a16:creationId xmlns:a16="http://schemas.microsoft.com/office/drawing/2014/main" id="{A39EF049-880F-7D48-AFAC-63850B19947A}"/>
              </a:ext>
            </a:extLst>
          </p:cNvPr>
          <p:cNvSpPr/>
          <p:nvPr/>
        </p:nvSpPr>
        <p:spPr>
          <a:xfrm>
            <a:off x="6406408" y="4448831"/>
            <a:ext cx="1716385" cy="318319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  </a:t>
            </a:r>
            <a:endParaRPr sz="1600" b="0" i="0" u="none" strike="noStrike" cap="none" dirty="0">
              <a:solidFill>
                <a:schemeClr val="tx1"/>
              </a:solidFill>
              <a:latin typeface="Proxima Nova" panose="02000506030000020004" pitchFamily="2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37" name="Google Shape;363;p42">
            <a:extLst>
              <a:ext uri="{FF2B5EF4-FFF2-40B4-BE49-F238E27FC236}">
                <a16:creationId xmlns:a16="http://schemas.microsoft.com/office/drawing/2014/main" id="{57EB2620-B4FB-2D43-9B16-A7FB0CED0DDF}"/>
              </a:ext>
            </a:extLst>
          </p:cNvPr>
          <p:cNvSpPr/>
          <p:nvPr/>
        </p:nvSpPr>
        <p:spPr>
          <a:xfrm>
            <a:off x="6406408" y="4048724"/>
            <a:ext cx="1716385" cy="318319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  </a:t>
            </a:r>
            <a:endParaRPr sz="1600" b="0" i="0" u="none" strike="noStrike" cap="none" dirty="0">
              <a:solidFill>
                <a:schemeClr val="tx1"/>
              </a:solidFill>
              <a:latin typeface="Proxima Nova" panose="02000506030000020004" pitchFamily="2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38" name="Google Shape;363;p42">
            <a:extLst>
              <a:ext uri="{FF2B5EF4-FFF2-40B4-BE49-F238E27FC236}">
                <a16:creationId xmlns:a16="http://schemas.microsoft.com/office/drawing/2014/main" id="{A7F1B3CC-8809-0A4B-9801-22F5748782AD}"/>
              </a:ext>
            </a:extLst>
          </p:cNvPr>
          <p:cNvSpPr/>
          <p:nvPr/>
        </p:nvSpPr>
        <p:spPr>
          <a:xfrm>
            <a:off x="6406408" y="3664862"/>
            <a:ext cx="1716385" cy="318319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tx1"/>
              </a:solidFill>
              <a:latin typeface="Proxima Nova" panose="02000506030000020004" pitchFamily="2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39" name="Regular Pentagon 38">
            <a:extLst>
              <a:ext uri="{FF2B5EF4-FFF2-40B4-BE49-F238E27FC236}">
                <a16:creationId xmlns:a16="http://schemas.microsoft.com/office/drawing/2014/main" id="{0B9E82F7-49F2-B94B-98B1-D0077AA6BD7C}"/>
              </a:ext>
            </a:extLst>
          </p:cNvPr>
          <p:cNvSpPr/>
          <p:nvPr/>
        </p:nvSpPr>
        <p:spPr>
          <a:xfrm>
            <a:off x="9005042" y="3625899"/>
            <a:ext cx="1468161" cy="1141251"/>
          </a:xfrm>
          <a:prstGeom prst="pentagon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roxima Nova" panose="02000506030000020004" pitchFamily="2" charset="0"/>
            </a:endParaRPr>
          </a:p>
        </p:txBody>
      </p:sp>
      <p:sp>
        <p:nvSpPr>
          <p:cNvPr id="40" name="Google Shape;370;p42">
            <a:extLst>
              <a:ext uri="{FF2B5EF4-FFF2-40B4-BE49-F238E27FC236}">
                <a16:creationId xmlns:a16="http://schemas.microsoft.com/office/drawing/2014/main" id="{0B71DF37-87C2-1140-B031-BA4EED38291A}"/>
              </a:ext>
            </a:extLst>
          </p:cNvPr>
          <p:cNvSpPr/>
          <p:nvPr/>
        </p:nvSpPr>
        <p:spPr>
          <a:xfrm rot="5400000">
            <a:off x="7018247" y="3197402"/>
            <a:ext cx="492707" cy="318319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BF9000"/>
          </a:solidFill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tx1"/>
              </a:solidFill>
              <a:latin typeface="Proxima Nova" panose="02000506030000020004" pitchFamily="2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41" name="Google Shape;83;p1">
            <a:extLst>
              <a:ext uri="{FF2B5EF4-FFF2-40B4-BE49-F238E27FC236}">
                <a16:creationId xmlns:a16="http://schemas.microsoft.com/office/drawing/2014/main" id="{0AEAB475-9AA4-82AF-B000-C9FB66D26A8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r"/>
            <a:r>
              <a:rPr lang="en-US" sz="1050" dirty="0"/>
              <a:t>© 2022 374Water Inc. | Confidential</a:t>
            </a:r>
            <a:endParaRPr sz="105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CD5AF1-7065-4D23-9339-B2E0B8E5A6C9}"/>
              </a:ext>
            </a:extLst>
          </p:cNvPr>
          <p:cNvSpPr/>
          <p:nvPr/>
        </p:nvSpPr>
        <p:spPr>
          <a:xfrm>
            <a:off x="1204571" y="1743034"/>
            <a:ext cx="2630768" cy="4332227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 w="3175">
            <a:solidFill>
              <a:srgbClr val="0432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Google Shape;383;p42">
            <a:extLst>
              <a:ext uri="{FF2B5EF4-FFF2-40B4-BE49-F238E27FC236}">
                <a16:creationId xmlns:a16="http://schemas.microsoft.com/office/drawing/2014/main" id="{2544D9AD-675F-451F-A825-4A7DB2C6E299}"/>
              </a:ext>
            </a:extLst>
          </p:cNvPr>
          <p:cNvSpPr txBox="1"/>
          <p:nvPr/>
        </p:nvSpPr>
        <p:spPr>
          <a:xfrm>
            <a:off x="7690773" y="6079946"/>
            <a:ext cx="381000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200" b="0" i="0" u="none" strike="noStrike" cap="none" baseline="30000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** </a:t>
            </a:r>
            <a:r>
              <a:rPr lang="en-US" sz="1200" b="0" i="0" u="none" strike="noStrike" cap="none" dirty="0">
                <a:solidFill>
                  <a:schemeClr val="tx1"/>
                </a:solidFill>
                <a:latin typeface="Proxima Nova" panose="02000506030000020004" pitchFamily="2" charset="0"/>
                <a:ea typeface="Proxima Nova"/>
                <a:cs typeface="Proxima Nova"/>
                <a:sym typeface="Proxima Nova"/>
              </a:rPr>
              <a:t>Net electric energy after parasitic use</a:t>
            </a:r>
            <a:endParaRPr sz="1200" b="0" i="0" u="none" strike="noStrike" cap="none" dirty="0">
              <a:solidFill>
                <a:schemeClr val="tx1"/>
              </a:solidFill>
              <a:latin typeface="Proxima Nova" panose="02000506030000020004" pitchFamily="2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4" name="Google Shape;416;p40">
            <a:extLst>
              <a:ext uri="{FF2B5EF4-FFF2-40B4-BE49-F238E27FC236}">
                <a16:creationId xmlns:a16="http://schemas.microsoft.com/office/drawing/2014/main" id="{7034DFC6-A595-04A1-A677-A0EFAE823938}"/>
              </a:ext>
            </a:extLst>
          </p:cNvPr>
          <p:cNvSpPr txBox="1"/>
          <p:nvPr/>
        </p:nvSpPr>
        <p:spPr>
          <a:xfrm>
            <a:off x="9498767" y="5434657"/>
            <a:ext cx="209861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Heat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: 80 MWh/day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" name="Google Shape;421;p40">
            <a:extLst>
              <a:ext uri="{FF2B5EF4-FFF2-40B4-BE49-F238E27FC236}">
                <a16:creationId xmlns:a16="http://schemas.microsoft.com/office/drawing/2014/main" id="{8ABF5217-0902-7C28-C27D-196B3CD1A037}"/>
              </a:ext>
            </a:extLst>
          </p:cNvPr>
          <p:cNvSpPr txBox="1"/>
          <p:nvPr/>
        </p:nvSpPr>
        <p:spPr>
          <a:xfrm>
            <a:off x="7338797" y="5435065"/>
            <a:ext cx="201022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Heat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: 12 MWh/day 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" name="Google Shape;421;p40">
            <a:extLst>
              <a:ext uri="{FF2B5EF4-FFF2-40B4-BE49-F238E27FC236}">
                <a16:creationId xmlns:a16="http://schemas.microsoft.com/office/drawing/2014/main" id="{5896F0F8-F816-7C99-08E2-041A866F4F7C}"/>
              </a:ext>
            </a:extLst>
          </p:cNvPr>
          <p:cNvSpPr txBox="1"/>
          <p:nvPr/>
        </p:nvSpPr>
        <p:spPr>
          <a:xfrm>
            <a:off x="4977542" y="5431586"/>
            <a:ext cx="222570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Heat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: 2.4 MWh/day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" name="Google Shape;366;p42">
            <a:extLst>
              <a:ext uri="{FF2B5EF4-FFF2-40B4-BE49-F238E27FC236}">
                <a16:creationId xmlns:a16="http://schemas.microsoft.com/office/drawing/2014/main" id="{5AD9945C-949E-9DCA-C448-56251387A18A}"/>
              </a:ext>
            </a:extLst>
          </p:cNvPr>
          <p:cNvSpPr/>
          <p:nvPr/>
        </p:nvSpPr>
        <p:spPr>
          <a:xfrm rot="10800000" flipH="1">
            <a:off x="5486401" y="4828995"/>
            <a:ext cx="407196" cy="318319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92D050"/>
          </a:solidFill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tx1"/>
              </a:solidFill>
              <a:latin typeface="Proxima Nova" panose="02000506030000020004" pitchFamily="2" charset="0"/>
              <a:ea typeface="Proxima Nova"/>
              <a:cs typeface="Proxima Nova"/>
              <a:sym typeface="Proxima Nova"/>
            </a:endParaRPr>
          </a:p>
        </p:txBody>
      </p:sp>
      <p:pic>
        <p:nvPicPr>
          <p:cNvPr id="8" name="Google Shape;12;p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295080A-2DAD-C21F-FB1B-DE605054AB7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78935" y="315912"/>
            <a:ext cx="2322366" cy="36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 animBg="1"/>
      <p:bldP spid="25" grpId="0"/>
      <p:bldP spid="26" grpId="0" animBg="1"/>
      <p:bldP spid="27" grpId="0" animBg="1"/>
      <p:bldP spid="28" grpId="0"/>
      <p:bldP spid="36" grpId="0" animBg="1"/>
      <p:bldP spid="37" grpId="0" animBg="1"/>
      <p:bldP spid="38" grpId="0" animBg="1"/>
      <p:bldP spid="39" grpId="0" animBg="1"/>
      <p:bldP spid="40" grpId="0" animBg="1"/>
      <p:bldP spid="42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AirSCWO™ Commercial Offerings</a:t>
            </a:r>
          </a:p>
        </p:txBody>
      </p:sp>
      <p:sp>
        <p:nvSpPr>
          <p:cNvPr id="142" name="Google Shape;142;p7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 dirty="0"/>
          </a:p>
        </p:txBody>
      </p:sp>
      <p:sp>
        <p:nvSpPr>
          <p:cNvPr id="34" name="Google Shape;384;p42"/>
          <p:cNvSpPr/>
          <p:nvPr/>
        </p:nvSpPr>
        <p:spPr>
          <a:xfrm>
            <a:off x="1185544" y="2027696"/>
            <a:ext cx="2464699" cy="3987949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tx1"/>
              </a:solidFill>
              <a:latin typeface="Proxima Nova" panose="02000506030000020004" pitchFamily="2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41" name="Google Shape;83;p1">
            <a:extLst>
              <a:ext uri="{FF2B5EF4-FFF2-40B4-BE49-F238E27FC236}">
                <a16:creationId xmlns:a16="http://schemas.microsoft.com/office/drawing/2014/main" id="{0AEAB475-9AA4-82AF-B000-C9FB66D26A8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r"/>
            <a:r>
              <a:rPr lang="en-US" sz="1050" dirty="0"/>
              <a:t>© 2022 374Water Inc. | Confidential</a:t>
            </a:r>
            <a:endParaRPr sz="105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08B5BC8-5418-248B-7851-158A5F828E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821963"/>
              </p:ext>
            </p:extLst>
          </p:nvPr>
        </p:nvGraphicFramePr>
        <p:xfrm>
          <a:off x="761500" y="1719124"/>
          <a:ext cx="10669000" cy="456226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563257">
                  <a:extLst>
                    <a:ext uri="{9D8B030D-6E8A-4147-A177-3AD203B41FA5}">
                      <a16:colId xmlns:a16="http://schemas.microsoft.com/office/drawing/2014/main" val="2332658013"/>
                    </a:ext>
                  </a:extLst>
                </a:gridCol>
                <a:gridCol w="3563257">
                  <a:extLst>
                    <a:ext uri="{9D8B030D-6E8A-4147-A177-3AD203B41FA5}">
                      <a16:colId xmlns:a16="http://schemas.microsoft.com/office/drawing/2014/main" val="1892248635"/>
                    </a:ext>
                  </a:extLst>
                </a:gridCol>
                <a:gridCol w="3542486">
                  <a:extLst>
                    <a:ext uri="{9D8B030D-6E8A-4147-A177-3AD203B41FA5}">
                      <a16:colId xmlns:a16="http://schemas.microsoft.com/office/drawing/2014/main" val="3227497434"/>
                    </a:ext>
                  </a:extLst>
                </a:gridCol>
              </a:tblGrid>
              <a:tr h="510117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AirSCWO™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AirSCWO™ 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203820"/>
                  </a:ext>
                </a:extLst>
              </a:tr>
              <a:tr h="510117">
                <a:tc>
                  <a:txBody>
                    <a:bodyPr/>
                    <a:lstStyle/>
                    <a:p>
                      <a:r>
                        <a:rPr lang="en-US" sz="2000" dirty="0"/>
                        <a:t>Capacity</a:t>
                      </a:r>
                      <a:r>
                        <a:rPr lang="en-US" sz="2000" baseline="0" dirty="0"/>
                        <a:t> for </a:t>
                      </a:r>
                      <a:r>
                        <a:rPr lang="en-US" sz="2000" dirty="0"/>
                        <a:t>liquid</a:t>
                      </a:r>
                      <a:r>
                        <a:rPr lang="en-US" sz="2000" baseline="0" dirty="0"/>
                        <a:t> or slurry</a:t>
                      </a:r>
                    </a:p>
                    <a:p>
                      <a:endParaRPr lang="en-US" sz="2000" baseline="0" dirty="0"/>
                    </a:p>
                    <a:p>
                      <a:endParaRPr lang="en-US" sz="2000" baseline="0" dirty="0"/>
                    </a:p>
                    <a:p>
                      <a:r>
                        <a:rPr lang="en-US" sz="2000" baseline="0" dirty="0"/>
                        <a:t>Dry solids capacity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  <a:r>
                        <a:rPr lang="en-US" sz="2000" baseline="0" dirty="0"/>
                        <a:t> wet tons/day or</a:t>
                      </a:r>
                    </a:p>
                    <a:p>
                      <a:pPr algn="ctr"/>
                      <a:r>
                        <a:rPr lang="en-US" sz="2000" baseline="0" dirty="0"/>
                        <a:t>1600 gal/day</a:t>
                      </a:r>
                    </a:p>
                    <a:p>
                      <a:pPr algn="ctr"/>
                      <a:endParaRPr lang="en-US" sz="2000" baseline="0" dirty="0"/>
                    </a:p>
                    <a:p>
                      <a:pPr algn="ctr"/>
                      <a:r>
                        <a:rPr lang="en-US" sz="2000" baseline="0" dirty="0"/>
                        <a:t>~0.5-1.5 tons/day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30 wet </a:t>
                      </a:r>
                      <a:r>
                        <a:rPr lang="en-US" sz="2000" baseline="0" dirty="0"/>
                        <a:t>tons/day or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/>
                        <a:t>8000 gal/day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aseline="0" dirty="0"/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/>
                        <a:t>~2.5-7.5 tons/day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085469"/>
                  </a:ext>
                </a:extLst>
              </a:tr>
              <a:tr h="510117">
                <a:tc>
                  <a:txBody>
                    <a:bodyPr/>
                    <a:lstStyle/>
                    <a:p>
                      <a:r>
                        <a:rPr lang="en-US" sz="2000" dirty="0"/>
                        <a:t>Footprint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One 40 </a:t>
                      </a:r>
                      <a:r>
                        <a:rPr lang="en-US" sz="2000" dirty="0" err="1"/>
                        <a:t>ft</a:t>
                      </a:r>
                      <a:r>
                        <a:rPr lang="en-US" sz="2000" dirty="0"/>
                        <a:t> container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Three</a:t>
                      </a:r>
                      <a:r>
                        <a:rPr lang="en-US" sz="2000" baseline="0" dirty="0"/>
                        <a:t> 40 </a:t>
                      </a:r>
                      <a:r>
                        <a:rPr lang="en-US" sz="2000" baseline="0" dirty="0" err="1"/>
                        <a:t>ft</a:t>
                      </a:r>
                      <a:r>
                        <a:rPr lang="en-US" sz="2000" baseline="0" dirty="0"/>
                        <a:t> container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1437031"/>
                  </a:ext>
                </a:extLst>
              </a:tr>
              <a:tr h="510117">
                <a:tc>
                  <a:txBody>
                    <a:bodyPr/>
                    <a:lstStyle/>
                    <a:p>
                      <a:r>
                        <a:rPr lang="en-US" sz="2000" dirty="0"/>
                        <a:t>Operation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 up to ~8000 hours/year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5289428"/>
                  </a:ext>
                </a:extLst>
              </a:tr>
              <a:tr h="510117">
                <a:tc>
                  <a:txBody>
                    <a:bodyPr/>
                    <a:lstStyle/>
                    <a:p>
                      <a:r>
                        <a:rPr lang="en-US" sz="2000" baseline="0" dirty="0"/>
                        <a:t>Typical organic or calorific content of feedstock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~160 g COD/L</a:t>
                      </a:r>
                    </a:p>
                    <a:p>
                      <a:pPr algn="ctr"/>
                      <a:r>
                        <a:rPr lang="en-US" sz="2000" b="1" dirty="0"/>
                        <a:t>2.5 MJ/L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4951542"/>
                  </a:ext>
                </a:extLst>
              </a:tr>
              <a:tr h="510117">
                <a:tc>
                  <a:txBody>
                    <a:bodyPr/>
                    <a:lstStyle/>
                    <a:p>
                      <a:r>
                        <a:rPr lang="en-US" sz="2000" dirty="0"/>
                        <a:t>Power usage/produced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Uses</a:t>
                      </a:r>
                      <a:r>
                        <a:rPr lang="en-US" sz="2000" baseline="0" dirty="0"/>
                        <a:t> ~</a:t>
                      </a:r>
                      <a:r>
                        <a:rPr lang="en-US" sz="2000" dirty="0"/>
                        <a:t>240 kWh/day</a:t>
                      </a:r>
                      <a:r>
                        <a:rPr lang="en-US" sz="2000" baseline="0" dirty="0"/>
                        <a:t>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Produces ~300 kWh/day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8886900"/>
                  </a:ext>
                </a:extLst>
              </a:tr>
              <a:tr h="510117">
                <a:tc>
                  <a:txBody>
                    <a:bodyPr/>
                    <a:lstStyle/>
                    <a:p>
                      <a:r>
                        <a:rPr lang="en-US" sz="2000" b="0" dirty="0"/>
                        <a:t>Availability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Late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Late</a:t>
                      </a:r>
                      <a:r>
                        <a:rPr lang="en-US" sz="2000" b="0" baseline="0" dirty="0"/>
                        <a:t> 2023</a:t>
                      </a:r>
                      <a:endParaRPr lang="en-US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2637793"/>
                  </a:ext>
                </a:extLst>
              </a:tr>
            </a:tbl>
          </a:graphicData>
        </a:graphic>
      </p:graphicFrame>
      <p:pic>
        <p:nvPicPr>
          <p:cNvPr id="3" name="Google Shape;12;p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7C53A99-F09D-D4BF-F7E7-5F5342D5DF5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78935" y="315912"/>
            <a:ext cx="2322366" cy="365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9736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grass, nature, mountain&#10;&#10;Description automatically generated">
            <a:extLst>
              <a:ext uri="{FF2B5EF4-FFF2-40B4-BE49-F238E27FC236}">
                <a16:creationId xmlns:a16="http://schemas.microsoft.com/office/drawing/2014/main" id="{70C78548-A2C1-4EA9-99AC-33A1B2EA19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5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23"/>
          <a:stretch/>
        </p:blipFill>
        <p:spPr>
          <a:xfrm>
            <a:off x="7" y="253"/>
            <a:ext cx="12191993" cy="6857747"/>
          </a:xfrm>
          <a:prstGeom prst="rect">
            <a:avLst/>
          </a:prstGeom>
          <a:solidFill>
            <a:srgbClr val="1E196A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F8810B-E166-4577-8818-9A9B3CAC43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68" t="5854" r="10668"/>
          <a:stretch/>
        </p:blipFill>
        <p:spPr>
          <a:xfrm>
            <a:off x="698113" y="1143000"/>
            <a:ext cx="2212622" cy="2450952"/>
          </a:xfrm>
          <a:prstGeom prst="rect">
            <a:avLst/>
          </a:prstGeom>
          <a:ln w="38100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0BD963-4E6F-9944-ACFE-400AC65E5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291" y="3974262"/>
            <a:ext cx="4518891" cy="78525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latin typeface="+mj-lt"/>
              </a:rPr>
              <a:t>Stephanie Douglass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287A0-B8B1-C749-A6DB-4B6CDF57B3D6}"/>
              </a:ext>
            </a:extLst>
          </p:cNvPr>
          <p:cNvSpPr txBox="1">
            <a:spLocks/>
          </p:cNvSpPr>
          <p:nvPr/>
        </p:nvSpPr>
        <p:spPr>
          <a:xfrm>
            <a:off x="623333" y="4572000"/>
            <a:ext cx="7535223" cy="1388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300" b="0" i="0" kern="1200">
                <a:solidFill>
                  <a:schemeClr val="bg2"/>
                </a:solidFill>
                <a:latin typeface="Gotham Medium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Gotham Medium" pitchFamily="2" charset="0"/>
                <a:ea typeface="+mn-ea"/>
                <a:cs typeface="+mn-cs"/>
              </a:defRPr>
            </a:lvl2pPr>
            <a:lvl3pPr marL="11430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otham Medium" pitchFamily="2" charset="0"/>
                <a:ea typeface="+mn-ea"/>
                <a:cs typeface="+mn-cs"/>
              </a:defRPr>
            </a:lvl3pPr>
            <a:lvl4pPr marL="16002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otham Medium" pitchFamily="2" charset="0"/>
                <a:ea typeface="+mn-ea"/>
                <a:cs typeface="+mn-cs"/>
              </a:defRPr>
            </a:lvl4pPr>
            <a:lvl5pPr marL="20574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otham Medium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b="1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Mott MacDonald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sym typeface="Proxima Nova"/>
              </a:rPr>
              <a:t>CWEA Students and Young Professionals Chair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473EDCE4-7061-46E6-A13F-064067C55C5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747" y="6236446"/>
            <a:ext cx="1592394" cy="49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074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AirSCWO™ Installations</a:t>
            </a:r>
          </a:p>
        </p:txBody>
      </p:sp>
      <p:sp>
        <p:nvSpPr>
          <p:cNvPr id="142" name="Google Shape;142;p7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 dirty="0"/>
          </a:p>
        </p:txBody>
      </p:sp>
      <p:sp>
        <p:nvSpPr>
          <p:cNvPr id="34" name="Google Shape;384;p42"/>
          <p:cNvSpPr/>
          <p:nvPr/>
        </p:nvSpPr>
        <p:spPr>
          <a:xfrm>
            <a:off x="1185544" y="2027696"/>
            <a:ext cx="2464699" cy="3987949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tx1"/>
              </a:solidFill>
              <a:latin typeface="Proxima Nova" panose="02000506030000020004" pitchFamily="2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41" name="Google Shape;83;p1">
            <a:extLst>
              <a:ext uri="{FF2B5EF4-FFF2-40B4-BE49-F238E27FC236}">
                <a16:creationId xmlns:a16="http://schemas.microsoft.com/office/drawing/2014/main" id="{0AEAB475-9AA4-82AF-B000-C9FB66D26A8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r"/>
            <a:r>
              <a:rPr lang="en-US" sz="1050" dirty="0"/>
              <a:t>© 2022 374Water Inc. | Confidential</a:t>
            </a:r>
            <a:endParaRPr sz="1050" dirty="0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4D453545-0E36-F2A5-AE6D-3CF581720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4953000" cy="4351338"/>
          </a:xfrm>
        </p:spPr>
        <p:txBody>
          <a:bodyPr>
            <a:normAutofit/>
          </a:bodyPr>
          <a:lstStyle/>
          <a:p>
            <a:pPr marL="0" indent="0" defTabSz="1015990" eaLnBrk="0" hangingPunct="0">
              <a:lnSpc>
                <a:spcPct val="105000"/>
              </a:lnSpc>
              <a:buClr>
                <a:schemeClr val="bg1"/>
              </a:buClr>
              <a:buNone/>
              <a:defRPr/>
            </a:pPr>
            <a:r>
              <a:rPr lang="en-US" altLang="en-US" sz="2400" b="1" dirty="0">
                <a:solidFill>
                  <a:schemeClr val="tx1"/>
                </a:solidFill>
                <a:latin typeface="Proxima Nova" panose="020B0604020202020204" charset="0"/>
              </a:rPr>
              <a:t>Demonstration Scale (1 WTPD)</a:t>
            </a:r>
          </a:p>
          <a:p>
            <a:pPr marL="380996" indent="-380996" defTabSz="1015990" eaLnBrk="0" hangingPunct="0">
              <a:lnSpc>
                <a:spcPct val="105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altLang="en-US" sz="2200" dirty="0">
                <a:solidFill>
                  <a:schemeClr val="tx1"/>
                </a:solidFill>
                <a:latin typeface="Proxima Nova" panose="020B0604020202020204" charset="0"/>
              </a:rPr>
              <a:t>Duke University, Durham, NC:</a:t>
            </a:r>
          </a:p>
          <a:p>
            <a:pPr marL="1200150" lvl="1" defTabSz="1015990" eaLnBrk="0" hangingPunct="0">
              <a:lnSpc>
                <a:spcPct val="105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en-US" altLang="en-US" sz="2200" dirty="0">
                <a:solidFill>
                  <a:schemeClr val="tx1"/>
                </a:solidFill>
                <a:latin typeface="Proxima Nova" panose="020B0604020202020204" charset="0"/>
              </a:rPr>
              <a:t>2013 to 2022</a:t>
            </a:r>
          </a:p>
          <a:p>
            <a:pPr marL="1200150" lvl="1" defTabSz="1015990" eaLnBrk="0" hangingPunct="0">
              <a:lnSpc>
                <a:spcPct val="105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en-US" altLang="en-US" sz="2200" dirty="0">
                <a:solidFill>
                  <a:schemeClr val="tx1"/>
                </a:solidFill>
                <a:latin typeface="Proxima Nova" panose="020B0604020202020204" charset="0"/>
              </a:rPr>
              <a:t>&lt; 200 runs</a:t>
            </a:r>
          </a:p>
          <a:p>
            <a:pPr marL="380996" indent="-380996" defTabSz="1015990" eaLnBrk="0" hangingPunct="0">
              <a:lnSpc>
                <a:spcPct val="105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altLang="en-US" sz="2200" dirty="0">
                <a:solidFill>
                  <a:schemeClr val="tx1"/>
                </a:solidFill>
                <a:latin typeface="Proxima Nova" panose="020B0604020202020204" charset="0"/>
              </a:rPr>
              <a:t>Kokomo, IN: </a:t>
            </a:r>
          </a:p>
          <a:p>
            <a:pPr marL="1200150" lvl="1" defTabSz="1015990" eaLnBrk="0" hangingPunct="0">
              <a:lnSpc>
                <a:spcPct val="105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en-US" altLang="en-US" sz="2200" dirty="0">
                <a:solidFill>
                  <a:schemeClr val="tx1"/>
                </a:solidFill>
                <a:latin typeface="Proxima Nova" panose="020B0604020202020204" charset="0"/>
              </a:rPr>
              <a:t>2022 to current</a:t>
            </a:r>
          </a:p>
          <a:p>
            <a:pPr marL="1200150" lvl="1" defTabSz="1015990" eaLnBrk="0" hangingPunct="0">
              <a:lnSpc>
                <a:spcPct val="105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en-US" altLang="en-US" sz="2200" dirty="0">
                <a:solidFill>
                  <a:schemeClr val="tx1"/>
                </a:solidFill>
                <a:latin typeface="Proxima Nova" panose="020B0604020202020204" charset="0"/>
              </a:rPr>
              <a:t>Semi-permanent install for pilot studies</a:t>
            </a:r>
          </a:p>
          <a:p>
            <a:endParaRPr lang="en-US" dirty="0">
              <a:solidFill>
                <a:schemeClr val="tx1"/>
              </a:solidFill>
              <a:latin typeface="Proxima Nova" panose="020B0604020202020204" charset="0"/>
            </a:endParaRP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976E836A-A0D0-25BA-6963-0A0F9A933F4D}"/>
              </a:ext>
            </a:extLst>
          </p:cNvPr>
          <p:cNvSpPr txBox="1">
            <a:spLocks/>
          </p:cNvSpPr>
          <p:nvPr/>
        </p:nvSpPr>
        <p:spPr>
          <a:xfrm>
            <a:off x="6400802" y="1825624"/>
            <a:ext cx="494106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Courier New" panose="02070309020205020404" pitchFamily="49" charset="0"/>
              <a:buChar char="o"/>
              <a:defRPr sz="2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defTabSz="1015990" eaLnBrk="0" hangingPunct="0">
              <a:lnSpc>
                <a:spcPct val="105000"/>
              </a:lnSpc>
              <a:buClr>
                <a:schemeClr val="bg1"/>
              </a:buClr>
              <a:buFont typeface="Arial"/>
              <a:buNone/>
              <a:defRPr/>
            </a:pPr>
            <a:r>
              <a:rPr lang="en-US" altLang="en-US" sz="2400" b="1" dirty="0">
                <a:solidFill>
                  <a:schemeClr val="tx1"/>
                </a:solidFill>
                <a:latin typeface="Proxima Nova" panose="020B0604020202020204" charset="0"/>
              </a:rPr>
              <a:t>Full Scale (6 WTPD)</a:t>
            </a:r>
          </a:p>
          <a:p>
            <a:pPr marL="380996" indent="-380996" defTabSz="1015990" eaLnBrk="0" hangingPunct="0">
              <a:lnSpc>
                <a:spcPct val="105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altLang="en-US" sz="2200" dirty="0">
                <a:solidFill>
                  <a:schemeClr val="tx1"/>
                </a:solidFill>
                <a:latin typeface="Proxima Nova" panose="020B0604020202020204" charset="0"/>
              </a:rPr>
              <a:t>CA - 2Q 2023</a:t>
            </a:r>
          </a:p>
          <a:p>
            <a:pPr marL="380996" indent="-380996" defTabSz="1015990" eaLnBrk="0" hangingPunct="0">
              <a:lnSpc>
                <a:spcPct val="105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altLang="en-US" sz="2200" dirty="0">
                <a:solidFill>
                  <a:schemeClr val="tx1"/>
                </a:solidFill>
                <a:latin typeface="Proxima Nova" panose="020B0604020202020204" charset="0"/>
              </a:rPr>
              <a:t>FL - 2Q 2023 </a:t>
            </a:r>
          </a:p>
          <a:p>
            <a:pPr marL="380996" indent="-380996" defTabSz="1015990" eaLnBrk="0" hangingPunct="0">
              <a:lnSpc>
                <a:spcPct val="105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altLang="en-US" sz="2200" dirty="0">
                <a:solidFill>
                  <a:schemeClr val="tx1"/>
                </a:solidFill>
                <a:latin typeface="Proxima Nova" panose="020B0604020202020204" charset="0"/>
              </a:rPr>
              <a:t>ME - 2Q 2023 </a:t>
            </a:r>
          </a:p>
          <a:p>
            <a:pPr marL="380996" indent="-380996" defTabSz="1015990" eaLnBrk="0" hangingPunct="0">
              <a:lnSpc>
                <a:spcPct val="105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altLang="en-US" sz="2200" dirty="0">
                <a:solidFill>
                  <a:schemeClr val="tx1"/>
                </a:solidFill>
                <a:latin typeface="Proxima Nova" panose="020B0604020202020204" charset="0"/>
              </a:rPr>
              <a:t>DoD 1 - 3Q 2023 </a:t>
            </a:r>
          </a:p>
          <a:p>
            <a:pPr marL="380996" indent="-380996" defTabSz="1015990" eaLnBrk="0" hangingPunct="0">
              <a:lnSpc>
                <a:spcPct val="105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altLang="en-US" sz="2200" dirty="0">
                <a:solidFill>
                  <a:schemeClr val="tx1"/>
                </a:solidFill>
                <a:latin typeface="Proxima Nova" panose="020B0604020202020204" charset="0"/>
              </a:rPr>
              <a:t>NC - 4Q 2023 </a:t>
            </a:r>
          </a:p>
          <a:p>
            <a:pPr marL="380996" indent="-380996" defTabSz="1015990" eaLnBrk="0" hangingPunct="0">
              <a:lnSpc>
                <a:spcPct val="105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altLang="en-US" sz="2200" dirty="0">
                <a:solidFill>
                  <a:schemeClr val="tx1"/>
                </a:solidFill>
                <a:latin typeface="Proxima Nova" panose="020B0604020202020204" charset="0"/>
              </a:rPr>
              <a:t>DoD 2 - 4Q 2023 </a:t>
            </a:r>
          </a:p>
          <a:p>
            <a:pPr marL="380996" indent="-380996" defTabSz="1015990" eaLnBrk="0" hangingPunct="0">
              <a:lnSpc>
                <a:spcPct val="105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altLang="en-US" sz="2200" dirty="0">
                <a:solidFill>
                  <a:schemeClr val="tx1"/>
                </a:solidFill>
                <a:latin typeface="Proxima Nova" panose="020B0604020202020204" charset="0"/>
              </a:rPr>
              <a:t>4+ units to be deployed elsewhere</a:t>
            </a:r>
          </a:p>
          <a:p>
            <a:pPr marL="380996" indent="-380996" defTabSz="1015990" eaLnBrk="0" hangingPunct="0">
              <a:lnSpc>
                <a:spcPct val="105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pPr>
            <a:endParaRPr lang="en-US" altLang="en-US" sz="2200" dirty="0">
              <a:solidFill>
                <a:schemeClr val="tx1"/>
              </a:solidFill>
              <a:latin typeface="Proxima Nova" panose="020B0604020202020204" charset="0"/>
            </a:endParaRPr>
          </a:p>
        </p:txBody>
      </p:sp>
      <p:pic>
        <p:nvPicPr>
          <p:cNvPr id="4" name="Google Shape;12;p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AFF30D9-B60F-93BF-C9AF-FBB5815A888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78935" y="315912"/>
            <a:ext cx="2322366" cy="365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205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409" y="654436"/>
            <a:ext cx="9982201" cy="1325563"/>
          </a:xfrm>
        </p:spPr>
        <p:txBody>
          <a:bodyPr/>
          <a:lstStyle/>
          <a:p>
            <a:r>
              <a:rPr lang="en-US" dirty="0"/>
              <a:t>Prefabricated, Compact &amp; Modular </a:t>
            </a:r>
          </a:p>
        </p:txBody>
      </p:sp>
      <p:sp>
        <p:nvSpPr>
          <p:cNvPr id="142" name="Google Shape;142;p7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873B1DF-C842-6E28-1623-E083859C838E}"/>
              </a:ext>
            </a:extLst>
          </p:cNvPr>
          <p:cNvGrpSpPr>
            <a:grpSpLocks noChangeAspect="1"/>
          </p:cNvGrpSpPr>
          <p:nvPr/>
        </p:nvGrpSpPr>
        <p:grpSpPr>
          <a:xfrm>
            <a:off x="838200" y="1695815"/>
            <a:ext cx="3300007" cy="1891723"/>
            <a:chOff x="864008" y="1873975"/>
            <a:chExt cx="5619082" cy="3221129"/>
          </a:xfrm>
        </p:grpSpPr>
        <p:pic>
          <p:nvPicPr>
            <p:cNvPr id="42" name="Picture 2" descr="C:\000 NEW Marc Office\Publi-CONFERENCES\2014 Pratt Open House\coil.JPG">
              <a:extLst>
                <a:ext uri="{FF2B5EF4-FFF2-40B4-BE49-F238E27FC236}">
                  <a16:creationId xmlns:a16="http://schemas.microsoft.com/office/drawing/2014/main" id="{18C5E3AB-CC22-75A0-236E-7610637CAE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 bwMode="auto">
            <a:xfrm>
              <a:off x="5015992" y="1873977"/>
              <a:ext cx="1453054" cy="155502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0859FB0B-9719-BC57-25E0-D6C2E0260F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180"/>
            <a:stretch/>
          </p:blipFill>
          <p:spPr>
            <a:xfrm>
              <a:off x="5030036" y="3489063"/>
              <a:ext cx="1453054" cy="1606041"/>
            </a:xfrm>
            <a:prstGeom prst="rect">
              <a:avLst/>
            </a:prstGeom>
          </p:spPr>
        </p:pic>
        <p:pic>
          <p:nvPicPr>
            <p:cNvPr id="41" name="Google Shape;144;p7" descr="A close up of a blue wall&#10;&#10;Description automatically generated">
              <a:extLst>
                <a:ext uri="{FF2B5EF4-FFF2-40B4-BE49-F238E27FC236}">
                  <a16:creationId xmlns:a16="http://schemas.microsoft.com/office/drawing/2014/main" id="{2D63E8ED-C069-A059-E761-915264055CBD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5"/>
            <a:stretch/>
          </p:blipFill>
          <p:spPr>
            <a:xfrm>
              <a:off x="864008" y="1873975"/>
              <a:ext cx="4072360" cy="3221129"/>
            </a:xfrm>
            <a:prstGeom prst="rect">
              <a:avLst/>
            </a:prstGeom>
          </p:spPr>
        </p:pic>
      </p:grpSp>
      <p:sp>
        <p:nvSpPr>
          <p:cNvPr id="44" name="Google Shape;141;p7">
            <a:extLst>
              <a:ext uri="{FF2B5EF4-FFF2-40B4-BE49-F238E27FC236}">
                <a16:creationId xmlns:a16="http://schemas.microsoft.com/office/drawing/2014/main" id="{4BCEFEB9-5E3F-B85B-35DD-5CBB6428617A}"/>
              </a:ext>
            </a:extLst>
          </p:cNvPr>
          <p:cNvSpPr txBox="1"/>
          <p:nvPr/>
        </p:nvSpPr>
        <p:spPr>
          <a:xfrm>
            <a:off x="838199" y="3729376"/>
            <a:ext cx="329176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xima Nova"/>
              <a:buNone/>
            </a:pPr>
            <a:r>
              <a:rPr lang="en-US" sz="1200" b="0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AirSCWO™  1 metric ton per day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 o</a:t>
            </a:r>
            <a:r>
              <a:rPr lang="en-US" sz="1200" b="0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perating on the Duke campus from 2015</a:t>
            </a:r>
            <a:endParaRPr sz="1200" b="0" i="0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" name="Google Shape;83;p1">
            <a:extLst>
              <a:ext uri="{FF2B5EF4-FFF2-40B4-BE49-F238E27FC236}">
                <a16:creationId xmlns:a16="http://schemas.microsoft.com/office/drawing/2014/main" id="{829724E4-46A5-3656-44BA-9B02F888574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r"/>
            <a:r>
              <a:rPr lang="en-US" sz="1050" dirty="0"/>
              <a:t>© 2022 374Water Inc. | Confidential</a:t>
            </a:r>
            <a:endParaRPr sz="105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4CECB2D-319D-19EF-6D02-B4793E1492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199" y="1690688"/>
            <a:ext cx="5486400" cy="4114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E1BF2D-EC9C-FC81-82EB-929C32F218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199" y="1690688"/>
            <a:ext cx="5486400" cy="4114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2EA6AFC-C9D4-7E2D-85B8-D8E277E2572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667" r="13333"/>
          <a:stretch/>
        </p:blipFill>
        <p:spPr>
          <a:xfrm>
            <a:off x="8839200" y="1674070"/>
            <a:ext cx="2560320" cy="2560320"/>
          </a:xfrm>
          <a:prstGeom prst="ellipse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260DC6E-7553-8EEE-4544-7A0086481F2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222" t="336" r="12777" b="-336"/>
          <a:stretch/>
        </p:blipFill>
        <p:spPr>
          <a:xfrm rot="5400000">
            <a:off x="6848218" y="3375130"/>
            <a:ext cx="2560320" cy="2560320"/>
          </a:xfrm>
          <a:prstGeom prst="ellipse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54AB2B-55FC-7A8E-CFB1-FC986124AD4D}"/>
              </a:ext>
            </a:extLst>
          </p:cNvPr>
          <p:cNvCxnSpPr>
            <a:cxnSpLocks/>
            <a:endCxn id="22" idx="4"/>
          </p:cNvCxnSpPr>
          <p:nvPr/>
        </p:nvCxnSpPr>
        <p:spPr>
          <a:xfrm>
            <a:off x="3009036" y="4038600"/>
            <a:ext cx="3839182" cy="61669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14EA1F1-5746-AF4F-BE4F-D8845896BDFB}"/>
              </a:ext>
            </a:extLst>
          </p:cNvPr>
          <p:cNvCxnSpPr>
            <a:cxnSpLocks/>
            <a:endCxn id="20" idx="2"/>
          </p:cNvCxnSpPr>
          <p:nvPr/>
        </p:nvCxnSpPr>
        <p:spPr>
          <a:xfrm flipV="1">
            <a:off x="4175760" y="2954230"/>
            <a:ext cx="4663440" cy="899753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Google Shape;141;p7">
            <a:extLst>
              <a:ext uri="{FF2B5EF4-FFF2-40B4-BE49-F238E27FC236}">
                <a16:creationId xmlns:a16="http://schemas.microsoft.com/office/drawing/2014/main" id="{60CAA2EE-7488-5DF6-8C8E-0739AFB3D41D}"/>
              </a:ext>
            </a:extLst>
          </p:cNvPr>
          <p:cNvSpPr txBox="1"/>
          <p:nvPr/>
        </p:nvSpPr>
        <p:spPr>
          <a:xfrm>
            <a:off x="838200" y="5935450"/>
            <a:ext cx="548639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xima Nova"/>
              <a:buNone/>
            </a:pPr>
            <a:r>
              <a:rPr lang="en-US" sz="1200" b="0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AirSCWO™  6 metric ton per day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 assembled at </a:t>
            </a:r>
            <a:r>
              <a:rPr lang="en-US" sz="1200" b="0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MB facility 2022</a:t>
            </a:r>
            <a:endParaRPr sz="1200" b="0" i="0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305740-C706-23DD-8324-4DAF377EB08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82" t="19435" b="3033"/>
          <a:stretch/>
        </p:blipFill>
        <p:spPr>
          <a:xfrm>
            <a:off x="838200" y="1663184"/>
            <a:ext cx="10561320" cy="4665828"/>
          </a:xfrm>
          <a:prstGeom prst="rect">
            <a:avLst/>
          </a:prstGeom>
        </p:spPr>
      </p:pic>
      <p:pic>
        <p:nvPicPr>
          <p:cNvPr id="3" name="Google Shape;12;p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C1CB5AC-4077-3BC1-C715-A158EC177690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578935" y="315912"/>
            <a:ext cx="2322366" cy="365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158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9982201" cy="1325563"/>
          </a:xfrm>
        </p:spPr>
        <p:txBody>
          <a:bodyPr/>
          <a:lstStyle/>
          <a:p>
            <a:r>
              <a:rPr lang="en-US" dirty="0"/>
              <a:t>Key Benefits</a:t>
            </a:r>
          </a:p>
        </p:txBody>
      </p:sp>
      <p:sp>
        <p:nvSpPr>
          <p:cNvPr id="142" name="Google Shape;142;p7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FEB171-7A39-0C6A-10DE-C56355414C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8" t="4759" r="2558" b="7232"/>
          <a:stretch/>
        </p:blipFill>
        <p:spPr>
          <a:xfrm>
            <a:off x="1295400" y="1668917"/>
            <a:ext cx="9601200" cy="4437528"/>
          </a:xfrm>
          <a:prstGeom prst="rect">
            <a:avLst/>
          </a:prstGeom>
        </p:spPr>
      </p:pic>
      <p:sp>
        <p:nvSpPr>
          <p:cNvPr id="6" name="Google Shape;83;p1">
            <a:extLst>
              <a:ext uri="{FF2B5EF4-FFF2-40B4-BE49-F238E27FC236}">
                <a16:creationId xmlns:a16="http://schemas.microsoft.com/office/drawing/2014/main" id="{88AD0754-4992-21D5-F54A-025D3FEC815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r"/>
            <a:r>
              <a:rPr lang="en-US" sz="1050" dirty="0"/>
              <a:t>© 2022 374Water Inc. | Confidential</a:t>
            </a:r>
            <a:endParaRPr sz="1050" dirty="0"/>
          </a:p>
        </p:txBody>
      </p:sp>
      <p:pic>
        <p:nvPicPr>
          <p:cNvPr id="3" name="Google Shape;12;p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A1D2643-3F02-0CB8-1BDD-3BB4E5CCB53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78935" y="315912"/>
            <a:ext cx="2322366" cy="365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81844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216320" cy="4351338"/>
          </a:xfrm>
        </p:spPr>
        <p:txBody>
          <a:bodyPr>
            <a:noAutofit/>
          </a:bodyPr>
          <a:lstStyle/>
          <a:p>
            <a:r>
              <a:rPr lang="en-US" dirty="0"/>
              <a:t>Omniprocessor – waste agnostic </a:t>
            </a:r>
          </a:p>
          <a:p>
            <a:r>
              <a:rPr lang="en-US" dirty="0"/>
              <a:t>Compact modular containized system for easy deployment</a:t>
            </a:r>
          </a:p>
          <a:p>
            <a:r>
              <a:rPr lang="en-US" dirty="0"/>
              <a:t>Energy efficient and self sufficient</a:t>
            </a:r>
          </a:p>
          <a:p>
            <a:r>
              <a:rPr lang="en-US" dirty="0"/>
              <a:t>Ideal technology to meet Sustainable Development Goals</a:t>
            </a:r>
          </a:p>
        </p:txBody>
      </p:sp>
      <p:sp>
        <p:nvSpPr>
          <p:cNvPr id="152" name="Google Shape;152;p8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AE33290-858E-314E-95D0-45866B6763EA}"/>
              </a:ext>
            </a:extLst>
          </p:cNvPr>
          <p:cNvGrpSpPr>
            <a:grpSpLocks noChangeAspect="1"/>
          </p:cNvGrpSpPr>
          <p:nvPr/>
        </p:nvGrpSpPr>
        <p:grpSpPr>
          <a:xfrm>
            <a:off x="6542219" y="2101005"/>
            <a:ext cx="5212080" cy="2523342"/>
            <a:chOff x="3667146" y="3466333"/>
            <a:chExt cx="4649708" cy="225108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F5CC79D-52AE-AC49-ABBD-5DAF65213C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035"/>
            <a:stretch/>
          </p:blipFill>
          <p:spPr>
            <a:xfrm>
              <a:off x="4824961" y="3466333"/>
              <a:ext cx="1078378" cy="104994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00D0D56-244B-C84C-9A75-32CF1ABB25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5" r="-115"/>
            <a:stretch/>
          </p:blipFill>
          <p:spPr>
            <a:xfrm>
              <a:off x="6025156" y="3466333"/>
              <a:ext cx="1089660" cy="106098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004A778-91F4-BE40-9000-D7CAB08F0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29532" y="3466333"/>
              <a:ext cx="1087322" cy="106098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83A85DC-7716-0B44-994C-9E4418A7B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67146" y="4630277"/>
              <a:ext cx="1087146" cy="104994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5A02B1F-F825-C14A-BA70-50F7632A4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25156" y="4630277"/>
              <a:ext cx="1087145" cy="106098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E6BE70A-2C1A-9F47-A0A7-E1FF9DD0F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29621" y="4630277"/>
              <a:ext cx="1087145" cy="1087144"/>
            </a:xfrm>
            <a:prstGeom prst="rect">
              <a:avLst/>
            </a:prstGeom>
          </p:spPr>
        </p:pic>
        <p:pic>
          <p:nvPicPr>
            <p:cNvPr id="17" name="Picture 2" descr="Communications materials - United Nations Sustainable Development">
              <a:extLst>
                <a:ext uri="{FF2B5EF4-FFF2-40B4-BE49-F238E27FC236}">
                  <a16:creationId xmlns:a16="http://schemas.microsoft.com/office/drawing/2014/main" id="{90BB17B1-90F6-DC49-B8CB-6937320A2F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7173" y="3466333"/>
              <a:ext cx="1067093" cy="1069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Goal 13 | Department of Economic and Social Affairs">
              <a:extLst>
                <a:ext uri="{FF2B5EF4-FFF2-40B4-BE49-F238E27FC236}">
                  <a16:creationId xmlns:a16="http://schemas.microsoft.com/office/drawing/2014/main" id="{C469FF74-7101-0946-90F0-48213A0838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6245" y="4630277"/>
              <a:ext cx="1067093" cy="1067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Google Shape;83;p1">
            <a:extLst>
              <a:ext uri="{FF2B5EF4-FFF2-40B4-BE49-F238E27FC236}">
                <a16:creationId xmlns:a16="http://schemas.microsoft.com/office/drawing/2014/main" id="{30714B09-B56A-2137-BFA5-9CB673A2D01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r"/>
            <a:r>
              <a:rPr lang="en-US" sz="1050" dirty="0"/>
              <a:t>© 2022 374Water Inc. | Confidential</a:t>
            </a:r>
            <a:endParaRPr sz="1050" dirty="0"/>
          </a:p>
        </p:txBody>
      </p:sp>
      <p:pic>
        <p:nvPicPr>
          <p:cNvPr id="4" name="Google Shape;12;p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87C35E8-C5DE-EBB2-8D33-01995CB03448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578935" y="315912"/>
            <a:ext cx="2322366" cy="36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9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0" y="9806"/>
            <a:ext cx="12188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9" descr="TextBox 6"/>
          <p:cNvSpPr txBox="1"/>
          <p:nvPr/>
        </p:nvSpPr>
        <p:spPr>
          <a:xfrm>
            <a:off x="928993" y="2198579"/>
            <a:ext cx="307231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pioneering a new era in sustainability</a:t>
            </a:r>
            <a:endParaRPr dirty="0"/>
          </a:p>
        </p:txBody>
      </p:sp>
      <p:cxnSp>
        <p:nvCxnSpPr>
          <p:cNvPr id="162" name="Google Shape;162;p9"/>
          <p:cNvCxnSpPr/>
          <p:nvPr/>
        </p:nvCxnSpPr>
        <p:spPr>
          <a:xfrm>
            <a:off x="3099881" y="2762655"/>
            <a:ext cx="635541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63" name="Google Shape;163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8992" y="1340954"/>
            <a:ext cx="3951909" cy="645609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9" descr="TextBox 6"/>
          <p:cNvSpPr txBox="1"/>
          <p:nvPr/>
        </p:nvSpPr>
        <p:spPr>
          <a:xfrm>
            <a:off x="928993" y="3592064"/>
            <a:ext cx="3072319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Sudhakar (Sunny) Viswanathan VP of Sales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+1 919-800-9221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sv@374water.com</a:t>
            </a:r>
            <a:endParaRPr sz="160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5" name="Google Shape;165;p9" descr="TextBox 6"/>
          <p:cNvSpPr txBox="1"/>
          <p:nvPr/>
        </p:nvSpPr>
        <p:spPr>
          <a:xfrm>
            <a:off x="928993" y="5542204"/>
            <a:ext cx="3072319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374water.com</a:t>
            </a:r>
            <a:endParaRPr dirty="0"/>
          </a:p>
        </p:txBody>
      </p:sp>
      <p:sp>
        <p:nvSpPr>
          <p:cNvPr id="12" name="Google Shape;83;p1"/>
          <p:cNvSpPr txBox="1">
            <a:spLocks noGrp="1"/>
          </p:cNvSpPr>
          <p:nvPr>
            <p:ph type="sldNum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r"/>
            <a:r>
              <a:rPr lang="en-US" sz="1050" dirty="0"/>
              <a:t>© 2022 374Water Inc. | Confidential</a:t>
            </a:r>
            <a:endParaRPr sz="1050" dirty="0"/>
          </a:p>
        </p:txBody>
      </p:sp>
      <p:pic>
        <p:nvPicPr>
          <p:cNvPr id="9" name="Picture 4" descr="https://lh5.googleusercontent.com/yDgVNprvGm9N12vgFqqs3OtVHhkw9i094HNG7AyRs2xuxz3cGP86JNafe4g1e9-hVUfQ0Xdij7CflgqXErfcfbgBwHV6m9VrC_ZtmrPms8UuN2k3iGeKfHM-7Nis8yU_HCCKtOMG7oTCSFGN7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2" t="16924" r="10155" b="17838"/>
          <a:stretch/>
        </p:blipFill>
        <p:spPr bwMode="auto">
          <a:xfrm>
            <a:off x="7620000" y="3048000"/>
            <a:ext cx="3749040" cy="298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105D8AF3-6860-DBCA-758C-F2C17457D6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027"/>
            <a:ext cx="12192000" cy="68299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F7FFF9-2A31-43E5-9145-5B5F0E448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1" y="1232407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9867E-032C-4F26-B0BC-7A60D11E86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52651" y="2327783"/>
            <a:ext cx="3886200" cy="142673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0EC2AF-1D0E-4D7C-9E8A-C7A0E1AA26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3151" y="2327783"/>
            <a:ext cx="3886200" cy="142673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17D2FD-A1FB-4E01-A0FB-A8F9717C905D}"/>
              </a:ext>
            </a:extLst>
          </p:cNvPr>
          <p:cNvSpPr txBox="1"/>
          <p:nvPr/>
        </p:nvSpPr>
        <p:spPr>
          <a:xfrm>
            <a:off x="2551844" y="5652811"/>
            <a:ext cx="72026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/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Arial"/>
                <a:sym typeface="Arial"/>
              </a:rPr>
              <a:t>© </a:t>
            </a:r>
            <a:fld id="{773E672E-9DC5-4993-8318-A994F81377CF}" type="datetimeyyyy">
              <a:rPr lang="en-US" sz="2000" b="1">
                <a:solidFill>
                  <a:srgbClr val="002060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Arial"/>
                <a:sym typeface="Arial"/>
              </a:rPr>
              <a:pPr defTabSz="685783"/>
              <a:t>2023</a:t>
            </a:fld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Arial"/>
                <a:sym typeface="Arial"/>
              </a:rPr>
              <a:t> California Water Environment Association (CWEA)</a:t>
            </a:r>
          </a:p>
        </p:txBody>
      </p:sp>
    </p:spTree>
    <p:extLst>
      <p:ext uri="{BB962C8B-B14F-4D97-AF65-F5344CB8AC3E}">
        <p14:creationId xmlns:p14="http://schemas.microsoft.com/office/powerpoint/2010/main" val="1352386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ale jumping out of the water&#10;&#10;Description automatically generated">
            <a:extLst>
              <a:ext uri="{FF2B5EF4-FFF2-40B4-BE49-F238E27FC236}">
                <a16:creationId xmlns:a16="http://schemas.microsoft.com/office/drawing/2014/main" id="{5B2D568C-BD31-48C9-9D54-437B98E216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1" y="903"/>
            <a:ext cx="12188823" cy="6856204"/>
          </a:xfrm>
          <a:prstGeom prst="rect">
            <a:avLst/>
          </a:prstGeom>
          <a:solidFill>
            <a:srgbClr val="1E196A"/>
          </a:solidFill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0ADAF6A7-BC91-4D9F-AFD1-70097DF4CE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634" y="6235715"/>
            <a:ext cx="1591980" cy="4916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AE003B-75FA-4FAB-A47C-B8B41B646C68}"/>
              </a:ext>
            </a:extLst>
          </p:cNvPr>
          <p:cNvSpPr txBox="1"/>
          <p:nvPr/>
        </p:nvSpPr>
        <p:spPr>
          <a:xfrm>
            <a:off x="718854" y="526489"/>
            <a:ext cx="10730855" cy="5507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49">
              <a:defRPr/>
            </a:pPr>
            <a:r>
              <a:rPr lang="en-US" sz="3199" b="1" dirty="0">
                <a:solidFill>
                  <a:prstClr val="white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Calibri" panose="020F0502020204030204" pitchFamily="34" charset="0"/>
                <a:sym typeface="Arial"/>
              </a:rPr>
              <a:t>CWEA, its Board members and</a:t>
            </a:r>
          </a:p>
          <a:p>
            <a:pPr algn="ctr" defTabSz="914149">
              <a:defRPr/>
            </a:pPr>
            <a:r>
              <a:rPr lang="en-US" sz="3199" b="1" dirty="0">
                <a:solidFill>
                  <a:prstClr val="white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Calibri" panose="020F0502020204030204" pitchFamily="34" charset="0"/>
                <a:sym typeface="Arial"/>
              </a:rPr>
              <a:t>volunteers are not responsible for the</a:t>
            </a:r>
          </a:p>
          <a:p>
            <a:pPr algn="ctr" defTabSz="914149">
              <a:defRPr/>
            </a:pPr>
            <a:r>
              <a:rPr lang="en-US" sz="3199" b="1" dirty="0">
                <a:solidFill>
                  <a:prstClr val="white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Calibri" panose="020F0502020204030204" pitchFamily="34" charset="0"/>
                <a:sym typeface="Arial"/>
              </a:rPr>
              <a:t>actions of speakers or the content of their</a:t>
            </a:r>
          </a:p>
          <a:p>
            <a:pPr algn="ctr" defTabSz="914149">
              <a:defRPr/>
            </a:pPr>
            <a:r>
              <a:rPr lang="en-US" sz="3199" b="1" dirty="0">
                <a:solidFill>
                  <a:prstClr val="white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Calibri" panose="020F0502020204030204" pitchFamily="34" charset="0"/>
                <a:sym typeface="Arial"/>
              </a:rPr>
              <a:t>sessions. No endorsement is implied or</a:t>
            </a:r>
          </a:p>
          <a:p>
            <a:pPr algn="ctr" defTabSz="914149">
              <a:defRPr/>
            </a:pPr>
            <a:r>
              <a:rPr lang="en-US" sz="3199" b="1" dirty="0">
                <a:solidFill>
                  <a:prstClr val="white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Calibri" panose="020F0502020204030204" pitchFamily="34" charset="0"/>
                <a:sym typeface="Arial"/>
              </a:rPr>
              <a:t>given of any persons or their philosophies,</a:t>
            </a:r>
          </a:p>
          <a:p>
            <a:pPr algn="ctr" defTabSz="914149">
              <a:defRPr/>
            </a:pPr>
            <a:r>
              <a:rPr lang="en-US" sz="3199" b="1" dirty="0">
                <a:solidFill>
                  <a:prstClr val="white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Calibri" panose="020F0502020204030204" pitchFamily="34" charset="0"/>
                <a:sym typeface="Arial"/>
              </a:rPr>
              <a:t>ideas or statements; nor of any products</a:t>
            </a:r>
          </a:p>
          <a:p>
            <a:pPr algn="ctr" defTabSz="914149">
              <a:defRPr/>
            </a:pPr>
            <a:r>
              <a:rPr lang="en-US" sz="3199" b="1" dirty="0">
                <a:solidFill>
                  <a:prstClr val="white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Calibri" panose="020F0502020204030204" pitchFamily="34" charset="0"/>
                <a:sym typeface="Arial"/>
              </a:rPr>
              <a:t>or processes; nor of any organizations</a:t>
            </a:r>
          </a:p>
          <a:p>
            <a:pPr algn="ctr" defTabSz="914149">
              <a:defRPr/>
            </a:pPr>
            <a:r>
              <a:rPr lang="en-US" sz="3199" b="1" dirty="0">
                <a:solidFill>
                  <a:prstClr val="white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Calibri" panose="020F0502020204030204" pitchFamily="34" charset="0"/>
                <a:sym typeface="Arial"/>
              </a:rPr>
              <a:t>or companies who volunteer to serve as</a:t>
            </a:r>
          </a:p>
          <a:p>
            <a:pPr algn="ctr" defTabSz="914149">
              <a:defRPr/>
            </a:pPr>
            <a:r>
              <a:rPr lang="en-US" sz="3199" b="1" dirty="0">
                <a:solidFill>
                  <a:prstClr val="white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Calibri" panose="020F0502020204030204" pitchFamily="34" charset="0"/>
                <a:sym typeface="Arial"/>
              </a:rPr>
              <a:t>speakers in educational programs. </a:t>
            </a:r>
          </a:p>
          <a:p>
            <a:pPr algn="ctr" defTabSz="914149">
              <a:defRPr/>
            </a:pPr>
            <a:endParaRPr lang="en-US" sz="3199" b="1" dirty="0">
              <a:solidFill>
                <a:prstClr val="white"/>
              </a:solidFill>
              <a:latin typeface="Century Gothic" panose="020B0502020202020204" pitchFamily="34" charset="0"/>
              <a:ea typeface="MS PGothic" panose="020B0600070205080204" pitchFamily="34" charset="-128"/>
              <a:cs typeface="Calibri" panose="020F0502020204030204" pitchFamily="34" charset="0"/>
              <a:sym typeface="Arial"/>
            </a:endParaRPr>
          </a:p>
          <a:p>
            <a:pPr algn="ctr" defTabSz="914149">
              <a:defRPr/>
            </a:pPr>
            <a:r>
              <a:rPr lang="en-US" sz="3199" b="1" dirty="0">
                <a:solidFill>
                  <a:prstClr val="white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Calibri" panose="020F0502020204030204" pitchFamily="34" charset="0"/>
                <a:sym typeface="Arial"/>
              </a:rPr>
              <a:t>For reporters: all speakers today are off the record. </a:t>
            </a:r>
          </a:p>
        </p:txBody>
      </p:sp>
    </p:spTree>
    <p:extLst>
      <p:ext uri="{BB962C8B-B14F-4D97-AF65-F5344CB8AC3E}">
        <p14:creationId xmlns:p14="http://schemas.microsoft.com/office/powerpoint/2010/main" val="3520198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9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n animal swimming in the water&#10;&#10;Description automatically generated">
            <a:extLst>
              <a:ext uri="{FF2B5EF4-FFF2-40B4-BE49-F238E27FC236}">
                <a16:creationId xmlns:a16="http://schemas.microsoft.com/office/drawing/2014/main" id="{A4603CC5-7CA5-48D9-8D7A-DFCC42AF79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5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0709" cy="68605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EC96DE9-195F-4618-9FB1-08511EC2A020}"/>
              </a:ext>
            </a:extLst>
          </p:cNvPr>
          <p:cNvSpPr/>
          <p:nvPr/>
        </p:nvSpPr>
        <p:spPr>
          <a:xfrm>
            <a:off x="502419" y="793820"/>
            <a:ext cx="1132449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4210">
              <a:defRPr/>
            </a:pPr>
            <a:r>
              <a:rPr lang="en-US" sz="3600" b="1" dirty="0">
                <a:solidFill>
                  <a:prstClr val="white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"/>
                <a:sym typeface="Arial"/>
              </a:rPr>
              <a:t>Process for Claiming Contact Hours for </a:t>
            </a:r>
          </a:p>
          <a:p>
            <a:pPr algn="ctr" defTabSz="514210">
              <a:defRPr/>
            </a:pPr>
            <a:r>
              <a:rPr lang="en-US" sz="3600" b="1" dirty="0">
                <a:solidFill>
                  <a:prstClr val="white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"/>
                <a:sym typeface="Arial"/>
              </a:rPr>
              <a:t>this Webinar</a:t>
            </a:r>
          </a:p>
          <a:p>
            <a:pPr algn="ctr" defTabSz="514210">
              <a:defRPr/>
            </a:pPr>
            <a:endParaRPr lang="en-US" sz="2000" dirty="0">
              <a:solidFill>
                <a:prstClr val="white"/>
              </a:solidFill>
              <a:latin typeface="Century Gothic" panose="020B0502020202020204" pitchFamily="34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257104" indent="-257104" defTabSz="514210">
              <a:buFont typeface="+mj-lt"/>
              <a:buAutoNum type="arabicPeriod"/>
              <a:defRPr/>
            </a:pPr>
            <a:r>
              <a:rPr lang="en-US" sz="2000" dirty="0">
                <a:solidFill>
                  <a:prstClr val="white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"/>
                <a:sym typeface="Arial"/>
              </a:rPr>
              <a:t>Note the different attention check code(s) that will appear for 60-90 seconds in the top left or right corner of the presentation. </a:t>
            </a:r>
          </a:p>
          <a:p>
            <a:pPr marL="257104" indent="-257104" defTabSz="514210">
              <a:buFont typeface="+mj-lt"/>
              <a:buAutoNum type="arabicPeriod"/>
              <a:defRPr/>
            </a:pPr>
            <a:endParaRPr lang="en-US" sz="2000" dirty="0">
              <a:solidFill>
                <a:prstClr val="white"/>
              </a:solidFill>
              <a:latin typeface="Century Gothic" panose="020B0502020202020204" pitchFamily="34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257104" indent="-257104" defTabSz="514210">
              <a:buFont typeface="+mj-lt"/>
              <a:buAutoNum type="arabicPeriod"/>
              <a:defRPr/>
            </a:pPr>
            <a:r>
              <a:rPr lang="en-US" sz="2000" dirty="0">
                <a:solidFill>
                  <a:prstClr val="white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"/>
                <a:sym typeface="Arial"/>
              </a:rPr>
              <a:t>Log in to </a:t>
            </a:r>
            <a:r>
              <a:rPr lang="en-US" sz="2000" b="1" dirty="0">
                <a:solidFill>
                  <a:srgbClr val="FF6600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https://owen.cwea.org/</a:t>
            </a:r>
            <a:r>
              <a:rPr lang="en-US" sz="2000" b="1" dirty="0">
                <a:solidFill>
                  <a:srgbClr val="FF6600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000" dirty="0">
                <a:solidFill>
                  <a:prstClr val="white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"/>
                <a:sym typeface="Arial"/>
              </a:rPr>
              <a:t>the Online Wastewater Education Network (OWEN) with your mycwea.org account info and find this program in “Your Dashboard”.  </a:t>
            </a:r>
          </a:p>
          <a:p>
            <a:pPr marL="257104" indent="-257104" defTabSz="514210">
              <a:buFont typeface="+mj-lt"/>
              <a:buAutoNum type="arabicPeriod"/>
              <a:defRPr/>
            </a:pPr>
            <a:endParaRPr lang="en-US" sz="2000" dirty="0">
              <a:solidFill>
                <a:prstClr val="white"/>
              </a:solidFill>
              <a:latin typeface="Century Gothic" panose="020B0502020202020204" pitchFamily="34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257104" indent="-257104" defTabSz="514210">
              <a:buFont typeface="+mj-lt"/>
              <a:buAutoNum type="arabicPeriod"/>
              <a:defRPr/>
            </a:pPr>
            <a:r>
              <a:rPr lang="en-US" sz="2000" dirty="0">
                <a:solidFill>
                  <a:prstClr val="white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"/>
                <a:sym typeface="Arial"/>
              </a:rPr>
              <a:t>Under the "Contents" tab, enter the correct attention check codes in the “Attention Check Code” component within 48 hours of the live webinar.</a:t>
            </a:r>
          </a:p>
          <a:p>
            <a:pPr marL="257104" indent="-257104" defTabSz="514210">
              <a:buFont typeface="+mj-lt"/>
              <a:buAutoNum type="arabicPeriod"/>
              <a:defRPr/>
            </a:pPr>
            <a:endParaRPr lang="en-US" sz="2000" dirty="0">
              <a:solidFill>
                <a:prstClr val="white"/>
              </a:solidFill>
              <a:latin typeface="Century Gothic" panose="020B0502020202020204" pitchFamily="34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257104" indent="-257104" defTabSz="514210">
              <a:buFont typeface="+mj-lt"/>
              <a:buAutoNum type="arabicPeriod"/>
              <a:defRPr/>
            </a:pPr>
            <a:r>
              <a:rPr lang="en-US" sz="2000" dirty="0">
                <a:solidFill>
                  <a:prstClr val="white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"/>
                <a:sym typeface="Arial"/>
              </a:rPr>
              <a:t>Your contact hours will be reflected in your mycwea.org account within 2-3 weeks following completion.</a:t>
            </a:r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2D8DB102-64B2-499E-83BE-1429CD21E99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634" y="6235715"/>
            <a:ext cx="1591980" cy="491604"/>
          </a:xfrm>
          <a:prstGeom prst="rect">
            <a:avLst/>
          </a:prstGeom>
        </p:spPr>
      </p:pic>
      <p:pic>
        <p:nvPicPr>
          <p:cNvPr id="4" name="Google Shape;81;p1" descr="Icon&#10;&#10;Description automatically generated">
            <a:extLst>
              <a:ext uri="{FF2B5EF4-FFF2-40B4-BE49-F238E27FC236}">
                <a16:creationId xmlns:a16="http://schemas.microsoft.com/office/drawing/2014/main" id="{76784CC0-467B-29A0-D65E-37EE4EF76CC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48" y="0"/>
            <a:ext cx="1218895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990BD0-FA33-BAA0-E7A0-0D6E8E40765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064" t="21294" r="19220" b="15990"/>
          <a:stretch/>
        </p:blipFill>
        <p:spPr>
          <a:xfrm>
            <a:off x="7044066" y="727038"/>
            <a:ext cx="2394266" cy="3043670"/>
          </a:xfrm>
          <a:prstGeom prst="rect">
            <a:avLst/>
          </a:prstGeom>
          <a:ln w="38100"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FB52088-0879-02E9-08CB-BF620225E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4066" y="3735494"/>
            <a:ext cx="4518891" cy="785252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latin typeface="+mj-lt"/>
              </a:rPr>
              <a:t>Sudhakar Viswanathan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43AA627-BE30-F324-B394-E6D5D4AB8843}"/>
              </a:ext>
            </a:extLst>
          </p:cNvPr>
          <p:cNvSpPr txBox="1">
            <a:spLocks/>
          </p:cNvSpPr>
          <p:nvPr/>
        </p:nvSpPr>
        <p:spPr>
          <a:xfrm>
            <a:off x="7044066" y="4736512"/>
            <a:ext cx="7535223" cy="1388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300" b="0" i="0" kern="1200">
                <a:solidFill>
                  <a:schemeClr val="bg2"/>
                </a:solidFill>
                <a:latin typeface="Gotham Medium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Gotham Medium" pitchFamily="2" charset="0"/>
                <a:ea typeface="+mn-ea"/>
                <a:cs typeface="+mn-cs"/>
              </a:defRPr>
            </a:lvl2pPr>
            <a:lvl3pPr marL="11430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otham Medium" pitchFamily="2" charset="0"/>
                <a:ea typeface="+mn-ea"/>
                <a:cs typeface="+mn-cs"/>
              </a:defRPr>
            </a:lvl3pPr>
            <a:lvl4pPr marL="16002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otham Medium" pitchFamily="2" charset="0"/>
                <a:ea typeface="+mn-ea"/>
                <a:cs typeface="+mn-cs"/>
              </a:defRPr>
            </a:lvl4pPr>
            <a:lvl5pPr marL="20574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otham Medium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b="1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VP of Sales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sym typeface="Proxima Nova"/>
              </a:rPr>
              <a:t>374Water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1AE72D9-2EF2-D042-45C1-A38FF09BF4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" y="2447211"/>
            <a:ext cx="5585869" cy="17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596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 dirty="0"/>
          </a:p>
        </p:txBody>
      </p:sp>
      <p:sp>
        <p:nvSpPr>
          <p:cNvPr id="21" name="Google Shape;83;p1"/>
          <p:cNvSpPr txBox="1">
            <a:spLocks noGrp="1"/>
          </p:cNvSpPr>
          <p:nvPr>
            <p:ph type="sldNum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r"/>
            <a:r>
              <a:rPr lang="en-US" sz="1050" dirty="0">
                <a:latin typeface="+mj-lt"/>
              </a:rPr>
              <a:t>© 2022 374Water Inc. | Confidential</a:t>
            </a:r>
            <a:endParaRPr sz="1050" dirty="0">
              <a:latin typeface="+mj-lt"/>
            </a:endParaRPr>
          </a:p>
        </p:txBody>
      </p:sp>
      <p:sp>
        <p:nvSpPr>
          <p:cNvPr id="12" name="Google Shape;101;p3">
            <a:extLst>
              <a:ext uri="{FF2B5EF4-FFF2-40B4-BE49-F238E27FC236}">
                <a16:creationId xmlns:a16="http://schemas.microsoft.com/office/drawing/2014/main" id="{345CD868-E4B5-5E7C-49A5-E36D2D0D11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1043940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roxima Nova"/>
              <a:buNone/>
            </a:pPr>
            <a:r>
              <a:rPr lang="en-US" dirty="0">
                <a:latin typeface="Proxima Nova" panose="02000506030000020004" pitchFamily="50" charset="0"/>
              </a:rPr>
              <a:t>Who are we?</a:t>
            </a:r>
            <a:endParaRPr dirty="0">
              <a:latin typeface="Proxima Nova" panose="02000506030000020004" pitchFamily="50" charset="0"/>
            </a:endParaRPr>
          </a:p>
        </p:txBody>
      </p:sp>
      <p:sp>
        <p:nvSpPr>
          <p:cNvPr id="13" name="Google Shape;103;p3">
            <a:extLst>
              <a:ext uri="{FF2B5EF4-FFF2-40B4-BE49-F238E27FC236}">
                <a16:creationId xmlns:a16="http://schemas.microsoft.com/office/drawing/2014/main" id="{43C2154B-EC87-CDC5-37A9-AFA0A84E89BA}"/>
              </a:ext>
            </a:extLst>
          </p:cNvPr>
          <p:cNvSpPr txBox="1">
            <a:spLocks/>
          </p:cNvSpPr>
          <p:nvPr/>
        </p:nvSpPr>
        <p:spPr>
          <a:xfrm>
            <a:off x="762000" y="1760222"/>
            <a:ext cx="10744197" cy="505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77800" indent="0" algn="ctr">
              <a:spcBef>
                <a:spcPts val="0"/>
              </a:spcBef>
              <a:buSzPts val="2800"/>
              <a:buNone/>
            </a:pPr>
            <a:r>
              <a:rPr lang="en-US" sz="2400" b="1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Social impact, cleantech, vision/mission driven company in Durham, NC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749DFC6-6CFE-CF24-5792-ADC823801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055" y="3165881"/>
            <a:ext cx="238125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19413F-8F22-C3E6-5316-9CDFD79056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1465" y="4512089"/>
            <a:ext cx="2377440" cy="9323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AA1CDC5-9581-D99A-C9F2-2DAE8DC512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9465" y="3283510"/>
            <a:ext cx="2377440" cy="374342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67D73382-95E2-D7A5-47E5-41D44314D97F}"/>
              </a:ext>
            </a:extLst>
          </p:cNvPr>
          <p:cNvSpPr/>
          <p:nvPr/>
        </p:nvSpPr>
        <p:spPr>
          <a:xfrm>
            <a:off x="1295400" y="4027162"/>
            <a:ext cx="182880" cy="182880"/>
          </a:xfrm>
          <a:prstGeom prst="ellipse">
            <a:avLst/>
          </a:prstGeom>
          <a:solidFill>
            <a:srgbClr val="ED7D3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CB6DF00-233C-AE3F-C44E-20460F8E53BD}"/>
              </a:ext>
            </a:extLst>
          </p:cNvPr>
          <p:cNvSpPr/>
          <p:nvPr/>
        </p:nvSpPr>
        <p:spPr>
          <a:xfrm>
            <a:off x="4343400" y="4023129"/>
            <a:ext cx="182880" cy="182880"/>
          </a:xfrm>
          <a:prstGeom prst="ellipse">
            <a:avLst/>
          </a:prstGeom>
          <a:solidFill>
            <a:srgbClr val="ED7D3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6EFE110-B3CB-1CE6-768F-CA471ACE0899}"/>
              </a:ext>
            </a:extLst>
          </p:cNvPr>
          <p:cNvSpPr/>
          <p:nvPr/>
        </p:nvSpPr>
        <p:spPr>
          <a:xfrm>
            <a:off x="7391400" y="4022877"/>
            <a:ext cx="182880" cy="182880"/>
          </a:xfrm>
          <a:prstGeom prst="ellipse">
            <a:avLst/>
          </a:prstGeom>
          <a:solidFill>
            <a:srgbClr val="ED7D3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2E9FBDF-3E92-67CB-0CA3-A0164A99C5B9}"/>
              </a:ext>
            </a:extLst>
          </p:cNvPr>
          <p:cNvSpPr/>
          <p:nvPr/>
        </p:nvSpPr>
        <p:spPr>
          <a:xfrm>
            <a:off x="10439400" y="4018844"/>
            <a:ext cx="182880" cy="182880"/>
          </a:xfrm>
          <a:prstGeom prst="ellipse">
            <a:avLst/>
          </a:prstGeom>
          <a:solidFill>
            <a:srgbClr val="ED7D3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42BFEAB-CB71-BAD6-4FCE-F0CE572CBE38}"/>
              </a:ext>
            </a:extLst>
          </p:cNvPr>
          <p:cNvCxnSpPr>
            <a:stCxn id="17" idx="6"/>
            <a:endCxn id="27" idx="2"/>
          </p:cNvCxnSpPr>
          <p:nvPr/>
        </p:nvCxnSpPr>
        <p:spPr>
          <a:xfrm flipV="1">
            <a:off x="1478280" y="4114569"/>
            <a:ext cx="2865120" cy="4033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40021AE-D12D-12C7-9143-BF132DBF2F36}"/>
              </a:ext>
            </a:extLst>
          </p:cNvPr>
          <p:cNvCxnSpPr>
            <a:cxnSpLocks/>
            <a:stCxn id="27" idx="6"/>
            <a:endCxn id="28" idx="2"/>
          </p:cNvCxnSpPr>
          <p:nvPr/>
        </p:nvCxnSpPr>
        <p:spPr>
          <a:xfrm flipV="1">
            <a:off x="4526280" y="4114317"/>
            <a:ext cx="2865120" cy="252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D2435DB-0C8C-0436-EA34-F6F95841D649}"/>
              </a:ext>
            </a:extLst>
          </p:cNvPr>
          <p:cNvCxnSpPr>
            <a:cxnSpLocks/>
            <a:stCxn id="28" idx="6"/>
            <a:endCxn id="29" idx="2"/>
          </p:cNvCxnSpPr>
          <p:nvPr/>
        </p:nvCxnSpPr>
        <p:spPr>
          <a:xfrm flipV="1">
            <a:off x="7574280" y="4110284"/>
            <a:ext cx="2865120" cy="4033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4D103638-A373-CE72-B3DA-28441B8B4E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0680" y="4251960"/>
            <a:ext cx="2377440" cy="138684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15D817B-896D-A976-12AB-9AC12F8724F5}"/>
              </a:ext>
            </a:extLst>
          </p:cNvPr>
          <p:cNvSpPr txBox="1"/>
          <p:nvPr/>
        </p:nvSpPr>
        <p:spPr>
          <a:xfrm>
            <a:off x="4142189" y="3617100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2015</a:t>
            </a:r>
            <a:endParaRPr lang="en-US" dirty="0">
              <a:latin typeface="+mn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0ABB236-E7EE-5B16-F417-4692188FA529}"/>
              </a:ext>
            </a:extLst>
          </p:cNvPr>
          <p:cNvSpPr txBox="1"/>
          <p:nvPr/>
        </p:nvSpPr>
        <p:spPr>
          <a:xfrm>
            <a:off x="1094189" y="4358200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2013</a:t>
            </a:r>
            <a:endParaRPr lang="en-US" dirty="0">
              <a:latin typeface="+mn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5D5A226-5800-08CB-A64C-38C8656FE91C}"/>
              </a:ext>
            </a:extLst>
          </p:cNvPr>
          <p:cNvSpPr txBox="1"/>
          <p:nvPr/>
        </p:nvSpPr>
        <p:spPr>
          <a:xfrm>
            <a:off x="7190189" y="4356711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2018</a:t>
            </a:r>
            <a:endParaRPr lang="en-US" dirty="0">
              <a:latin typeface="+mn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6BD6F96-E525-989E-3DA8-3F45E2BDEA9E}"/>
              </a:ext>
            </a:extLst>
          </p:cNvPr>
          <p:cNvSpPr txBox="1"/>
          <p:nvPr/>
        </p:nvSpPr>
        <p:spPr>
          <a:xfrm>
            <a:off x="9768854" y="3623501"/>
            <a:ext cx="1763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Today ($SCWO)</a:t>
            </a:r>
          </a:p>
        </p:txBody>
      </p:sp>
      <p:pic>
        <p:nvPicPr>
          <p:cNvPr id="4" name="Google Shape;12;p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B87AF96-42B3-81D2-A231-0A87479168E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78935" y="315912"/>
            <a:ext cx="2322366" cy="36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7" grpId="0" animBg="1"/>
      <p:bldP spid="28" grpId="0" animBg="1"/>
      <p:bldP spid="29" grpId="0" animBg="1"/>
      <p:bldP spid="35" grpId="0"/>
      <p:bldP spid="36" grpId="0"/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3;p5">
            <a:extLst>
              <a:ext uri="{FF2B5EF4-FFF2-40B4-BE49-F238E27FC236}">
                <a16:creationId xmlns:a16="http://schemas.microsoft.com/office/drawing/2014/main" id="{DD2878FB-2AD3-F89B-2CA5-8F88E3A590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86298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4400"/>
            </a:pPr>
            <a:r>
              <a:rPr lang="en-US" dirty="0">
                <a:latin typeface="Proxima Nova" panose="02000506030000020004" pitchFamily="50" charset="0"/>
              </a:rPr>
              <a:t>Water 101</a:t>
            </a:r>
            <a:endParaRPr dirty="0">
              <a:latin typeface="+mn-lt"/>
            </a:endParaRPr>
          </a:p>
        </p:txBody>
      </p:sp>
      <p:sp>
        <p:nvSpPr>
          <p:cNvPr id="5" name="Google Shape;125;p5">
            <a:extLst>
              <a:ext uri="{FF2B5EF4-FFF2-40B4-BE49-F238E27FC236}">
                <a16:creationId xmlns:a16="http://schemas.microsoft.com/office/drawing/2014/main" id="{171FE03A-5998-0566-E457-9EA7FEC9B342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+mn-lt"/>
              </a:rPr>
              <a:t>6</a:t>
            </a:fld>
            <a:endParaRPr dirty="0">
              <a:latin typeface="+mn-lt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9D26A911-E8E3-E038-A9C3-98B1DDF85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" t="13138" r="16861" b="15894"/>
          <a:stretch/>
        </p:blipFill>
        <p:spPr bwMode="auto">
          <a:xfrm>
            <a:off x="990600" y="1752600"/>
            <a:ext cx="1828800" cy="1702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 descr="water purification | Description, Processes, &amp; Importance | Britannica">
            <a:extLst>
              <a:ext uri="{FF2B5EF4-FFF2-40B4-BE49-F238E27FC236}">
                <a16:creationId xmlns:a16="http://schemas.microsoft.com/office/drawing/2014/main" id="{50018D1F-DDB1-2E3B-F0EB-F71FF320B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523370"/>
            <a:ext cx="18288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B334F03-C591-4F08-506C-7ACE9E84C2AD}"/>
              </a:ext>
            </a:extLst>
          </p:cNvPr>
          <p:cNvSpPr/>
          <p:nvPr/>
        </p:nvSpPr>
        <p:spPr>
          <a:xfrm>
            <a:off x="3081818" y="2340122"/>
            <a:ext cx="3014182" cy="707878"/>
          </a:xfrm>
          <a:prstGeom prst="rect">
            <a:avLst/>
          </a:prstGeom>
        </p:spPr>
        <p:txBody>
          <a:bodyPr wrap="square" lIns="91435" tIns="45716" rIns="91435" bIns="45716">
            <a:spAutoFit/>
          </a:bodyPr>
          <a:lstStyle/>
          <a:p>
            <a:pPr defTabSz="584133">
              <a:spcBef>
                <a:spcPts val="0"/>
              </a:spcBef>
            </a:pPr>
            <a:r>
              <a:rPr lang="en-US" sz="4000" b="1" i="0" dirty="0">
                <a:solidFill>
                  <a:schemeClr val="bg1">
                    <a:lumMod val="65000"/>
                  </a:schemeClr>
                </a:solidFill>
                <a:latin typeface="+mn-lt"/>
                <a:ea typeface="Roboto Light" panose="02000000000000000000" pitchFamily="2" charset="0"/>
                <a:cs typeface="Arial" panose="020B0604020202020204" pitchFamily="34" charset="0"/>
              </a:rPr>
              <a:t>ice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87AB12-2C58-FA07-7449-2A0865BC80CD}"/>
              </a:ext>
            </a:extLst>
          </p:cNvPr>
          <p:cNvSpPr/>
          <p:nvPr/>
        </p:nvSpPr>
        <p:spPr>
          <a:xfrm>
            <a:off x="3081818" y="3855231"/>
            <a:ext cx="3014182" cy="707878"/>
          </a:xfrm>
          <a:prstGeom prst="rect">
            <a:avLst/>
          </a:prstGeom>
        </p:spPr>
        <p:txBody>
          <a:bodyPr wrap="square" lIns="91435" tIns="45716" rIns="91435" bIns="45716">
            <a:spAutoFit/>
          </a:bodyPr>
          <a:lstStyle/>
          <a:p>
            <a:pPr defTabSz="584133">
              <a:spcBef>
                <a:spcPts val="1399"/>
              </a:spcBef>
            </a:pPr>
            <a:r>
              <a:rPr lang="en-US" sz="4000" b="1" i="0" dirty="0">
                <a:solidFill>
                  <a:schemeClr val="bg1">
                    <a:lumMod val="65000"/>
                  </a:schemeClr>
                </a:solidFill>
                <a:latin typeface="+mn-lt"/>
                <a:ea typeface="Roboto Light" panose="02000000000000000000" pitchFamily="2" charset="0"/>
                <a:cs typeface="Arial" panose="020B0604020202020204" pitchFamily="34" charset="0"/>
              </a:rPr>
              <a:t>water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791B05-8A1B-9064-3F26-A346F9C7FACE}"/>
              </a:ext>
            </a:extLst>
          </p:cNvPr>
          <p:cNvSpPr/>
          <p:nvPr/>
        </p:nvSpPr>
        <p:spPr>
          <a:xfrm>
            <a:off x="3081818" y="5357955"/>
            <a:ext cx="3014182" cy="707878"/>
          </a:xfrm>
          <a:prstGeom prst="rect">
            <a:avLst/>
          </a:prstGeom>
        </p:spPr>
        <p:txBody>
          <a:bodyPr wrap="square" lIns="91435" tIns="45716" rIns="91435" bIns="45716">
            <a:spAutoFit/>
          </a:bodyPr>
          <a:lstStyle/>
          <a:p>
            <a:pPr defTabSz="584133">
              <a:spcBef>
                <a:spcPts val="1399"/>
              </a:spcBef>
            </a:pPr>
            <a:r>
              <a:rPr lang="en-US" sz="4000" b="1" dirty="0">
                <a:solidFill>
                  <a:schemeClr val="bg1">
                    <a:lumMod val="65000"/>
                  </a:schemeClr>
                </a:solidFill>
                <a:latin typeface="+mn-lt"/>
                <a:ea typeface="Roboto Light" panose="02000000000000000000" pitchFamily="2" charset="0"/>
                <a:cs typeface="Arial" panose="020B0604020202020204" pitchFamily="34" charset="0"/>
              </a:rPr>
              <a:t>vapor</a:t>
            </a:r>
            <a:endParaRPr lang="en-US" sz="4000" b="1" i="0" dirty="0">
              <a:solidFill>
                <a:schemeClr val="bg1">
                  <a:lumMod val="65000"/>
                </a:schemeClr>
              </a:solidFill>
              <a:latin typeface="+mn-lt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FCC16C3A-B7A9-5292-0B0D-F5705E54A4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1"/>
          <a:stretch/>
        </p:blipFill>
        <p:spPr bwMode="auto">
          <a:xfrm>
            <a:off x="6400800" y="1752600"/>
            <a:ext cx="2286000" cy="2273329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ACC5250D-0E4A-81A9-BA60-40ECC7D40B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9"/>
          <a:stretch/>
        </p:blipFill>
        <p:spPr bwMode="auto">
          <a:xfrm>
            <a:off x="9050891" y="3698780"/>
            <a:ext cx="2286000" cy="2302549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F4B0B1BE-E47E-FDAD-FC07-5009988CF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28" y="5101115"/>
            <a:ext cx="1828800" cy="120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F16A950-B6ED-98A2-784C-30C3727BE275}"/>
              </a:ext>
            </a:extLst>
          </p:cNvPr>
          <p:cNvSpPr/>
          <p:nvPr/>
        </p:nvSpPr>
        <p:spPr>
          <a:xfrm>
            <a:off x="8686800" y="2588760"/>
            <a:ext cx="3014182" cy="584767"/>
          </a:xfrm>
          <a:prstGeom prst="rect">
            <a:avLst/>
          </a:prstGeom>
        </p:spPr>
        <p:txBody>
          <a:bodyPr wrap="square" lIns="91435" tIns="45716" rIns="91435" bIns="45716">
            <a:spAutoFit/>
          </a:bodyPr>
          <a:lstStyle/>
          <a:p>
            <a:pPr algn="ctr" defTabSz="584133"/>
            <a:r>
              <a:rPr lang="en-US" sz="3200" b="1" dirty="0">
                <a:solidFill>
                  <a:schemeClr val="bg1">
                    <a:lumMod val="65000"/>
                  </a:schemeClr>
                </a:solidFill>
                <a:latin typeface="+mn-lt"/>
                <a:ea typeface="Roboto Light" panose="02000000000000000000" pitchFamily="2" charset="0"/>
                <a:cs typeface="Arial" panose="020B0604020202020204" pitchFamily="34" charset="0"/>
              </a:rPr>
              <a:t>100</a:t>
            </a:r>
            <a:r>
              <a:rPr lang="en-US" sz="3200" b="1" baseline="30000" dirty="0">
                <a:solidFill>
                  <a:schemeClr val="bg1">
                    <a:lumMod val="65000"/>
                  </a:schemeClr>
                </a:solidFill>
                <a:latin typeface="+mn-lt"/>
                <a:ea typeface="Roboto Light" panose="02000000000000000000" pitchFamily="2" charset="0"/>
                <a:cs typeface="Arial" panose="020B0604020202020204" pitchFamily="34" charset="0"/>
              </a:rPr>
              <a:t>o</a:t>
            </a:r>
            <a:r>
              <a:rPr lang="en-US" sz="3200" b="1" dirty="0">
                <a:solidFill>
                  <a:schemeClr val="bg1">
                    <a:lumMod val="65000"/>
                  </a:schemeClr>
                </a:solidFill>
                <a:latin typeface="+mn-lt"/>
                <a:ea typeface="Roboto Light" panose="02000000000000000000" pitchFamily="2" charset="0"/>
                <a:cs typeface="Arial" panose="020B0604020202020204" pitchFamily="34" charset="0"/>
              </a:rPr>
              <a:t>C/</a:t>
            </a:r>
            <a:r>
              <a:rPr lang="en-US" sz="3200" b="1" i="0" dirty="0">
                <a:solidFill>
                  <a:schemeClr val="bg1">
                    <a:lumMod val="65000"/>
                  </a:schemeClr>
                </a:solidFill>
                <a:latin typeface="+mn-lt"/>
                <a:ea typeface="Roboto Light" panose="02000000000000000000" pitchFamily="2" charset="0"/>
                <a:cs typeface="Arial" panose="020B0604020202020204" pitchFamily="34" charset="0"/>
              </a:rPr>
              <a:t>212</a:t>
            </a:r>
            <a:r>
              <a:rPr lang="en-US" sz="3200" b="1" i="0" baseline="30000" dirty="0">
                <a:solidFill>
                  <a:schemeClr val="bg1">
                    <a:lumMod val="65000"/>
                  </a:schemeClr>
                </a:solidFill>
                <a:latin typeface="+mn-lt"/>
                <a:ea typeface="Roboto Light" panose="02000000000000000000" pitchFamily="2" charset="0"/>
                <a:cs typeface="Arial" panose="020B0604020202020204" pitchFamily="34" charset="0"/>
              </a:rPr>
              <a:t>o</a:t>
            </a:r>
            <a:r>
              <a:rPr lang="en-US" sz="3200" b="1" i="0" dirty="0">
                <a:solidFill>
                  <a:schemeClr val="bg1">
                    <a:lumMod val="65000"/>
                  </a:schemeClr>
                </a:solidFill>
                <a:latin typeface="+mn-lt"/>
                <a:ea typeface="Roboto Light" panose="02000000000000000000" pitchFamily="2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CBB0A3-CE02-13D3-DDD6-598652E8DD9F}"/>
              </a:ext>
            </a:extLst>
          </p:cNvPr>
          <p:cNvSpPr/>
          <p:nvPr/>
        </p:nvSpPr>
        <p:spPr>
          <a:xfrm>
            <a:off x="6036709" y="4848574"/>
            <a:ext cx="3014182" cy="584767"/>
          </a:xfrm>
          <a:prstGeom prst="rect">
            <a:avLst/>
          </a:prstGeom>
        </p:spPr>
        <p:txBody>
          <a:bodyPr wrap="square" lIns="91435" tIns="45716" rIns="91435" bIns="45716">
            <a:spAutoFit/>
          </a:bodyPr>
          <a:lstStyle/>
          <a:p>
            <a:pPr algn="ctr" defTabSz="584133"/>
            <a:r>
              <a:rPr lang="en-US" sz="3200" b="1" dirty="0">
                <a:solidFill>
                  <a:schemeClr val="bg1">
                    <a:lumMod val="65000"/>
                  </a:schemeClr>
                </a:solidFill>
                <a:latin typeface="+mn-lt"/>
                <a:ea typeface="Roboto Light" panose="02000000000000000000" pitchFamily="2" charset="0"/>
                <a:cs typeface="Arial" panose="020B0604020202020204" pitchFamily="34" charset="0"/>
              </a:rPr>
              <a:t>94.4</a:t>
            </a:r>
            <a:r>
              <a:rPr lang="en-US" sz="3200" b="1" baseline="30000" dirty="0">
                <a:solidFill>
                  <a:schemeClr val="bg1">
                    <a:lumMod val="65000"/>
                  </a:schemeClr>
                </a:solidFill>
                <a:latin typeface="+mn-lt"/>
                <a:ea typeface="Roboto Light" panose="02000000000000000000" pitchFamily="2" charset="0"/>
                <a:cs typeface="Arial" panose="020B0604020202020204" pitchFamily="34" charset="0"/>
              </a:rPr>
              <a:t>o</a:t>
            </a:r>
            <a:r>
              <a:rPr lang="en-US" sz="3200" b="1" dirty="0">
                <a:solidFill>
                  <a:schemeClr val="bg1">
                    <a:lumMod val="65000"/>
                  </a:schemeClr>
                </a:solidFill>
                <a:latin typeface="+mn-lt"/>
                <a:ea typeface="Roboto Light" panose="02000000000000000000" pitchFamily="2" charset="0"/>
                <a:cs typeface="Arial" panose="020B0604020202020204" pitchFamily="34" charset="0"/>
              </a:rPr>
              <a:t>C</a:t>
            </a:r>
            <a:r>
              <a:rPr lang="en-US" sz="3200" b="1" i="0" dirty="0">
                <a:solidFill>
                  <a:schemeClr val="bg1">
                    <a:lumMod val="65000"/>
                  </a:schemeClr>
                </a:solidFill>
                <a:latin typeface="+mn-lt"/>
                <a:ea typeface="Roboto Light" panose="02000000000000000000" pitchFamily="2" charset="0"/>
                <a:cs typeface="Arial" panose="020B0604020202020204" pitchFamily="34" charset="0"/>
              </a:rPr>
              <a:t>/ 202</a:t>
            </a:r>
            <a:r>
              <a:rPr lang="en-US" sz="3200" b="1" i="0" baseline="30000" dirty="0">
                <a:solidFill>
                  <a:schemeClr val="bg1">
                    <a:lumMod val="65000"/>
                  </a:schemeClr>
                </a:solidFill>
                <a:latin typeface="+mn-lt"/>
                <a:ea typeface="Roboto Light" panose="02000000000000000000" pitchFamily="2" charset="0"/>
                <a:cs typeface="Arial" panose="020B0604020202020204" pitchFamily="34" charset="0"/>
              </a:rPr>
              <a:t>o</a:t>
            </a:r>
            <a:r>
              <a:rPr lang="en-US" sz="3200" b="1" i="0" dirty="0">
                <a:solidFill>
                  <a:schemeClr val="bg1">
                    <a:lumMod val="65000"/>
                  </a:schemeClr>
                </a:solidFill>
                <a:latin typeface="+mn-lt"/>
                <a:ea typeface="Roboto Light" panose="02000000000000000000" pitchFamily="2" charset="0"/>
                <a:cs typeface="Arial" panose="020B0604020202020204" pitchFamily="34" charset="0"/>
              </a:rPr>
              <a:t>F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6A2B71-7BD1-68F7-E792-E49EBF29EC4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0800" y="1752600"/>
            <a:ext cx="2295603" cy="2286000"/>
          </a:xfrm>
          <a:prstGeom prst="ellipse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6988E63-9CFF-F2EA-656F-19461A339836}"/>
              </a:ext>
            </a:extLst>
          </p:cNvPr>
          <p:cNvSpPr/>
          <p:nvPr/>
        </p:nvSpPr>
        <p:spPr>
          <a:xfrm>
            <a:off x="457200" y="1372235"/>
            <a:ext cx="5029200" cy="534924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Temperature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C347367-71C7-0E31-C776-5EC14AEB5AA9}"/>
              </a:ext>
            </a:extLst>
          </p:cNvPr>
          <p:cNvSpPr/>
          <p:nvPr/>
        </p:nvSpPr>
        <p:spPr>
          <a:xfrm>
            <a:off x="5334000" y="1371599"/>
            <a:ext cx="6324600" cy="5349875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vs.    Pressure</a:t>
            </a:r>
          </a:p>
        </p:txBody>
      </p:sp>
      <p:sp>
        <p:nvSpPr>
          <p:cNvPr id="22" name="Arrow: Up 21">
            <a:extLst>
              <a:ext uri="{FF2B5EF4-FFF2-40B4-BE49-F238E27FC236}">
                <a16:creationId xmlns:a16="http://schemas.microsoft.com/office/drawing/2014/main" id="{EB33318F-E506-7456-CABE-1AFFB000FE0C}"/>
              </a:ext>
            </a:extLst>
          </p:cNvPr>
          <p:cNvSpPr/>
          <p:nvPr/>
        </p:nvSpPr>
        <p:spPr>
          <a:xfrm>
            <a:off x="2484120" y="2777490"/>
            <a:ext cx="640080" cy="640080"/>
          </a:xfrm>
          <a:prstGeom prst="up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Arrow: Up 22">
            <a:extLst>
              <a:ext uri="{FF2B5EF4-FFF2-40B4-BE49-F238E27FC236}">
                <a16:creationId xmlns:a16="http://schemas.microsoft.com/office/drawing/2014/main" id="{8E091F36-0DA9-743E-767A-EBADA5BB4913}"/>
              </a:ext>
            </a:extLst>
          </p:cNvPr>
          <p:cNvSpPr/>
          <p:nvPr/>
        </p:nvSpPr>
        <p:spPr>
          <a:xfrm>
            <a:off x="8991600" y="2817441"/>
            <a:ext cx="640080" cy="640080"/>
          </a:xfrm>
          <a:prstGeom prst="up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Arrow: Up 23">
            <a:extLst>
              <a:ext uri="{FF2B5EF4-FFF2-40B4-BE49-F238E27FC236}">
                <a16:creationId xmlns:a16="http://schemas.microsoft.com/office/drawing/2014/main" id="{C4C8DF90-B0A1-B4E3-E7FE-BFB3473D8431}"/>
              </a:ext>
            </a:extLst>
          </p:cNvPr>
          <p:cNvSpPr/>
          <p:nvPr/>
        </p:nvSpPr>
        <p:spPr>
          <a:xfrm rot="10800000">
            <a:off x="2501029" y="4872987"/>
            <a:ext cx="640080" cy="640080"/>
          </a:xfrm>
          <a:prstGeom prst="up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Arrow: Up 26">
            <a:extLst>
              <a:ext uri="{FF2B5EF4-FFF2-40B4-BE49-F238E27FC236}">
                <a16:creationId xmlns:a16="http://schemas.microsoft.com/office/drawing/2014/main" id="{9E425C3E-34D7-C337-07E3-F24BC96A7F21}"/>
              </a:ext>
            </a:extLst>
          </p:cNvPr>
          <p:cNvSpPr/>
          <p:nvPr/>
        </p:nvSpPr>
        <p:spPr>
          <a:xfrm rot="10800000">
            <a:off x="9008509" y="4912938"/>
            <a:ext cx="640080" cy="640080"/>
          </a:xfrm>
          <a:prstGeom prst="up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Google Shape;83;p1">
            <a:extLst>
              <a:ext uri="{FF2B5EF4-FFF2-40B4-BE49-F238E27FC236}">
                <a16:creationId xmlns:a16="http://schemas.microsoft.com/office/drawing/2014/main" id="{EB0AB8B8-1A9B-C4BD-B034-1EF62D7FDBC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r"/>
            <a:r>
              <a:rPr lang="en-US" sz="1050" dirty="0"/>
              <a:t>© 2022 374Water Inc. | Confidential</a:t>
            </a:r>
            <a:endParaRPr sz="1050" dirty="0"/>
          </a:p>
        </p:txBody>
      </p:sp>
      <p:pic>
        <p:nvPicPr>
          <p:cNvPr id="3" name="Google Shape;12;p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68286B0-BABD-341A-6C9F-3C1EF689E33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578935" y="315912"/>
            <a:ext cx="2322366" cy="365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80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/>
      <p:bldP spid="15" grpId="0"/>
      <p:bldP spid="17" grpId="0" animBg="1"/>
      <p:bldP spid="18" grpId="0" animBg="1"/>
      <p:bldP spid="22" grpId="0" animBg="1"/>
      <p:bldP spid="23" grpId="0" animBg="1"/>
      <p:bldP spid="24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86298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4400"/>
            </a:pPr>
            <a:r>
              <a:rPr lang="en-US" dirty="0"/>
              <a:t>What is Supercritical Water?</a:t>
            </a:r>
            <a:endParaRPr dirty="0"/>
          </a:p>
        </p:txBody>
      </p:sp>
      <p:sp>
        <p:nvSpPr>
          <p:cNvPr id="125" name="Google Shape;1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 dirty="0"/>
          </a:p>
        </p:txBody>
      </p:sp>
      <p:sp>
        <p:nvSpPr>
          <p:cNvPr id="14" name="Google Shape;93;p2"/>
          <p:cNvSpPr txBox="1">
            <a:spLocks/>
          </p:cNvSpPr>
          <p:nvPr/>
        </p:nvSpPr>
        <p:spPr>
          <a:xfrm>
            <a:off x="64008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0000"/>
              <a:buFont typeface="Courier New" panose="02070309020205020404" pitchFamily="49" charset="0"/>
              <a:buChar char="o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35000" indent="-457200">
              <a:lnSpc>
                <a:spcPct val="150000"/>
              </a:lnSpc>
              <a:buSzPts val="2800"/>
              <a:buFont typeface="Arial" panose="020B0604020202020204" pitchFamily="34" charset="0"/>
              <a:buChar char="•"/>
            </a:pPr>
            <a:r>
              <a:rPr lang="en-US" sz="2600" dirty="0"/>
              <a:t>Water</a:t>
            </a:r>
          </a:p>
          <a:p>
            <a:pPr marL="1549400" lvl="1" indent="-457200">
              <a:lnSpc>
                <a:spcPct val="150000"/>
              </a:lnSpc>
              <a:buSzPct val="75000"/>
            </a:pPr>
            <a:r>
              <a:rPr lang="en-US" sz="1900" dirty="0"/>
              <a:t>Universal solvent</a:t>
            </a:r>
          </a:p>
          <a:p>
            <a:pPr marL="1549400" lvl="1" indent="-457200">
              <a:lnSpc>
                <a:spcPct val="150000"/>
              </a:lnSpc>
              <a:buSzPct val="75000"/>
            </a:pPr>
            <a:r>
              <a:rPr lang="en-US" sz="1900" dirty="0"/>
              <a:t>Readily dissociates salts (inorganic)</a:t>
            </a:r>
          </a:p>
          <a:p>
            <a:pPr marL="1549400" lvl="1" indent="-457200">
              <a:lnSpc>
                <a:spcPct val="150000"/>
              </a:lnSpc>
              <a:buSzPct val="75000"/>
            </a:pPr>
            <a:r>
              <a:rPr lang="en-US" sz="1900" dirty="0"/>
              <a:t>Oil (organics) don’t mix</a:t>
            </a:r>
          </a:p>
          <a:p>
            <a:pPr marL="1549400" lvl="1" indent="-457200">
              <a:lnSpc>
                <a:spcPct val="150000"/>
              </a:lnSpc>
              <a:buSzPct val="75000"/>
            </a:pPr>
            <a:endParaRPr lang="en-US" sz="1900" dirty="0"/>
          </a:p>
          <a:p>
            <a:pPr marL="635000" indent="-457200">
              <a:lnSpc>
                <a:spcPct val="150000"/>
              </a:lnSpc>
              <a:buSzPts val="2800"/>
              <a:buFont typeface="Arial" panose="020B0604020202020204" pitchFamily="34" charset="0"/>
              <a:buChar char="•"/>
            </a:pPr>
            <a:r>
              <a:rPr lang="en-US" sz="2600" dirty="0"/>
              <a:t>Supercritical water</a:t>
            </a:r>
          </a:p>
          <a:p>
            <a:pPr marL="1549400" lvl="1" indent="-457200">
              <a:lnSpc>
                <a:spcPct val="150000"/>
              </a:lnSpc>
              <a:buSzPct val="75000"/>
            </a:pPr>
            <a:r>
              <a:rPr lang="en-US" sz="1900" dirty="0"/>
              <a:t>Gas like behaviour</a:t>
            </a:r>
          </a:p>
          <a:p>
            <a:pPr marL="1549400" lvl="1" indent="-457200">
              <a:lnSpc>
                <a:spcPct val="150000"/>
              </a:lnSpc>
              <a:buSzPct val="75000"/>
            </a:pPr>
            <a:r>
              <a:rPr lang="en-US" sz="1900" dirty="0"/>
              <a:t>Liquid like density</a:t>
            </a:r>
          </a:p>
          <a:p>
            <a:pPr marL="1549400" lvl="1" indent="-457200">
              <a:lnSpc>
                <a:spcPct val="150000"/>
              </a:lnSpc>
              <a:buSzPct val="75000"/>
            </a:pPr>
            <a:r>
              <a:rPr lang="en-US" sz="1900" dirty="0"/>
              <a:t>Salts come off solution</a:t>
            </a:r>
          </a:p>
          <a:p>
            <a:pPr marL="1549400" lvl="1" indent="-457200">
              <a:lnSpc>
                <a:spcPct val="150000"/>
              </a:lnSpc>
              <a:buSzPct val="75000"/>
            </a:pPr>
            <a:r>
              <a:rPr lang="en-US" sz="1900" dirty="0"/>
              <a:t>Readily dissociates organics</a:t>
            </a:r>
          </a:p>
        </p:txBody>
      </p:sp>
      <p:sp>
        <p:nvSpPr>
          <p:cNvPr id="15" name="Google Shape;83;p1"/>
          <p:cNvSpPr txBox="1">
            <a:spLocks noGrp="1"/>
          </p:cNvSpPr>
          <p:nvPr>
            <p:ph type="sldNum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r"/>
            <a:r>
              <a:rPr lang="en-US" sz="1050" dirty="0"/>
              <a:t>© 2022 374Water Inc. | Confidential</a:t>
            </a:r>
            <a:endParaRPr sz="10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610F3D-A368-C5BB-E0FF-029560548097}"/>
              </a:ext>
            </a:extLst>
          </p:cNvPr>
          <p:cNvSpPr txBox="1"/>
          <p:nvPr/>
        </p:nvSpPr>
        <p:spPr>
          <a:xfrm>
            <a:off x="990600" y="6409646"/>
            <a:ext cx="22637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+mn-lt"/>
              </a:rPr>
              <a:t>Source: </a:t>
            </a:r>
            <a:r>
              <a:rPr lang="fr-FR" sz="1050" dirty="0">
                <a:latin typeface="+mn-lt"/>
              </a:rPr>
              <a:t>Public Domain, </a:t>
            </a:r>
            <a:r>
              <a:rPr lang="en-US" sz="1050" dirty="0" err="1">
                <a:latin typeface="+mn-lt"/>
              </a:rPr>
              <a:t>enviro.wiki</a:t>
            </a:r>
            <a:endParaRPr lang="en-US" sz="1050" dirty="0">
              <a:latin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A59D738-A502-C62A-94B4-72D966912E1C}"/>
              </a:ext>
            </a:extLst>
          </p:cNvPr>
          <p:cNvGrpSpPr/>
          <p:nvPr/>
        </p:nvGrpSpPr>
        <p:grpSpPr>
          <a:xfrm>
            <a:off x="800100" y="1992767"/>
            <a:ext cx="5600700" cy="4114800"/>
            <a:chOff x="800100" y="1992767"/>
            <a:chExt cx="5600700" cy="4114800"/>
          </a:xfrm>
        </p:grpSpPr>
        <p:pic>
          <p:nvPicPr>
            <p:cNvPr id="5" name="Picture 2" descr="File:Nagar1w2Fig1.png">
              <a:extLst>
                <a:ext uri="{FF2B5EF4-FFF2-40B4-BE49-F238E27FC236}">
                  <a16:creationId xmlns:a16="http://schemas.microsoft.com/office/drawing/2014/main" id="{B093AC38-5050-DECC-81C8-34DEBC42EF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4" t="3677" r="4058" b="7871"/>
            <a:stretch/>
          </p:blipFill>
          <p:spPr bwMode="auto">
            <a:xfrm>
              <a:off x="838199" y="1992767"/>
              <a:ext cx="5562601" cy="3848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File:Nagar1w2Fig1.png">
              <a:extLst>
                <a:ext uri="{FF2B5EF4-FFF2-40B4-BE49-F238E27FC236}">
                  <a16:creationId xmlns:a16="http://schemas.microsoft.com/office/drawing/2014/main" id="{B4C03608-BF07-EA13-09BB-15353C7614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9"/>
            <a:stretch/>
          </p:blipFill>
          <p:spPr bwMode="auto">
            <a:xfrm>
              <a:off x="2705099" y="5863092"/>
              <a:ext cx="1981201" cy="244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File:Nagar1w2Fig1.png">
              <a:extLst>
                <a:ext uri="{FF2B5EF4-FFF2-40B4-BE49-F238E27FC236}">
                  <a16:creationId xmlns:a16="http://schemas.microsoft.com/office/drawing/2014/main" id="{4F034A01-9856-821E-F311-4DFA98D4C4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00100" y="3155222"/>
              <a:ext cx="304800" cy="15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Google Shape;12;p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920FF6F-4955-FEF1-35A1-FC4A310EBAA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78935" y="315912"/>
            <a:ext cx="2322366" cy="365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830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86298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4400"/>
            </a:pPr>
            <a:r>
              <a:rPr lang="en-US" dirty="0"/>
              <a:t>SCWO for Organic Waste</a:t>
            </a:r>
            <a:endParaRPr dirty="0"/>
          </a:p>
        </p:txBody>
      </p:sp>
      <p:sp>
        <p:nvSpPr>
          <p:cNvPr id="125" name="Google Shape;1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 dirty="0"/>
          </a:p>
        </p:txBody>
      </p:sp>
      <p:sp>
        <p:nvSpPr>
          <p:cNvPr id="8" name="Google Shape;188;p6"/>
          <p:cNvSpPr/>
          <p:nvPr/>
        </p:nvSpPr>
        <p:spPr>
          <a:xfrm>
            <a:off x="698108" y="4436204"/>
            <a:ext cx="10795780" cy="341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32125" rIns="64275" bIns="321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roxima Nova"/>
              <a:buNone/>
            </a:pPr>
            <a:r>
              <a:rPr lang="en-US" sz="1800" b="0" i="1" u="none" strike="noStrike" cap="none" dirty="0" err="1">
                <a:solidFill>
                  <a:schemeClr val="bg1">
                    <a:lumMod val="65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AirSCWO</a:t>
            </a:r>
            <a:r>
              <a:rPr lang="en-US" sz="1800" b="0" i="1" u="none" strike="noStrike" cap="none" baseline="30000" dirty="0" err="1">
                <a:solidFill>
                  <a:schemeClr val="bg1">
                    <a:lumMod val="65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TM</a:t>
            </a:r>
            <a:r>
              <a:rPr lang="en-US" sz="1800" b="0" i="1" u="none" strike="noStrike" cap="none" dirty="0">
                <a:solidFill>
                  <a:schemeClr val="bg1">
                    <a:lumMod val="65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 converts organic waste into clean water, heat, electricity and CO</a:t>
            </a:r>
            <a:r>
              <a:rPr lang="en-US" sz="1800" b="0" i="1" u="none" strike="noStrike" cap="none" baseline="-25000" dirty="0">
                <a:solidFill>
                  <a:schemeClr val="bg1">
                    <a:lumMod val="65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2  </a:t>
            </a:r>
            <a:r>
              <a:rPr lang="en-US" sz="1800" b="0" i="1" u="none" strike="noStrike" cap="none" dirty="0">
                <a:solidFill>
                  <a:schemeClr val="bg1">
                    <a:lumMod val="65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in</a:t>
            </a:r>
            <a:r>
              <a:rPr lang="en-US" sz="1800" b="1" i="1" u="none" strike="noStrike" cap="none" dirty="0">
                <a:solidFill>
                  <a:schemeClr val="bg1">
                    <a:lumMod val="65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 seconds!</a:t>
            </a:r>
            <a:endParaRPr sz="1800" b="1" i="1" u="none" strike="noStrike" cap="none" dirty="0">
              <a:solidFill>
                <a:schemeClr val="bg1">
                  <a:lumMod val="65000"/>
                </a:schemeClr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" name="Google Shape;83;p1"/>
          <p:cNvSpPr txBox="1">
            <a:spLocks noGrp="1"/>
          </p:cNvSpPr>
          <p:nvPr>
            <p:ph type="sldNum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r"/>
            <a:r>
              <a:rPr lang="en-US" sz="1050" dirty="0"/>
              <a:t>© 2022 374Water Inc. | Confidential</a:t>
            </a:r>
            <a:endParaRPr sz="105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91C19B-37D5-5A94-DF0B-6FC6B6891F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822" t="10209" r="822" b="10209"/>
          <a:stretch/>
        </p:blipFill>
        <p:spPr>
          <a:xfrm>
            <a:off x="1524000" y="2857934"/>
            <a:ext cx="9144000" cy="1142132"/>
          </a:xfrm>
          <a:prstGeom prst="rect">
            <a:avLst/>
          </a:prstGeom>
        </p:spPr>
      </p:pic>
      <p:pic>
        <p:nvPicPr>
          <p:cNvPr id="3" name="Google Shape;12;p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DE148FF-30D2-5CC6-8530-E7595CF0415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78935" y="315912"/>
            <a:ext cx="2322366" cy="365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728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roxima Nova"/>
              <a:buNone/>
            </a:pPr>
            <a:r>
              <a:rPr lang="en-US" dirty="0"/>
              <a:t>PFAS specific wastes</a:t>
            </a:r>
            <a:endParaRPr dirty="0"/>
          </a:p>
        </p:txBody>
      </p:sp>
      <p:sp>
        <p:nvSpPr>
          <p:cNvPr id="117" name="Google Shape;11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 dirty="0"/>
          </a:p>
        </p:txBody>
      </p:sp>
      <p:sp>
        <p:nvSpPr>
          <p:cNvPr id="9" name="Google Shape;83;p1"/>
          <p:cNvSpPr txBox="1">
            <a:spLocks noGrp="1"/>
          </p:cNvSpPr>
          <p:nvPr>
            <p:ph type="sldNum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r"/>
            <a:r>
              <a:rPr lang="en-US" sz="1050" dirty="0"/>
              <a:t>© 2022 374Water Inc. | Confidential</a:t>
            </a:r>
            <a:endParaRPr sz="1050" dirty="0"/>
          </a:p>
        </p:txBody>
      </p:sp>
      <p:sp>
        <p:nvSpPr>
          <p:cNvPr id="7" name="Google Shape;292;p38">
            <a:extLst>
              <a:ext uri="{FF2B5EF4-FFF2-40B4-BE49-F238E27FC236}">
                <a16:creationId xmlns:a16="http://schemas.microsoft.com/office/drawing/2014/main" id="{15AF5A6E-6AC9-5970-E7BD-F68521701E26}"/>
              </a:ext>
            </a:extLst>
          </p:cNvPr>
          <p:cNvSpPr/>
          <p:nvPr/>
        </p:nvSpPr>
        <p:spPr>
          <a:xfrm>
            <a:off x="839788" y="2936598"/>
            <a:ext cx="105156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accent1"/>
                </a:solidFill>
                <a:latin typeface="+mn-lt"/>
                <a:ea typeface="Proxima Nova"/>
                <a:cs typeface="Proxima Nova"/>
                <a:sym typeface="Proxima Nova"/>
              </a:rPr>
              <a:t>PFAS</a:t>
            </a:r>
            <a:r>
              <a:rPr lang="en-US" sz="2800" b="0" i="0" u="none" strike="noStrike" cap="none" dirty="0">
                <a:solidFill>
                  <a:schemeClr val="accent1"/>
                </a:solidFill>
                <a:latin typeface="+mn-lt"/>
                <a:ea typeface="Proxima Nova"/>
                <a:cs typeface="Proxima Nova"/>
                <a:sym typeface="Proxima Nova"/>
              </a:rPr>
              <a:t> + O</a:t>
            </a:r>
            <a:r>
              <a:rPr lang="en-US" sz="2800" b="0" i="0" u="none" strike="noStrike" cap="none" baseline="-25000" dirty="0">
                <a:solidFill>
                  <a:schemeClr val="accent1"/>
                </a:solidFill>
                <a:latin typeface="+mn-lt"/>
                <a:ea typeface="Proxima Nova"/>
                <a:cs typeface="Proxima Nova"/>
                <a:sym typeface="Proxima Nova"/>
              </a:rPr>
              <a:t>2</a:t>
            </a:r>
            <a:r>
              <a:rPr lang="en-US" sz="2800" b="0" i="0" u="none" strike="noStrike" cap="none" dirty="0">
                <a:solidFill>
                  <a:schemeClr val="accent1"/>
                </a:solidFill>
                <a:latin typeface="+mn-lt"/>
                <a:ea typeface="Proxima Nova"/>
                <a:cs typeface="Proxima Nova"/>
                <a:sym typeface="Proxima Nova"/>
              </a:rPr>
              <a:t> (air)     	          H</a:t>
            </a:r>
            <a:r>
              <a:rPr lang="en-US" sz="2800" b="0" i="0" u="none" strike="noStrike" cap="none" baseline="-25000" dirty="0">
                <a:solidFill>
                  <a:schemeClr val="accent1"/>
                </a:solidFill>
                <a:latin typeface="+mn-lt"/>
                <a:ea typeface="Proxima Nova"/>
                <a:cs typeface="Proxima Nova"/>
                <a:sym typeface="Proxima Nova"/>
              </a:rPr>
              <a:t>2</a:t>
            </a:r>
            <a:r>
              <a:rPr lang="en-US" sz="2800" b="0" i="0" u="none" strike="noStrike" cap="none" dirty="0">
                <a:solidFill>
                  <a:schemeClr val="accent1"/>
                </a:solidFill>
                <a:latin typeface="+mn-lt"/>
                <a:ea typeface="Proxima Nova"/>
                <a:cs typeface="Proxima Nova"/>
                <a:sym typeface="Proxima Nova"/>
              </a:rPr>
              <a:t>O + CO</a:t>
            </a:r>
            <a:r>
              <a:rPr lang="en-US" sz="2800" b="0" i="0" u="none" strike="noStrike" cap="none" baseline="-25000" dirty="0">
                <a:solidFill>
                  <a:schemeClr val="accent1"/>
                </a:solidFill>
                <a:latin typeface="+mn-lt"/>
                <a:ea typeface="Proxima Nova"/>
                <a:cs typeface="Proxima Nova"/>
                <a:sym typeface="Proxima Nova"/>
              </a:rPr>
              <a:t>2</a:t>
            </a:r>
            <a:r>
              <a:rPr lang="en-US" sz="2800" b="0" i="0" u="none" strike="noStrike" cap="none" dirty="0">
                <a:solidFill>
                  <a:schemeClr val="accent1"/>
                </a:solidFill>
                <a:latin typeface="+mn-lt"/>
                <a:ea typeface="Proxima Nova"/>
                <a:cs typeface="Proxima Nova"/>
                <a:sym typeface="Proxima Nova"/>
              </a:rPr>
              <a:t> + </a:t>
            </a:r>
            <a:r>
              <a:rPr lang="en-US" sz="2800" b="1" i="0" u="none" strike="noStrike" cap="none" dirty="0">
                <a:solidFill>
                  <a:schemeClr val="accent1"/>
                </a:solidFill>
                <a:latin typeface="+mn-lt"/>
                <a:ea typeface="Proxima Nova"/>
                <a:cs typeface="Proxima Nova"/>
                <a:sym typeface="Proxima Nova"/>
              </a:rPr>
              <a:t>F</a:t>
            </a:r>
            <a:r>
              <a:rPr lang="en-US" sz="2800" b="1" i="0" u="none" strike="noStrike" cap="none" baseline="30000" dirty="0">
                <a:solidFill>
                  <a:schemeClr val="accent1"/>
                </a:solidFill>
                <a:latin typeface="+mn-lt"/>
                <a:ea typeface="Proxima Nova"/>
                <a:cs typeface="Proxima Nova"/>
                <a:sym typeface="Proxima Nova"/>
              </a:rPr>
              <a:t>-</a:t>
            </a:r>
            <a:r>
              <a:rPr lang="en-US" sz="2800" b="0" i="0" u="none" strike="noStrike" cap="none" dirty="0">
                <a:solidFill>
                  <a:schemeClr val="accent1"/>
                </a:solidFill>
                <a:latin typeface="+mn-lt"/>
                <a:ea typeface="Proxima Nova"/>
                <a:cs typeface="Proxima Nova"/>
                <a:sym typeface="Proxima Nova"/>
              </a:rPr>
              <a:t> + </a:t>
            </a:r>
            <a:r>
              <a:rPr lang="en-US" sz="2800" b="1" i="0" u="none" strike="noStrike" cap="none" dirty="0">
                <a:solidFill>
                  <a:schemeClr val="accent1"/>
                </a:solidFill>
                <a:latin typeface="+mn-lt"/>
                <a:ea typeface="Proxima Nova"/>
                <a:cs typeface="Proxima Nova"/>
                <a:sym typeface="Proxima Nova"/>
              </a:rPr>
              <a:t>CaF</a:t>
            </a:r>
            <a:r>
              <a:rPr lang="en-US" sz="2800" b="1" i="0" u="none" strike="noStrike" cap="none" baseline="-25000" dirty="0">
                <a:solidFill>
                  <a:schemeClr val="accent1"/>
                </a:solidFill>
                <a:latin typeface="+mn-lt"/>
                <a:ea typeface="Proxima Nova"/>
                <a:cs typeface="Proxima Nova"/>
                <a:sym typeface="Proxima Nova"/>
              </a:rPr>
              <a:t>2</a:t>
            </a:r>
            <a:r>
              <a:rPr lang="en-US" sz="2800" b="0" i="0" u="none" strike="noStrike" cap="none" dirty="0">
                <a:solidFill>
                  <a:schemeClr val="accent1"/>
                </a:solidFill>
                <a:latin typeface="+mn-lt"/>
                <a:ea typeface="Proxima Nova"/>
                <a:cs typeface="Proxima Nova"/>
                <a:sym typeface="Proxima Nova"/>
              </a:rPr>
              <a:t> + heat</a:t>
            </a:r>
            <a:endParaRPr sz="2800" b="1" i="0" u="none" strike="noStrike" cap="none" baseline="-25000" dirty="0">
              <a:solidFill>
                <a:schemeClr val="accent1"/>
              </a:solidFill>
              <a:latin typeface="+mn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8" name="Google Shape;188;p6">
            <a:extLst>
              <a:ext uri="{FF2B5EF4-FFF2-40B4-BE49-F238E27FC236}">
                <a16:creationId xmlns:a16="http://schemas.microsoft.com/office/drawing/2014/main" id="{76E2FBB5-6F97-1D86-2157-58A634AAB63A}"/>
              </a:ext>
            </a:extLst>
          </p:cNvPr>
          <p:cNvSpPr/>
          <p:nvPr/>
        </p:nvSpPr>
        <p:spPr>
          <a:xfrm>
            <a:off x="839788" y="4436204"/>
            <a:ext cx="10654100" cy="618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32125" rIns="64275" bIns="32125" anchor="t" anchorCtr="0">
            <a:spAutoFit/>
          </a:bodyPr>
          <a:lstStyle/>
          <a:p>
            <a:pPr lvl="0" algn="ctr">
              <a:buClr>
                <a:schemeClr val="lt1"/>
              </a:buClr>
              <a:buSzPts val="2000"/>
            </a:pPr>
            <a:r>
              <a:rPr lang="en-US" sz="1800" b="0" i="1" u="none" strike="noStrike" cap="none" dirty="0" err="1">
                <a:solidFill>
                  <a:schemeClr val="bg1">
                    <a:lumMod val="65000"/>
                  </a:schemeClr>
                </a:solidFill>
                <a:latin typeface="+mn-lt"/>
                <a:ea typeface="Proxima Nova"/>
                <a:cs typeface="Proxima Nova"/>
                <a:sym typeface="Proxima Nova"/>
              </a:rPr>
              <a:t>AirSCWO</a:t>
            </a:r>
            <a:r>
              <a:rPr lang="en-US" sz="1800" b="0" i="1" u="none" strike="noStrike" cap="none" baseline="30000" dirty="0" err="1">
                <a:solidFill>
                  <a:schemeClr val="bg1">
                    <a:lumMod val="65000"/>
                  </a:schemeClr>
                </a:solidFill>
                <a:latin typeface="+mn-lt"/>
                <a:ea typeface="Proxima Nova"/>
                <a:cs typeface="Proxima Nova"/>
                <a:sym typeface="Proxima Nova"/>
              </a:rPr>
              <a:t>TM</a:t>
            </a:r>
            <a:r>
              <a:rPr lang="en-US" sz="1800" b="0" i="1" u="none" strike="noStrike" cap="none" dirty="0">
                <a:solidFill>
                  <a:schemeClr val="bg1">
                    <a:lumMod val="65000"/>
                  </a:schemeClr>
                </a:solidFill>
                <a:latin typeface="+mn-lt"/>
                <a:ea typeface="Proxima Nova"/>
                <a:cs typeface="Proxima Nova"/>
                <a:sym typeface="Proxima Nova"/>
              </a:rPr>
              <a:t> eliminates </a:t>
            </a:r>
            <a:r>
              <a:rPr lang="en-US" sz="1800" i="1" dirty="0">
                <a:solidFill>
                  <a:schemeClr val="bg1">
                    <a:lumMod val="65000"/>
                  </a:schemeClr>
                </a:solidFill>
                <a:latin typeface="+mn-lt"/>
                <a:ea typeface="Proxima Nova"/>
                <a:cs typeface="Proxima Nova"/>
                <a:sym typeface="Proxima Nova"/>
              </a:rPr>
              <a:t>PFAS from spent GAC, </a:t>
            </a:r>
            <a:r>
              <a:rPr lang="en-US" sz="1800" i="1" dirty="0">
                <a:solidFill>
                  <a:schemeClr val="bg1">
                    <a:lumMod val="65000"/>
                  </a:schemeClr>
                </a:solidFill>
                <a:ea typeface="Proxima Nova"/>
                <a:cs typeface="Proxima Nova"/>
                <a:sym typeface="Proxima Nova"/>
              </a:rPr>
              <a:t>spent </a:t>
            </a:r>
            <a:r>
              <a:rPr lang="en-US" sz="1800" i="1" dirty="0">
                <a:solidFill>
                  <a:schemeClr val="bg1">
                    <a:lumMod val="65000"/>
                  </a:schemeClr>
                </a:solidFill>
                <a:latin typeface="+mn-lt"/>
                <a:ea typeface="Proxima Nova"/>
                <a:cs typeface="Proxima Nova"/>
                <a:sym typeface="Proxima Nova"/>
              </a:rPr>
              <a:t>IEX, RO reject, diluted AFFF, landfill leachate, groundwater, wastewater sludges &amp; biosolids, </a:t>
            </a:r>
            <a:r>
              <a:rPr lang="en-US" sz="1800" i="1" dirty="0" err="1">
                <a:solidFill>
                  <a:schemeClr val="bg1">
                    <a:lumMod val="65000"/>
                  </a:schemeClr>
                </a:solidFill>
                <a:latin typeface="+mn-lt"/>
                <a:ea typeface="Proxima Nova"/>
                <a:cs typeface="Proxima Nova"/>
                <a:sym typeface="Proxima Nova"/>
              </a:rPr>
              <a:t>rinsates</a:t>
            </a:r>
            <a:r>
              <a:rPr lang="en-US" sz="1800" i="1" dirty="0">
                <a:solidFill>
                  <a:schemeClr val="bg1">
                    <a:lumMod val="65000"/>
                  </a:schemeClr>
                </a:solidFill>
                <a:latin typeface="+mn-lt"/>
                <a:ea typeface="Proxima Nova"/>
                <a:cs typeface="Proxima Nova"/>
                <a:sym typeface="Proxima Nova"/>
              </a:rPr>
              <a:t> from decontamination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F94CEE-CA02-FCE7-788E-A47859C030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2133" t="7525" r="56967" b="29764"/>
          <a:stretch/>
        </p:blipFill>
        <p:spPr>
          <a:xfrm>
            <a:off x="3505200" y="2819401"/>
            <a:ext cx="1943034" cy="900022"/>
          </a:xfrm>
          <a:prstGeom prst="rect">
            <a:avLst/>
          </a:prstGeom>
        </p:spPr>
      </p:pic>
      <p:pic>
        <p:nvPicPr>
          <p:cNvPr id="2" name="Google Shape;12;p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9D93F6F-99A7-61A9-E7D8-20F2F9E99D9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78935" y="315912"/>
            <a:ext cx="2322366" cy="365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921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WEA BRAND">
      <a:dk1>
        <a:sysClr val="windowText" lastClr="000000"/>
      </a:dk1>
      <a:lt1>
        <a:sysClr val="window" lastClr="FFFFFF"/>
      </a:lt1>
      <a:dk2>
        <a:srgbClr val="292469"/>
      </a:dk2>
      <a:lt2>
        <a:srgbClr val="F2F2ED"/>
      </a:lt2>
      <a:accent1>
        <a:srgbClr val="29246D"/>
      </a:accent1>
      <a:accent2>
        <a:srgbClr val="00A9E0"/>
      </a:accent2>
      <a:accent3>
        <a:srgbClr val="D3832B"/>
      </a:accent3>
      <a:accent4>
        <a:srgbClr val="0092D3"/>
      </a:accent4>
      <a:accent5>
        <a:srgbClr val="00ADA6"/>
      </a:accent5>
      <a:accent6>
        <a:srgbClr val="D36462"/>
      </a:accent6>
      <a:hlink>
        <a:srgbClr val="00A9E0"/>
      </a:hlink>
      <a:folHlink>
        <a:srgbClr val="D3832B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9294</TotalTime>
  <Words>1429</Words>
  <Application>Microsoft Office PowerPoint</Application>
  <PresentationFormat>Widescreen</PresentationFormat>
  <Paragraphs>386</Paragraphs>
  <Slides>25</Slides>
  <Notes>22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Proxima Nova Rg</vt:lpstr>
      <vt:lpstr>Courier New</vt:lpstr>
      <vt:lpstr>Century Gothic</vt:lpstr>
      <vt:lpstr>Calibri</vt:lpstr>
      <vt:lpstr>Proxima Nova</vt:lpstr>
      <vt:lpstr>Office Theme</vt:lpstr>
      <vt:lpstr>Supercritical Water Oxidation Converting waste into water, energy and nutrients  </vt:lpstr>
      <vt:lpstr>Stephanie Douglass</vt:lpstr>
      <vt:lpstr>PowerPoint Presentation</vt:lpstr>
      <vt:lpstr>Sudhakar Viswanathan</vt:lpstr>
      <vt:lpstr>Who are we?</vt:lpstr>
      <vt:lpstr>Water 101</vt:lpstr>
      <vt:lpstr>What is Supercritical Water?</vt:lpstr>
      <vt:lpstr>SCWO for Organic Waste</vt:lpstr>
      <vt:lpstr>PFAS specific wastes</vt:lpstr>
      <vt:lpstr>AirSCWOTM</vt:lpstr>
      <vt:lpstr>Sludge Chemical Transformation</vt:lpstr>
      <vt:lpstr>Sludge Mineral Content</vt:lpstr>
      <vt:lpstr>Fate of Other Pollutants</vt:lpstr>
      <vt:lpstr>Fate of PFAS in solids/liquids</vt:lpstr>
      <vt:lpstr>Fate of PFAS in gasses</vt:lpstr>
      <vt:lpstr>What else can SCWO treat?</vt:lpstr>
      <vt:lpstr>Other Micropollutants</vt:lpstr>
      <vt:lpstr>AirSCWO™ Commercial Offerings</vt:lpstr>
      <vt:lpstr>AirSCWO™ Commercial Offerings</vt:lpstr>
      <vt:lpstr>AirSCWO™ Installations</vt:lpstr>
      <vt:lpstr>Prefabricated, Compact &amp; Modular </vt:lpstr>
      <vt:lpstr>Key Benefits</vt:lpstr>
      <vt:lpstr>Summary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Marko Bajlovic</dc:creator>
  <cp:lastModifiedBy>Nicholas Bailey</cp:lastModifiedBy>
  <cp:revision>189</cp:revision>
  <cp:lastPrinted>2022-08-30T14:46:01Z</cp:lastPrinted>
  <dcterms:created xsi:type="dcterms:W3CDTF">2021-12-07T15:59:49Z</dcterms:created>
  <dcterms:modified xsi:type="dcterms:W3CDTF">2023-01-26T17:41:07Z</dcterms:modified>
</cp:coreProperties>
</file>