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  <p:sldMasterId id="2147483687" r:id="rId6"/>
    <p:sldMasterId id="2147483738" r:id="rId7"/>
  </p:sldMasterIdLst>
  <p:notesMasterIdLst>
    <p:notesMasterId r:id="rId142"/>
  </p:notesMasterIdLst>
  <p:sldIdLst>
    <p:sldId id="2982" r:id="rId8"/>
    <p:sldId id="2999" r:id="rId9"/>
    <p:sldId id="3074" r:id="rId10"/>
    <p:sldId id="256" r:id="rId11"/>
    <p:sldId id="257" r:id="rId12"/>
    <p:sldId id="371" r:id="rId13"/>
    <p:sldId id="265" r:id="rId14"/>
    <p:sldId id="416" r:id="rId15"/>
    <p:sldId id="375" r:id="rId16"/>
    <p:sldId id="389" r:id="rId17"/>
    <p:sldId id="390" r:id="rId18"/>
    <p:sldId id="259" r:id="rId19"/>
    <p:sldId id="417" r:id="rId20"/>
    <p:sldId id="376" r:id="rId21"/>
    <p:sldId id="342" r:id="rId22"/>
    <p:sldId id="258" r:id="rId23"/>
    <p:sldId id="377" r:id="rId24"/>
    <p:sldId id="261" r:id="rId25"/>
    <p:sldId id="379" r:id="rId26"/>
    <p:sldId id="378" r:id="rId27"/>
    <p:sldId id="263" r:id="rId28"/>
    <p:sldId id="262" r:id="rId29"/>
    <p:sldId id="332" r:id="rId30"/>
    <p:sldId id="345" r:id="rId31"/>
    <p:sldId id="396" r:id="rId32"/>
    <p:sldId id="264" r:id="rId33"/>
    <p:sldId id="380" r:id="rId34"/>
    <p:sldId id="403" r:id="rId35"/>
    <p:sldId id="414" r:id="rId36"/>
    <p:sldId id="405" r:id="rId37"/>
    <p:sldId id="267" r:id="rId38"/>
    <p:sldId id="266" r:id="rId39"/>
    <p:sldId id="268" r:id="rId40"/>
    <p:sldId id="381" r:id="rId41"/>
    <p:sldId id="382" r:id="rId42"/>
    <p:sldId id="383" r:id="rId43"/>
    <p:sldId id="343" r:id="rId44"/>
    <p:sldId id="407" r:id="rId45"/>
    <p:sldId id="406" r:id="rId46"/>
    <p:sldId id="385" r:id="rId47"/>
    <p:sldId id="271" r:id="rId48"/>
    <p:sldId id="317" r:id="rId49"/>
    <p:sldId id="318" r:id="rId50"/>
    <p:sldId id="269" r:id="rId51"/>
    <p:sldId id="270" r:id="rId52"/>
    <p:sldId id="391" r:id="rId53"/>
    <p:sldId id="321" r:id="rId54"/>
    <p:sldId id="340" r:id="rId55"/>
    <p:sldId id="272" r:id="rId56"/>
    <p:sldId id="399" r:id="rId57"/>
    <p:sldId id="400" r:id="rId58"/>
    <p:sldId id="397" r:id="rId59"/>
    <p:sldId id="275" r:id="rId60"/>
    <p:sldId id="330" r:id="rId61"/>
    <p:sldId id="331" r:id="rId62"/>
    <p:sldId id="398" r:id="rId63"/>
    <p:sldId id="273" r:id="rId64"/>
    <p:sldId id="328" r:id="rId65"/>
    <p:sldId id="276" r:id="rId66"/>
    <p:sldId id="329" r:id="rId67"/>
    <p:sldId id="274" r:id="rId68"/>
    <p:sldId id="415" r:id="rId69"/>
    <p:sldId id="348" r:id="rId70"/>
    <p:sldId id="277" r:id="rId71"/>
    <p:sldId id="350" r:id="rId72"/>
    <p:sldId id="278" r:id="rId73"/>
    <p:sldId id="279" r:id="rId74"/>
    <p:sldId id="280" r:id="rId75"/>
    <p:sldId id="334" r:id="rId76"/>
    <p:sldId id="282" r:id="rId77"/>
    <p:sldId id="281" r:id="rId78"/>
    <p:sldId id="352" r:id="rId79"/>
    <p:sldId id="408" r:id="rId80"/>
    <p:sldId id="311" r:id="rId81"/>
    <p:sldId id="369" r:id="rId82"/>
    <p:sldId id="283" r:id="rId83"/>
    <p:sldId id="353" r:id="rId84"/>
    <p:sldId id="284" r:id="rId85"/>
    <p:sldId id="386" r:id="rId86"/>
    <p:sldId id="285" r:id="rId87"/>
    <p:sldId id="286" r:id="rId88"/>
    <p:sldId id="354" r:id="rId89"/>
    <p:sldId id="287" r:id="rId90"/>
    <p:sldId id="289" r:id="rId91"/>
    <p:sldId id="367" r:id="rId92"/>
    <p:sldId id="290" r:id="rId93"/>
    <p:sldId id="291" r:id="rId94"/>
    <p:sldId id="355" r:id="rId95"/>
    <p:sldId id="288" r:id="rId96"/>
    <p:sldId id="292" r:id="rId97"/>
    <p:sldId id="387" r:id="rId98"/>
    <p:sldId id="401" r:id="rId99"/>
    <p:sldId id="293" r:id="rId100"/>
    <p:sldId id="388" r:id="rId101"/>
    <p:sldId id="294" r:id="rId102"/>
    <p:sldId id="295" r:id="rId103"/>
    <p:sldId id="358" r:id="rId104"/>
    <p:sldId id="409" r:id="rId105"/>
    <p:sldId id="410" r:id="rId106"/>
    <p:sldId id="337" r:id="rId107"/>
    <p:sldId id="356" r:id="rId108"/>
    <p:sldId id="307" r:id="rId109"/>
    <p:sldId id="365" r:id="rId110"/>
    <p:sldId id="308" r:id="rId111"/>
    <p:sldId id="359" r:id="rId112"/>
    <p:sldId id="305" r:id="rId113"/>
    <p:sldId id="306" r:id="rId114"/>
    <p:sldId id="339" r:id="rId115"/>
    <p:sldId id="309" r:id="rId116"/>
    <p:sldId id="341" r:id="rId117"/>
    <p:sldId id="297" r:id="rId118"/>
    <p:sldId id="392" r:id="rId119"/>
    <p:sldId id="360" r:id="rId120"/>
    <p:sldId id="299" r:id="rId121"/>
    <p:sldId id="300" r:id="rId122"/>
    <p:sldId id="302" r:id="rId123"/>
    <p:sldId id="361" r:id="rId124"/>
    <p:sldId id="303" r:id="rId125"/>
    <p:sldId id="304" r:id="rId126"/>
    <p:sldId id="419" r:id="rId127"/>
    <p:sldId id="402" r:id="rId128"/>
    <p:sldId id="411" r:id="rId129"/>
    <p:sldId id="312" r:id="rId130"/>
    <p:sldId id="314" r:id="rId131"/>
    <p:sldId id="418" r:id="rId132"/>
    <p:sldId id="320" r:id="rId133"/>
    <p:sldId id="313" r:id="rId134"/>
    <p:sldId id="395" r:id="rId135"/>
    <p:sldId id="362" r:id="rId136"/>
    <p:sldId id="363" r:id="rId137"/>
    <p:sldId id="315" r:id="rId138"/>
    <p:sldId id="316" r:id="rId139"/>
    <p:sldId id="370" r:id="rId140"/>
    <p:sldId id="2906" r:id="rId1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mood, Ramzi J" initials="MRJ" lastIdx="27" clrIdx="0">
    <p:extLst>
      <p:ext uri="{19B8F6BF-5375-455C-9EA6-DF929625EA0E}">
        <p15:presenceInfo xmlns:p15="http://schemas.microsoft.com/office/powerpoint/2012/main" userId="S-1-5-21-6361574-1898399280-860360866-3554" providerId="AD"/>
      </p:ext>
    </p:extLst>
  </p:cmAuthor>
  <p:cmAuthor id="2" name="Rowe, John" initials="RJ" lastIdx="29" clrIdx="1">
    <p:extLst>
      <p:ext uri="{19B8F6BF-5375-455C-9EA6-DF929625EA0E}">
        <p15:presenceInfo xmlns:p15="http://schemas.microsoft.com/office/powerpoint/2012/main" userId="S-1-5-21-6361574-1898399280-860360866-6320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38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34" Type="http://schemas.openxmlformats.org/officeDocument/2006/relationships/slide" Target="slides/slide127.xml"/><Relationship Id="rId139" Type="http://schemas.openxmlformats.org/officeDocument/2006/relationships/slide" Target="slides/slide13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slide" Target="slides/slide117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4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747A7-5ADC-4A85-8F04-2C89015C452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B8630-84E2-4139-AA26-16B8C8A53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EA09-D1DB-4C59-8D43-2E16160C7B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97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566">
              <a:defRPr sz="3100">
                <a:solidFill>
                  <a:schemeClr val="tx1"/>
                </a:solidFill>
                <a:latin typeface="Arial" charset="0"/>
              </a:defRPr>
            </a:lvl1pPr>
            <a:lvl2pPr marL="730617" indent="-281007" defTabSz="933566">
              <a:defRPr sz="3100">
                <a:solidFill>
                  <a:schemeClr val="tx1"/>
                </a:solidFill>
                <a:latin typeface="Arial" charset="0"/>
              </a:defRPr>
            </a:lvl2pPr>
            <a:lvl3pPr marL="1124026" indent="-224805" defTabSz="933566">
              <a:defRPr sz="3100">
                <a:solidFill>
                  <a:schemeClr val="tx1"/>
                </a:solidFill>
                <a:latin typeface="Arial" charset="0"/>
              </a:defRPr>
            </a:lvl3pPr>
            <a:lvl4pPr marL="1573637" indent="-224805" defTabSz="933566">
              <a:defRPr sz="3100">
                <a:solidFill>
                  <a:schemeClr val="tx1"/>
                </a:solidFill>
                <a:latin typeface="Arial" charset="0"/>
              </a:defRPr>
            </a:lvl4pPr>
            <a:lvl5pPr marL="2023247" indent="-224805" defTabSz="933566">
              <a:defRPr sz="3100">
                <a:solidFill>
                  <a:schemeClr val="tx1"/>
                </a:solidFill>
                <a:latin typeface="Arial" charset="0"/>
              </a:defRPr>
            </a:lvl5pPr>
            <a:lvl6pPr marL="2472858" indent="-224805" defTabSz="93356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charset="0"/>
              </a:defRPr>
            </a:lvl6pPr>
            <a:lvl7pPr marL="2922468" indent="-224805" defTabSz="93356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charset="0"/>
              </a:defRPr>
            </a:lvl7pPr>
            <a:lvl8pPr marL="3372079" indent="-224805" defTabSz="93356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charset="0"/>
              </a:defRPr>
            </a:lvl8pPr>
            <a:lvl9pPr marL="3821689" indent="-224805" defTabSz="933566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E831CE7-93FB-4BDF-87A6-C841BBF6CEF0}" type="slidenum">
              <a:rPr lang="en-US" altLang="en-US" sz="1000">
                <a:latin typeface="Times New Roman" pitchFamily="18" charset="0"/>
              </a:rPr>
              <a:pPr/>
              <a:t>19</a:t>
            </a:fld>
            <a:endParaRPr lang="en-US" altLang="en-US" sz="1000">
              <a:latin typeface="Times New Roman" pitchFamily="18" charset="0"/>
            </a:endParaRPr>
          </a:p>
        </p:txBody>
      </p:sp>
      <p:sp>
        <p:nvSpPr>
          <p:cNvPr id="460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3338" y="806450"/>
            <a:ext cx="4251325" cy="3189288"/>
          </a:xfrm>
          <a:ln cap="flat"/>
        </p:spPr>
      </p:sp>
      <p:sp>
        <p:nvSpPr>
          <p:cNvPr id="4608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09418" y="4362405"/>
            <a:ext cx="5037609" cy="41293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15" tIns="44268" rIns="90115" bIns="44268"/>
          <a:lstStyle/>
          <a:p>
            <a:r>
              <a:rPr lang="en-US" altLang="en-US"/>
              <a:t>TREATMENT (Nonpotable)</a:t>
            </a:r>
          </a:p>
          <a:p>
            <a:endParaRPr lang="en-US" altLang="en-US" sz="1000"/>
          </a:p>
          <a:p>
            <a:r>
              <a:rPr lang="en-US" altLang="en-US" sz="1000"/>
              <a:t>Proven technology , conservative retrofit: Tertiary filtartion &amp;  disinfection of conventional II effluent. </a:t>
            </a:r>
          </a:p>
          <a:p>
            <a:endParaRPr lang="en-US" altLang="en-US" sz="1000"/>
          </a:p>
          <a:p>
            <a:r>
              <a:rPr lang="en-US" altLang="en-US" sz="1000"/>
              <a:t>That is the most common treatment, often implemented as retrofit of existing conventional WWTP. </a:t>
            </a:r>
          </a:p>
          <a:p>
            <a:endParaRPr lang="en-US" altLang="en-US" sz="1000"/>
          </a:p>
          <a:p>
            <a:r>
              <a:rPr lang="en-US" altLang="en-US" sz="1000"/>
              <a:t>No hi-tech, little R&amp;D needed, extremely reliable, but expensive.</a:t>
            </a:r>
          </a:p>
          <a:p>
            <a:endParaRPr lang="en-US" altLang="en-US" sz="1000"/>
          </a:p>
          <a:p>
            <a:r>
              <a:rPr lang="en-US" altLang="en-US" sz="1000"/>
              <a:t>For new reclamation plants, innovative treatment trains exist, more compact and streamlined to operate, such as in particular : </a:t>
            </a:r>
          </a:p>
          <a:p>
            <a:r>
              <a:rPr lang="en-US" altLang="en-US" sz="1000"/>
              <a:t>- MBR, for most high quality nonpotable applications</a:t>
            </a:r>
          </a:p>
          <a:p>
            <a:r>
              <a:rPr lang="en-US" altLang="en-US" sz="1000"/>
              <a:t>- APT, for agricultural applications 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214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709" y="3687102"/>
            <a:ext cx="7732101" cy="1573008"/>
          </a:xfrm>
        </p:spPr>
        <p:txBody>
          <a:bodyPr wrap="square" anchor="b">
            <a:noAutofit/>
          </a:bodyPr>
          <a:lstStyle>
            <a:lvl1pPr algn="l">
              <a:defRPr sz="4800" baseline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710" y="5269790"/>
            <a:ext cx="4632168" cy="54108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" y="6027022"/>
            <a:ext cx="9144000" cy="8309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572001" y="6301821"/>
            <a:ext cx="4468702" cy="2813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cap="none" dirty="0">
                <a:solidFill>
                  <a:schemeClr val="bg2">
                    <a:lumMod val="75000"/>
                  </a:schemeClr>
                </a:solidFill>
                <a:effectLst/>
              </a:rPr>
              <a:t>© Copyright 2019, by</a:t>
            </a:r>
            <a:r>
              <a:rPr lang="en-US" sz="900" b="0" cap="none" baseline="0" dirty="0">
                <a:solidFill>
                  <a:schemeClr val="bg2">
                    <a:lumMod val="75000"/>
                  </a:schemeClr>
                </a:solidFill>
                <a:effectLst/>
              </a:rPr>
              <a:t> Office of Water Programs at Sacramento State, All rights reserved.</a:t>
            </a:r>
            <a:endParaRPr lang="en-US" sz="900" b="0" cap="none" dirty="0"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0" y="6199527"/>
            <a:ext cx="2381924" cy="4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5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0174"/>
            <a:ext cx="9144000" cy="1987825"/>
          </a:xfrm>
          <a:prstGeom prst="rect">
            <a:avLst/>
          </a:prstGeom>
          <a:solidFill>
            <a:srgbClr val="29256C">
              <a:alpha val="89804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4927187"/>
            <a:ext cx="7886700" cy="1325563"/>
          </a:xfrm>
        </p:spPr>
        <p:txBody>
          <a:bodyPr>
            <a:normAutofit/>
          </a:bodyPr>
          <a:lstStyle>
            <a:lvl1pPr>
              <a:defRPr sz="3000" spc="0">
                <a:solidFill>
                  <a:srgbClr val="FFFFFF"/>
                </a:solidFill>
              </a:defRPr>
            </a:lvl1pPr>
          </a:lstStyle>
          <a:p>
            <a:r>
              <a:rPr lang="en-US" sz="3000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6951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 b="1" i="0" spc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9256C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CB3D99-E4BC-4B05-B935-CA3C534DA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43228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800">
                <a:solidFill>
                  <a:srgbClr val="29256C"/>
                </a:solidFill>
              </a:defRPr>
            </a:lvl2pPr>
            <a:lvl3pPr>
              <a:defRPr sz="1800">
                <a:solidFill>
                  <a:srgbClr val="29256C"/>
                </a:solidFill>
              </a:defRPr>
            </a:lvl3pPr>
            <a:lvl4pPr>
              <a:defRPr sz="1800">
                <a:solidFill>
                  <a:srgbClr val="29256C"/>
                </a:solidFill>
              </a:defRPr>
            </a:lvl4pPr>
            <a:lvl5pPr>
              <a:defRPr sz="18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800">
                <a:solidFill>
                  <a:srgbClr val="29256C"/>
                </a:solidFill>
              </a:defRPr>
            </a:lvl2pPr>
            <a:lvl3pPr>
              <a:defRPr sz="1800">
                <a:solidFill>
                  <a:srgbClr val="29256C"/>
                </a:solidFill>
              </a:defRPr>
            </a:lvl3pPr>
            <a:lvl4pPr>
              <a:defRPr sz="1800">
                <a:solidFill>
                  <a:srgbClr val="29256C"/>
                </a:solidFill>
              </a:defRPr>
            </a:lvl4pPr>
            <a:lvl5pPr>
              <a:defRPr sz="18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ADCA-1254-DC48-9E28-55C3AF1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F2C82-41A2-A441-A1EF-3882C05E5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CB02E4-7136-EB47-AA80-4D8C56BD8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22364"/>
            <a:ext cx="7886700" cy="5683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786437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 algn="l"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A2F9D-F2DB-3D4C-A0D7-FB0D4631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755305"/>
            <a:ext cx="3868340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D683A-4A90-8743-9E3B-1682A353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715141"/>
            <a:ext cx="3868340" cy="3684588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FFFFFF"/>
                </a:solidFill>
                <a:latin typeface="Gotham Book" pitchFamily="2" charset="0"/>
              </a:defRPr>
            </a:lvl2pPr>
            <a:lvl3pPr marL="685800" indent="0">
              <a:buNone/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7ADD9-188B-904A-BC93-64C9FA9C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C0BD959-C273-4A14-9D14-2951D604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82061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5497"/>
            <a:ext cx="7886700" cy="1325563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1036845"/>
          </a:xfrm>
        </p:spPr>
        <p:txBody>
          <a:bodyPr/>
          <a:lstStyle>
            <a:lvl1pPr marL="0" indent="0">
              <a:buNone/>
              <a:defRPr sz="2250">
                <a:solidFill>
                  <a:schemeClr val="accent1"/>
                </a:solidFill>
              </a:defRPr>
            </a:lvl1pPr>
            <a:lvl2pPr marL="34290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1036845"/>
          </a:xfrm>
        </p:spPr>
        <p:txBody>
          <a:bodyPr/>
          <a:lstStyle>
            <a:lvl1pPr marL="0" indent="0">
              <a:buNone/>
              <a:defRPr sz="2250">
                <a:solidFill>
                  <a:schemeClr val="accent1"/>
                </a:solidFill>
              </a:defRPr>
            </a:lvl1pPr>
            <a:lvl2pPr marL="34290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658787" y="2728983"/>
            <a:ext cx="26219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4655085" y="2728983"/>
            <a:ext cx="26219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31C7A6-8F1E-7D4F-970E-E559FB75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79F4C8C-F457-4D19-A694-65925D7F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0A715-B1F2-1044-8672-06D6A5A0C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073702"/>
            <a:ext cx="7886700" cy="4365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SUBHEAD HERE</a:t>
            </a:r>
          </a:p>
          <a:p>
            <a:pPr lvl="1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11169E-F7CB-7840-90D7-2625B11670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2886647"/>
            <a:ext cx="3886200" cy="3233737"/>
          </a:xfrm>
        </p:spPr>
        <p:txBody>
          <a:bodyPr/>
          <a:lstStyle>
            <a:lvl2pPr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C53856-E411-544B-B32B-89EFFE1B3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9150" y="2911031"/>
            <a:ext cx="3886200" cy="3209352"/>
          </a:xfrm>
        </p:spPr>
        <p:txBody>
          <a:bodyPr/>
          <a:lstStyle>
            <a:lvl2pPr marL="600075" indent="-257175"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75399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30666"/>
            <a:ext cx="7886700" cy="1325563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0" indent="0">
              <a:buNone/>
              <a:defRPr sz="2250">
                <a:solidFill>
                  <a:srgbClr val="29256C"/>
                </a:solidFill>
              </a:defRPr>
            </a:lvl1pPr>
            <a:lvl2pPr>
              <a:defRPr sz="18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0" indent="0">
              <a:buNone/>
              <a:defRPr sz="2250">
                <a:solidFill>
                  <a:srgbClr val="29256C"/>
                </a:solidFill>
              </a:defRPr>
            </a:lvl1pPr>
            <a:lvl2pPr>
              <a:defRPr sz="18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658787" y="2728983"/>
            <a:ext cx="2621997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4655085" y="2728983"/>
            <a:ext cx="2621997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D6AE961-305F-4C81-8582-6FA9C8AC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830528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967872"/>
            <a:ext cx="2949178" cy="625215"/>
          </a:xfrm>
        </p:spPr>
        <p:txBody>
          <a:bodyPr anchor="t"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93C8F-3E1D-D846-8435-3F8DDF197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BC2CF49-C3AD-47BD-AE02-032F71A6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60613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210" y="981633"/>
            <a:ext cx="2949178" cy="826477"/>
          </a:xfrm>
        </p:spPr>
        <p:txBody>
          <a:bodyPr anchor="t"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237" y="992188"/>
            <a:ext cx="4629150" cy="4873625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0" y="2047794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DB9C0-BC40-6147-AA83-28E2D2F99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EA80533-7C44-4ABF-98E5-2E61B9DE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474064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210" y="981633"/>
            <a:ext cx="2949178" cy="826477"/>
          </a:xfrm>
        </p:spPr>
        <p:txBody>
          <a:bodyPr anchor="t"/>
          <a:lstStyle>
            <a:lvl1pPr algn="l">
              <a:defRPr sz="2400" b="1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237" y="992188"/>
            <a:ext cx="4629150" cy="4873625"/>
          </a:xfrm>
        </p:spPr>
        <p:txBody>
          <a:bodyPr/>
          <a:lstStyle>
            <a:lvl1pPr>
              <a:defRPr sz="2400">
                <a:solidFill>
                  <a:srgbClr val="29256C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0" y="2047794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BFC6F02-8417-4237-9735-B5761C2E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949658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8795" y="1292226"/>
            <a:ext cx="9152793" cy="55657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5172" y="-82062"/>
            <a:ext cx="9179172" cy="1374287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382F-CCC6-FE43-848B-E2D14390B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tile tx="0" ty="0" sx="100000" sy="100000" flip="none" algn="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600">
                <a:effectLst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193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5172" y="16331"/>
            <a:ext cx="9170378" cy="1275894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65655" y="1547447"/>
            <a:ext cx="6503461" cy="4568385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B84A67F-292C-4452-9F88-471F11F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658227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stion and Answer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 marL="685800" indent="0">
              <a:buNone/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9EC1333-850D-4FCA-B9C4-22843CDD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34268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9144000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725001"/>
            <a:ext cx="7886700" cy="1325563"/>
          </a:xfrm>
        </p:spPr>
        <p:txBody>
          <a:bodyPr/>
          <a:lstStyle>
            <a:lvl1pPr>
              <a:defRPr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3185501"/>
            <a:ext cx="3886200" cy="190231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3185501"/>
            <a:ext cx="3886200" cy="1902313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628650" y="5881396"/>
            <a:ext cx="7886700" cy="782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Oakport Street Suite 1030 Oakland CA 94621</a:t>
            </a:r>
            <a:b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1350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www.cwea.org </a:t>
            </a:r>
          </a:p>
          <a:p>
            <a:pPr algn="ctr"/>
            <a:endParaRPr lang="en-US" sz="900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197" y="5210202"/>
            <a:ext cx="1633906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35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0C43-91A4-1543-B0A7-9DB73D63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F3071-3F81-7C4E-A325-A9B279AF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17235-3B39-334F-8E26-F4388AA4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6D73E-86C6-154F-8573-0F26FA0E7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05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F66D8-A0DF-8C4C-A21F-6A9101BB9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18C23-A7C2-1242-B189-23B88FE64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9F08-900D-1749-A052-85CED057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4D3E1-1543-EC4F-8F55-9A30D15D2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4"/>
            <a:ext cx="1175289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79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4027"/>
            <a:ext cx="9143999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97007"/>
            <a:ext cx="6858000" cy="2387600"/>
          </a:xfrm>
        </p:spPr>
        <p:txBody>
          <a:bodyPr anchor="b"/>
          <a:lstStyle>
            <a:lvl1pPr algn="ctr">
              <a:defRPr sz="3374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4645645"/>
            <a:ext cx="6858000" cy="1655762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accent1"/>
                </a:solidFill>
              </a:defRPr>
            </a:lvl1pPr>
            <a:lvl2pPr marL="257111" indent="0" algn="ctr">
              <a:buNone/>
              <a:defRPr sz="1125"/>
            </a:lvl2pPr>
            <a:lvl3pPr marL="514222" indent="0" algn="ctr">
              <a:buNone/>
              <a:defRPr sz="1013"/>
            </a:lvl3pPr>
            <a:lvl4pPr marL="771332" indent="0" algn="ctr">
              <a:buNone/>
              <a:defRPr sz="900"/>
            </a:lvl4pPr>
            <a:lvl5pPr marL="1028443" indent="0" algn="ctr">
              <a:buNone/>
              <a:defRPr sz="900"/>
            </a:lvl5pPr>
            <a:lvl6pPr marL="1285554" indent="0" algn="ctr">
              <a:buNone/>
              <a:defRPr sz="900"/>
            </a:lvl6pPr>
            <a:lvl7pPr marL="1542665" indent="0" algn="ctr">
              <a:buNone/>
              <a:defRPr sz="900"/>
            </a:lvl7pPr>
            <a:lvl8pPr marL="1799775" indent="0" algn="ctr">
              <a:buNone/>
              <a:defRPr sz="900"/>
            </a:lvl8pPr>
            <a:lvl9pPr marL="2056886" indent="0" algn="ctr">
              <a:buNone/>
              <a:defRPr sz="9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509061-01D7-4D39-9352-C76221DF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299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389343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0177"/>
            <a:ext cx="9144000" cy="1987825"/>
          </a:xfrm>
          <a:prstGeom prst="rect">
            <a:avLst/>
          </a:prstGeom>
          <a:solidFill>
            <a:srgbClr val="29256C">
              <a:alpha val="89804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788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4927190"/>
            <a:ext cx="7886700" cy="1325563"/>
          </a:xfrm>
        </p:spPr>
        <p:txBody>
          <a:bodyPr>
            <a:normAutofit/>
          </a:bodyPr>
          <a:lstStyle>
            <a:lvl1pPr>
              <a:defRPr sz="2249" spc="0">
                <a:solidFill>
                  <a:srgbClr val="FFFFFF"/>
                </a:solidFill>
              </a:defRPr>
            </a:lvl1pPr>
          </a:lstStyle>
          <a:p>
            <a:r>
              <a:rPr lang="en-US" sz="2249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832838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3374" b="1" i="0" spc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 algn="ctr">
              <a:buNone/>
              <a:defRPr sz="1350">
                <a:solidFill>
                  <a:srgbClr val="29256C"/>
                </a:solidFill>
              </a:defRPr>
            </a:lvl1pPr>
            <a:lvl2pPr marL="25711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222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33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4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5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66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7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688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CB3D99-E4BC-4B05-B935-CA3C534DA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407629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9256C"/>
                </a:solidFill>
              </a:defRPr>
            </a:lvl1pPr>
            <a:lvl2pPr>
              <a:defRPr sz="1350">
                <a:solidFill>
                  <a:srgbClr val="29256C"/>
                </a:solidFill>
              </a:defRPr>
            </a:lvl2pPr>
            <a:lvl3pPr>
              <a:defRPr sz="1350">
                <a:solidFill>
                  <a:srgbClr val="29256C"/>
                </a:solidFill>
              </a:defRPr>
            </a:lvl3pPr>
            <a:lvl4pPr>
              <a:defRPr sz="1350">
                <a:solidFill>
                  <a:srgbClr val="29256C"/>
                </a:solidFill>
              </a:defRPr>
            </a:lvl4pPr>
            <a:lvl5pPr>
              <a:defRPr sz="135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9256C"/>
                </a:solidFill>
              </a:defRPr>
            </a:lvl1pPr>
            <a:lvl2pPr>
              <a:defRPr sz="1350">
                <a:solidFill>
                  <a:srgbClr val="29256C"/>
                </a:solidFill>
              </a:defRPr>
            </a:lvl2pPr>
            <a:lvl3pPr>
              <a:defRPr sz="1350">
                <a:solidFill>
                  <a:srgbClr val="29256C"/>
                </a:solidFill>
              </a:defRPr>
            </a:lvl3pPr>
            <a:lvl4pPr>
              <a:defRPr sz="1350">
                <a:solidFill>
                  <a:srgbClr val="29256C"/>
                </a:solidFill>
              </a:defRPr>
            </a:lvl4pPr>
            <a:lvl5pPr>
              <a:defRPr sz="135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ADCA-1254-DC48-9E28-55C3AF1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F2C82-41A2-A441-A1EF-3882C05E5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CB02E4-7136-EB47-AA80-4D8C56BD8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1122367"/>
            <a:ext cx="7886700" cy="568325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820061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365129"/>
            <a:ext cx="7886700" cy="1325563"/>
          </a:xfrm>
        </p:spPr>
        <p:txBody>
          <a:bodyPr/>
          <a:lstStyle>
            <a:lvl1pPr algn="l"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A2F9D-F2DB-3D4C-A0D7-FB0D4631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755305"/>
            <a:ext cx="3868340" cy="823912"/>
          </a:xfrm>
        </p:spPr>
        <p:txBody>
          <a:bodyPr anchor="b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257111" indent="0">
              <a:buNone/>
              <a:defRPr sz="1125" b="1"/>
            </a:lvl2pPr>
            <a:lvl3pPr marL="514222" indent="0">
              <a:buNone/>
              <a:defRPr sz="1013" b="1"/>
            </a:lvl3pPr>
            <a:lvl4pPr marL="771332" indent="0">
              <a:buNone/>
              <a:defRPr sz="900" b="1"/>
            </a:lvl4pPr>
            <a:lvl5pPr marL="1028443" indent="0">
              <a:buNone/>
              <a:defRPr sz="900" b="1"/>
            </a:lvl5pPr>
            <a:lvl6pPr marL="1285554" indent="0">
              <a:buNone/>
              <a:defRPr sz="900" b="1"/>
            </a:lvl6pPr>
            <a:lvl7pPr marL="1542665" indent="0">
              <a:buNone/>
              <a:defRPr sz="900" b="1"/>
            </a:lvl7pPr>
            <a:lvl8pPr marL="1799775" indent="0">
              <a:buNone/>
              <a:defRPr sz="900" b="1"/>
            </a:lvl8pPr>
            <a:lvl9pPr marL="2056886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D683A-4A90-8743-9E3B-1682A353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715141"/>
            <a:ext cx="3868340" cy="3684588"/>
          </a:xfrm>
        </p:spPr>
        <p:txBody>
          <a:bodyPr>
            <a:normAutofit/>
          </a:bodyPr>
          <a:lstStyle>
            <a:lvl1pPr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FFFFFF"/>
                </a:solidFill>
                <a:latin typeface="Gotham Book" pitchFamily="2" charset="0"/>
              </a:defRPr>
            </a:lvl2pPr>
            <a:lvl3pPr marL="514222" indent="0">
              <a:buNone/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7ADD9-188B-904A-BC93-64C9FA9C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C0BD959-C273-4A14-9D14-2951D604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12707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tile tx="0" ty="0" sx="100000" sy="10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9369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95500"/>
            <a:ext cx="7886700" cy="1325563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9"/>
            <a:ext cx="3886200" cy="1036845"/>
          </a:xfrm>
        </p:spPr>
        <p:txBody>
          <a:bodyPr/>
          <a:lstStyle>
            <a:lvl1pPr marL="0" indent="0">
              <a:buNone/>
              <a:defRPr sz="1688">
                <a:solidFill>
                  <a:schemeClr val="accent1"/>
                </a:solidFill>
              </a:defRPr>
            </a:lvl1pPr>
            <a:lvl2pPr marL="257111" indent="0">
              <a:buNone/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9"/>
            <a:ext cx="3886200" cy="1036845"/>
          </a:xfrm>
        </p:spPr>
        <p:txBody>
          <a:bodyPr/>
          <a:lstStyle>
            <a:lvl1pPr marL="0" indent="0">
              <a:buNone/>
              <a:defRPr sz="1688">
                <a:solidFill>
                  <a:schemeClr val="accent1"/>
                </a:solidFill>
              </a:defRPr>
            </a:lvl1pPr>
            <a:lvl2pPr marL="257111" indent="0">
              <a:buNone/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658787" y="2728983"/>
            <a:ext cx="26219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4655086" y="2728983"/>
            <a:ext cx="26219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31C7A6-8F1E-7D4F-970E-E559FB75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79F4C8C-F457-4D19-A694-65925D7F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0A715-B1F2-1044-8672-06D6A5A0C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1073705"/>
            <a:ext cx="7886700" cy="43656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11" indent="0">
              <a:buNone/>
              <a:defRPr/>
            </a:lvl2pPr>
          </a:lstStyle>
          <a:p>
            <a:pPr lvl="0"/>
            <a:r>
              <a:rPr lang="en-US" dirty="0"/>
              <a:t>SUBHEAD HERE</a:t>
            </a:r>
          </a:p>
          <a:p>
            <a:pPr lvl="1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11169E-F7CB-7840-90D7-2625B11670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2886650"/>
            <a:ext cx="3886200" cy="3233737"/>
          </a:xfrm>
        </p:spPr>
        <p:txBody>
          <a:bodyPr/>
          <a:lstStyle>
            <a:lvl2pPr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C53856-E411-544B-B32B-89EFFE1B3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9150" y="2911031"/>
            <a:ext cx="3886200" cy="3209352"/>
          </a:xfrm>
        </p:spPr>
        <p:txBody>
          <a:bodyPr/>
          <a:lstStyle>
            <a:lvl2pPr marL="449944" indent="-192833"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64929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30669"/>
            <a:ext cx="7886700" cy="1325563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0" indent="0">
              <a:buNone/>
              <a:defRPr sz="1688">
                <a:solidFill>
                  <a:srgbClr val="29256C"/>
                </a:solidFill>
              </a:defRPr>
            </a:lvl1pPr>
            <a:lvl2pPr>
              <a:defRPr sz="135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0" indent="0">
              <a:buNone/>
              <a:defRPr sz="1688">
                <a:solidFill>
                  <a:srgbClr val="29256C"/>
                </a:solidFill>
              </a:defRPr>
            </a:lvl1pPr>
            <a:lvl2pPr>
              <a:defRPr sz="135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658787" y="2728983"/>
            <a:ext cx="2621997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4655086" y="2728983"/>
            <a:ext cx="2621997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D6AE961-305F-4C81-8582-6FA9C8AC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774519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3" y="967875"/>
            <a:ext cx="2949178" cy="625215"/>
          </a:xfrm>
        </p:spPr>
        <p:txBody>
          <a:bodyPr anchor="t"/>
          <a:lstStyle>
            <a:lvl1pPr algn="l">
              <a:defRPr sz="1799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1799">
                <a:solidFill>
                  <a:schemeClr val="accent1"/>
                </a:solidFill>
              </a:defRPr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257111" indent="0">
              <a:buNone/>
              <a:defRPr sz="788"/>
            </a:lvl2pPr>
            <a:lvl3pPr marL="514222" indent="0">
              <a:buNone/>
              <a:defRPr sz="675"/>
            </a:lvl3pPr>
            <a:lvl4pPr marL="771332" indent="0">
              <a:buNone/>
              <a:defRPr sz="563"/>
            </a:lvl4pPr>
            <a:lvl5pPr marL="1028443" indent="0">
              <a:buNone/>
              <a:defRPr sz="563"/>
            </a:lvl5pPr>
            <a:lvl6pPr marL="1285554" indent="0">
              <a:buNone/>
              <a:defRPr sz="563"/>
            </a:lvl6pPr>
            <a:lvl7pPr marL="1542665" indent="0">
              <a:buNone/>
              <a:defRPr sz="563"/>
            </a:lvl7pPr>
            <a:lvl8pPr marL="1799775" indent="0">
              <a:buNone/>
              <a:defRPr sz="563"/>
            </a:lvl8pPr>
            <a:lvl9pPr marL="2056886" indent="0">
              <a:buNone/>
              <a:defRPr sz="56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93C8F-3E1D-D846-8435-3F8DDF197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BC2CF49-C3AD-47BD-AE02-032F71A6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28735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210" y="981636"/>
            <a:ext cx="2949178" cy="826477"/>
          </a:xfrm>
        </p:spPr>
        <p:txBody>
          <a:bodyPr anchor="t"/>
          <a:lstStyle>
            <a:lvl1pPr algn="l">
              <a:defRPr sz="1799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237" y="992191"/>
            <a:ext cx="4629150" cy="4873625"/>
          </a:xfrm>
        </p:spPr>
        <p:txBody>
          <a:bodyPr/>
          <a:lstStyle>
            <a:lvl1pPr>
              <a:defRPr sz="1799">
                <a:solidFill>
                  <a:schemeClr val="accent1"/>
                </a:solidFill>
              </a:defRPr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0" y="2047794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257111" indent="0">
              <a:buNone/>
              <a:defRPr sz="788"/>
            </a:lvl2pPr>
            <a:lvl3pPr marL="514222" indent="0">
              <a:buNone/>
              <a:defRPr sz="675"/>
            </a:lvl3pPr>
            <a:lvl4pPr marL="771332" indent="0">
              <a:buNone/>
              <a:defRPr sz="563"/>
            </a:lvl4pPr>
            <a:lvl5pPr marL="1028443" indent="0">
              <a:buNone/>
              <a:defRPr sz="563"/>
            </a:lvl5pPr>
            <a:lvl6pPr marL="1285554" indent="0">
              <a:buNone/>
              <a:defRPr sz="563"/>
            </a:lvl6pPr>
            <a:lvl7pPr marL="1542665" indent="0">
              <a:buNone/>
              <a:defRPr sz="563"/>
            </a:lvl7pPr>
            <a:lvl8pPr marL="1799775" indent="0">
              <a:buNone/>
              <a:defRPr sz="563"/>
            </a:lvl8pPr>
            <a:lvl9pPr marL="2056886" indent="0">
              <a:buNone/>
              <a:defRPr sz="56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DB9C0-BC40-6147-AA83-28E2D2F99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EA80533-7C44-4ABF-98E5-2E61B9DE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806948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210" y="981636"/>
            <a:ext cx="2949178" cy="826477"/>
          </a:xfrm>
        </p:spPr>
        <p:txBody>
          <a:bodyPr anchor="t"/>
          <a:lstStyle>
            <a:lvl1pPr algn="l">
              <a:defRPr sz="1799" b="1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237" y="992191"/>
            <a:ext cx="4629150" cy="4873625"/>
          </a:xfrm>
        </p:spPr>
        <p:txBody>
          <a:bodyPr/>
          <a:lstStyle>
            <a:lvl1pPr>
              <a:defRPr sz="1799">
                <a:solidFill>
                  <a:srgbClr val="29256C"/>
                </a:solidFill>
              </a:defRPr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0" y="2047794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1125" b="0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  <a:lvl2pPr marL="257111" indent="0">
              <a:buNone/>
              <a:defRPr sz="788"/>
            </a:lvl2pPr>
            <a:lvl3pPr marL="514222" indent="0">
              <a:buNone/>
              <a:defRPr sz="675"/>
            </a:lvl3pPr>
            <a:lvl4pPr marL="771332" indent="0">
              <a:buNone/>
              <a:defRPr sz="563"/>
            </a:lvl4pPr>
            <a:lvl5pPr marL="1028443" indent="0">
              <a:buNone/>
              <a:defRPr sz="563"/>
            </a:lvl5pPr>
            <a:lvl6pPr marL="1285554" indent="0">
              <a:buNone/>
              <a:defRPr sz="563"/>
            </a:lvl6pPr>
            <a:lvl7pPr marL="1542665" indent="0">
              <a:buNone/>
              <a:defRPr sz="563"/>
            </a:lvl7pPr>
            <a:lvl8pPr marL="1799775" indent="0">
              <a:buNone/>
              <a:defRPr sz="563"/>
            </a:lvl8pPr>
            <a:lvl9pPr marL="2056886" indent="0">
              <a:buNone/>
              <a:defRPr sz="56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BFC6F02-8417-4237-9735-B5761C2E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008462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8795" y="1292229"/>
            <a:ext cx="9152793" cy="5565775"/>
          </a:xfrm>
        </p:spPr>
        <p:txBody>
          <a:bodyPr/>
          <a:lstStyle>
            <a:lvl1pPr marL="0" indent="0">
              <a:buNone/>
              <a:defRPr sz="1799"/>
            </a:lvl1pPr>
            <a:lvl2pPr marL="257111" indent="0">
              <a:buNone/>
              <a:defRPr sz="1575"/>
            </a:lvl2pPr>
            <a:lvl3pPr marL="514222" indent="0">
              <a:buNone/>
              <a:defRPr sz="1350"/>
            </a:lvl3pPr>
            <a:lvl4pPr marL="771332" indent="0">
              <a:buNone/>
              <a:defRPr sz="1125"/>
            </a:lvl4pPr>
            <a:lvl5pPr marL="1028443" indent="0">
              <a:buNone/>
              <a:defRPr sz="1125"/>
            </a:lvl5pPr>
            <a:lvl6pPr marL="1285554" indent="0">
              <a:buNone/>
              <a:defRPr sz="1125"/>
            </a:lvl6pPr>
            <a:lvl7pPr marL="1542665" indent="0">
              <a:buNone/>
              <a:defRPr sz="1125"/>
            </a:lvl7pPr>
            <a:lvl8pPr marL="1799775" indent="0">
              <a:buNone/>
              <a:defRPr sz="1125"/>
            </a:lvl8pPr>
            <a:lvl9pPr marL="2056886" indent="0">
              <a:buNone/>
              <a:defRPr sz="112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5172" y="-82062"/>
            <a:ext cx="9179172" cy="1374287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2474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382F-CCC6-FE43-848B-E2D14390B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94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5172" y="16331"/>
            <a:ext cx="9170378" cy="1275894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2474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65656" y="1547450"/>
            <a:ext cx="6503461" cy="4568385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B84A67F-292C-4452-9F88-471F11F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704684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stion and Answer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 marL="514222" indent="0">
              <a:buNone/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9EC1333-850D-4FCA-B9C4-22843CDD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4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840238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9144000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725004"/>
            <a:ext cx="7886700" cy="1325563"/>
          </a:xfrm>
        </p:spPr>
        <p:txBody>
          <a:bodyPr/>
          <a:lstStyle>
            <a:lvl1pPr>
              <a:defRPr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3185504"/>
            <a:ext cx="3886200" cy="1902313"/>
          </a:xfrm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3185504"/>
            <a:ext cx="3886200" cy="1902313"/>
          </a:xfrm>
        </p:spPr>
        <p:txBody>
          <a:bodyPr/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628651" y="5881396"/>
            <a:ext cx="7886700" cy="782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5142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13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1013" b="0" i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Oakport</a:t>
            </a:r>
            <a:r>
              <a:rPr lang="en-US" sz="1013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 Street Suite 600 Oakland CA 94621</a:t>
            </a:r>
            <a:br>
              <a:rPr lang="en-US" sz="1013" b="0" i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013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1013" b="1" i="0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www.cwea.org</a:t>
            </a:r>
            <a:r>
              <a:rPr lang="en-US" sz="1013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sz="675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199" y="5210205"/>
            <a:ext cx="1633906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0C43-91A4-1543-B0A7-9DB73D63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F3071-3F81-7C4E-A325-A9B279AF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17235-3B39-334F-8E26-F4388AA4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6D73E-86C6-154F-8573-0F26FA0E7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57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tile tx="0" ty="0" sx="100000" sy="100000" flip="none" algn="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25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832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F66D8-A0DF-8C4C-A21F-6A9101BB9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18C23-A7C2-1242-B189-23B88FE64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9F08-900D-1749-A052-85CED057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4D3E1-1543-EC4F-8F55-9A30D15D2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6234967"/>
            <a:ext cx="1175289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57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3F2C3-3314-4F8C-9B0E-7502B75DA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B7C5-ABBD-4949-A73B-7C71A8FC31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0CA77-FD4D-4C07-B4F7-76257692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FB4E8-093B-4F24-8661-D80017743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59C1-C25F-40B2-B710-88B1FB21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85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99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99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99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99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99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99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99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99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899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1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99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54073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806" lvl="0" indent="-25710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612" lvl="1" indent="-23806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417" lvl="2" indent="-23806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224" lvl="3" indent="-23806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029" lvl="4" indent="-23806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6835" lvl="5" indent="-23806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399640" lvl="6" indent="-23806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2446" lvl="7" indent="-23806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5252" lvl="8" indent="-23806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5694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2590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C32D-B409-487A-B946-2D3FF95A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6367D-9D5D-468D-8C5B-CFCE2F4EA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1C1B5-0EEC-4BE6-AE35-04473284C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8D44-A27E-4F65-BCE0-15DE7AEE5FF8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6E55B-16B2-4F16-AF6C-67451F2C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C24C1-636C-4FD2-8689-DCB4AF78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78E3E-922F-4176-9CE2-BA72592E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37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LMN - Pumpki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63292-863C-4CB5-8858-D3E25EFF6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29" b="6854"/>
          <a:stretch/>
        </p:blipFill>
        <p:spPr>
          <a:xfrm>
            <a:off x="0" y="1868"/>
            <a:ext cx="9144000" cy="68561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81BA15-D8C4-4B28-937E-72FCB43A6307}"/>
              </a:ext>
            </a:extLst>
          </p:cNvPr>
          <p:cNvCxnSpPr>
            <a:cxnSpLocks/>
          </p:cNvCxnSpPr>
          <p:nvPr userDrawn="1"/>
        </p:nvCxnSpPr>
        <p:spPr>
          <a:xfrm>
            <a:off x="266443" y="5784619"/>
            <a:ext cx="3939331" cy="0"/>
          </a:xfrm>
          <a:prstGeom prst="line">
            <a:avLst/>
          </a:prstGeom>
          <a:ln w="1270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21594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A25EAF-F40F-47C3-8DA5-DDB070C82DD1}"/>
              </a:ext>
            </a:extLst>
          </p:cNvPr>
          <p:cNvCxnSpPr>
            <a:cxnSpLocks/>
          </p:cNvCxnSpPr>
          <p:nvPr userDrawn="1"/>
        </p:nvCxnSpPr>
        <p:spPr>
          <a:xfrm>
            <a:off x="266443" y="4591002"/>
            <a:ext cx="3939331" cy="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21594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77D6B3-8D25-4635-BF06-3C35FF892B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443" y="5175683"/>
            <a:ext cx="3907992" cy="19620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51422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675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125" smtClean="0"/>
            </a:lvl2pPr>
            <a:lvl3pPr>
              <a:defRPr lang="en-US" sz="1013" smtClean="0"/>
            </a:lvl3pPr>
            <a:lvl4pPr>
              <a:defRPr lang="en-US" sz="900" smtClean="0"/>
            </a:lvl4pPr>
            <a:lvl5pPr>
              <a:defRPr lang="en-US" sz="900"/>
            </a:lvl5pPr>
          </a:lstStyle>
          <a:p>
            <a:pPr marL="96416" lvl="0" indent="-96416">
              <a:lnSpc>
                <a:spcPct val="100000"/>
              </a:lnSpc>
            </a:pPr>
            <a:r>
              <a:rPr lang="en-US" dirty="0"/>
              <a:t>Title, Organization 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7D5AC5E-2FD2-4EA6-9C80-F595A08B2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443" y="4806351"/>
            <a:ext cx="3907992" cy="24820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lang="en-US" sz="1013" smtClean="0">
                <a:solidFill>
                  <a:schemeClr val="bg1"/>
                </a:solidFill>
              </a:defRPr>
            </a:lvl1pPr>
            <a:lvl2pPr>
              <a:defRPr lang="en-US" sz="1125" smtClean="0"/>
            </a:lvl2pPr>
            <a:lvl3pPr>
              <a:defRPr lang="en-US" sz="1013" smtClean="0"/>
            </a:lvl3pPr>
            <a:lvl4pPr>
              <a:defRPr lang="en-US" sz="900" smtClean="0"/>
            </a:lvl4pPr>
            <a:lvl5pPr>
              <a:defRPr lang="en-US" sz="900"/>
            </a:lvl5pPr>
          </a:lstStyle>
          <a:p>
            <a:pPr marL="128555" lvl="0" indent="-128555">
              <a:lnSpc>
                <a:spcPct val="100000"/>
              </a:lnSpc>
            </a:pPr>
            <a:r>
              <a:rPr lang="en-US" dirty="0"/>
              <a:t>Speaker Name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C4716A-1F56-473F-88F8-D55A9A7A9F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59511" y="6157896"/>
            <a:ext cx="2730239" cy="230832"/>
          </a:xfrm>
        </p:spPr>
        <p:txBody>
          <a:bodyPr wrap="square" anchor="b">
            <a:spAutoFit/>
          </a:bodyPr>
          <a:lstStyle>
            <a:lvl1pPr algn="r"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r>
              <a:rPr lang="en-US" dirty="0"/>
              <a:t>For Research Use Only.  Not for use in diagnostic procedures.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CF7FF65-22AE-4B03-BA7F-DABA1AC8E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444" y="378792"/>
            <a:ext cx="1448057" cy="1624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506" smtClean="0">
                <a:solidFill>
                  <a:schemeClr val="bg1"/>
                </a:solidFill>
              </a:defRPr>
            </a:lvl1pPr>
            <a:lvl2pPr>
              <a:defRPr lang="en-US" sz="1013" smtClean="0">
                <a:latin typeface="+mn-lt"/>
                <a:cs typeface="+mn-cs"/>
              </a:defRPr>
            </a:lvl2pPr>
            <a:lvl3pPr>
              <a:defRPr lang="en-US" sz="1013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Today’s Date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4BFABE-D25D-4116-AE41-3DB000095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41694" y="378783"/>
            <a:ext cx="1448057" cy="1624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506" dirty="0">
                <a:solidFill>
                  <a:schemeClr val="bg1"/>
                </a:solidFill>
              </a:defRPr>
            </a:lvl1pPr>
          </a:lstStyle>
          <a:p>
            <a:pPr marL="128555" lvl="0" indent="-128555" algn="r"/>
            <a:r>
              <a:rPr lang="en-US" dirty="0"/>
              <a:t>Add CAP Approval Number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898A94-7508-4ACB-A3F0-B35BB0CD3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43" y="927551"/>
            <a:ext cx="4023306" cy="2720710"/>
          </a:xfrm>
        </p:spPr>
        <p:txBody>
          <a:bodyPr anchor="ctr">
            <a:noAutofit/>
          </a:bodyPr>
          <a:lstStyle>
            <a:lvl1pPr>
              <a:defRPr lang="en-US" sz="2249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14C982-6B70-41C7-A0CF-4D7932F65F76}"/>
              </a:ext>
            </a:extLst>
          </p:cNvPr>
          <p:cNvSpPr txBox="1"/>
          <p:nvPr userDrawn="1"/>
        </p:nvSpPr>
        <p:spPr>
          <a:xfrm>
            <a:off x="1559512" y="6382160"/>
            <a:ext cx="2730239" cy="122008"/>
          </a:xfrm>
          <a:prstGeom prst="rect">
            <a:avLst/>
          </a:prstGeom>
        </p:spPr>
        <p:txBody>
          <a:bodyPr vert="horz" wrap="square" lIns="51422" tIns="25711" rIns="51422" bIns="25711" rtlCol="0" anchor="ctr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Tx/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en-US" sz="506" dirty="0"/>
              <a:t>© 2020 Illumina, Inc. All rights reserved.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38187F-E8DE-4303-B5A2-C325941139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70" y="6215210"/>
            <a:ext cx="853679" cy="2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47598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 Pumpkin Ba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6397718"/>
            <a:ext cx="20574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Research Use Only. Not for use in diagnostic procedures.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C95FEBD-6ACB-4A1C-A12F-8A6B1FE4D7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445" y="235974"/>
            <a:ext cx="3476882" cy="1624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506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013" smtClean="0">
                <a:latin typeface="+mn-lt"/>
                <a:cs typeface="+mn-cs"/>
              </a:defRPr>
            </a:lvl2pPr>
            <a:lvl3pPr>
              <a:defRPr lang="en-US" sz="1013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574897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 Blue/Purple Graph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Research Use Only.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Not for use in diagnostic procedures.</a:t>
            </a:r>
            <a:endParaRPr lang="en-US" sz="506" b="1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7480546F-0B23-4D8F-ABBB-3F61DD4DDD3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266445" y="2187839"/>
            <a:ext cx="2733932" cy="367135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257111" indent="0">
              <a:buNone/>
              <a:defRPr/>
            </a:lvl2pPr>
            <a:lvl3pPr marL="514222" indent="0">
              <a:buNone/>
              <a:defRPr/>
            </a:lvl3pPr>
            <a:lvl4pPr marL="771332" indent="0">
              <a:buNone/>
              <a:defRPr/>
            </a:lvl4pPr>
            <a:lvl5pPr marL="1028443" indent="0">
              <a:buNone/>
              <a:defRPr/>
            </a:lvl5pPr>
          </a:lstStyle>
          <a:p>
            <a:pPr lvl="0"/>
            <a:r>
              <a:rPr lang="en-US" dirty="0"/>
              <a:t>Insert chart/graph/table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21B8666-7DB0-40B6-8959-0EEDFB0BF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6287" y="2187839"/>
            <a:ext cx="2467106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125" spc="-2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28555" indent="0">
              <a:buNone/>
              <a:defRPr lang="en-US" sz="1013" smtClean="0">
                <a:latin typeface="+mn-lt"/>
                <a:cs typeface="+mn-cs"/>
              </a:defRPr>
            </a:lvl2pPr>
            <a:lvl3pPr marL="385667" indent="0">
              <a:buNone/>
              <a:defRPr lang="en-US" sz="1013" smtClean="0">
                <a:latin typeface="+mn-lt"/>
                <a:cs typeface="+mn-cs"/>
              </a:defRPr>
            </a:lvl3pPr>
            <a:lvl4pPr marL="642777" indent="0">
              <a:buNone/>
              <a:defRPr lang="en-US" smtClean="0">
                <a:latin typeface="+mn-lt"/>
                <a:cs typeface="+mn-cs"/>
              </a:defRPr>
            </a:lvl4pPr>
            <a:lvl5pPr marL="899888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64278" lvl="0" indent="-192833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ACE24C77-4ED6-49E2-83DD-87B3179ECD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6287" y="3238032"/>
            <a:ext cx="2467106" cy="107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675" dirty="0" smtClean="0"/>
            </a:lvl1pPr>
            <a:lvl2pPr>
              <a:defRPr lang="en-US" sz="675" dirty="0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marL="96416" lvl="0" indent="-96416">
              <a:spcAft>
                <a:spcPts val="675"/>
              </a:spcAft>
              <a:buClr>
                <a:schemeClr val="accent1"/>
              </a:buClr>
            </a:pPr>
            <a:r>
              <a:rPr lang="en-US" dirty="0"/>
              <a:t>Click to edit Master text styles</a:t>
            </a:r>
          </a:p>
          <a:p>
            <a:pPr marL="353528" lvl="1" indent="-96416">
              <a:spcAft>
                <a:spcPts val="675"/>
              </a:spcAft>
              <a:buClr>
                <a:schemeClr val="accent1"/>
              </a:buClr>
            </a:pPr>
            <a:r>
              <a:rPr lang="en-US" dirty="0"/>
              <a:t>Second level</a:t>
            </a:r>
          </a:p>
          <a:p>
            <a:pPr marL="610638" lvl="2" indent="-96416">
              <a:spcAft>
                <a:spcPts val="675"/>
              </a:spcAft>
              <a:buClr>
                <a:schemeClr val="accent1"/>
              </a:buClr>
            </a:pPr>
            <a:r>
              <a:rPr lang="en-US" dirty="0"/>
              <a:t>Third level</a:t>
            </a:r>
          </a:p>
          <a:p>
            <a:pPr marL="867749" lvl="3" indent="-96416">
              <a:spcAft>
                <a:spcPts val="675"/>
              </a:spcAft>
              <a:buClr>
                <a:schemeClr val="accent1"/>
              </a:buClr>
            </a:pPr>
            <a:r>
              <a:rPr lang="en-US" dirty="0"/>
              <a:t>Fourth level</a:t>
            </a:r>
          </a:p>
          <a:p>
            <a:pPr marL="1124860" lvl="4" indent="-96416">
              <a:spcAft>
                <a:spcPts val="675"/>
              </a:spcAft>
              <a:buClr>
                <a:schemeClr val="accent1"/>
              </a:buClr>
            </a:pPr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EB8879F-B003-491A-9FCE-D744802400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7921" y="2187839"/>
            <a:ext cx="2467106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125" spc="-2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28555" indent="0">
              <a:buNone/>
              <a:defRPr lang="en-US" sz="1013" smtClean="0">
                <a:latin typeface="+mn-lt"/>
                <a:cs typeface="+mn-cs"/>
              </a:defRPr>
            </a:lvl2pPr>
            <a:lvl3pPr marL="385667" indent="0">
              <a:buNone/>
              <a:defRPr lang="en-US" sz="1013" smtClean="0">
                <a:latin typeface="+mn-lt"/>
                <a:cs typeface="+mn-cs"/>
              </a:defRPr>
            </a:lvl3pPr>
            <a:lvl4pPr marL="642777" indent="0">
              <a:buNone/>
              <a:defRPr lang="en-US" smtClean="0">
                <a:latin typeface="+mn-lt"/>
                <a:cs typeface="+mn-cs"/>
              </a:defRPr>
            </a:lvl4pPr>
            <a:lvl5pPr marL="899888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64278" lvl="0" indent="-192833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2AD4560-1581-44F7-91BA-EB42F2766B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7921" y="3238032"/>
            <a:ext cx="2467106" cy="107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675" dirty="0" smtClean="0"/>
            </a:lvl1pPr>
            <a:lvl2pPr>
              <a:defRPr lang="en-US" sz="675" dirty="0"/>
            </a:lvl2pPr>
            <a:lvl3pPr>
              <a:defRPr sz="675"/>
            </a:lvl3pPr>
            <a:lvl4pPr>
              <a:defRPr sz="675"/>
            </a:lvl4pPr>
            <a:lvl5pPr>
              <a:defRPr sz="675"/>
            </a:lvl5pPr>
          </a:lstStyle>
          <a:p>
            <a:pPr marL="96416" lvl="0" indent="-96416">
              <a:spcAft>
                <a:spcPts val="675"/>
              </a:spcAft>
              <a:buClr>
                <a:schemeClr val="accent1"/>
              </a:buClr>
            </a:pPr>
            <a:r>
              <a:rPr lang="en-US" dirty="0"/>
              <a:t>Click to edit Master text styles</a:t>
            </a:r>
          </a:p>
          <a:p>
            <a:pPr marL="353528" lvl="1" indent="-96416">
              <a:spcAft>
                <a:spcPts val="675"/>
              </a:spcAft>
              <a:buClr>
                <a:schemeClr val="accent1"/>
              </a:buClr>
            </a:pPr>
            <a:r>
              <a:rPr lang="en-US" dirty="0"/>
              <a:t>Second level</a:t>
            </a:r>
          </a:p>
          <a:p>
            <a:pPr marL="610638" lvl="2" indent="-96416">
              <a:spcAft>
                <a:spcPts val="675"/>
              </a:spcAft>
              <a:buClr>
                <a:schemeClr val="accent1"/>
              </a:buClr>
            </a:pPr>
            <a:r>
              <a:rPr lang="en-US" dirty="0"/>
              <a:t>Third level</a:t>
            </a:r>
          </a:p>
          <a:p>
            <a:pPr marL="867749" lvl="3" indent="-96416">
              <a:spcAft>
                <a:spcPts val="675"/>
              </a:spcAft>
              <a:buClr>
                <a:schemeClr val="accent1"/>
              </a:buClr>
            </a:pPr>
            <a:r>
              <a:rPr lang="en-US" dirty="0"/>
              <a:t>Fourth level</a:t>
            </a:r>
          </a:p>
          <a:p>
            <a:pPr marL="1124860" lvl="4" indent="-96416">
              <a:spcAft>
                <a:spcPts val="675"/>
              </a:spcAft>
              <a:buClr>
                <a:schemeClr val="accent1"/>
              </a:buClr>
            </a:pPr>
            <a:r>
              <a:rPr lang="en-US" dirty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4D81575-FF83-47C6-B41D-1039998AFB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445" y="235974"/>
            <a:ext cx="3476882" cy="1624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506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29D505-6B74-48C0-A440-2B37A29F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7589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6397718"/>
            <a:ext cx="20574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13" name="Section Title">
            <a:extLst>
              <a:ext uri="{FF2B5EF4-FFF2-40B4-BE49-F238E27FC236}">
                <a16:creationId xmlns:a16="http://schemas.microsoft.com/office/drawing/2014/main" id="{0F2278D5-5C58-4C4D-9B79-E2ADA09563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6445" y="235974"/>
            <a:ext cx="3476882" cy="1624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506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013" smtClean="0">
                <a:latin typeface="+mn-lt"/>
                <a:cs typeface="+mn-cs"/>
              </a:defRPr>
            </a:lvl2pPr>
            <a:lvl3pPr>
              <a:defRPr lang="en-US" sz="1013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14" name="Body Text - 2">
            <a:extLst>
              <a:ext uri="{FF2B5EF4-FFF2-40B4-BE49-F238E27FC236}">
                <a16:creationId xmlns:a16="http://schemas.microsoft.com/office/drawing/2014/main" id="{403C1728-2484-4250-8E24-3331EA6F11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38420" y="2878997"/>
            <a:ext cx="3867406" cy="30646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675" dirty="0" smtClean="0"/>
            </a:lvl1pPr>
            <a:lvl2pPr marL="385667" indent="-128555">
              <a:defRPr lang="en-US" sz="675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675" dirty="0" smtClean="0"/>
            </a:lvl3pPr>
            <a:lvl4pPr>
              <a:defRPr lang="en-US" sz="675" dirty="0" smtClean="0"/>
            </a:lvl4pPr>
            <a:lvl5pPr>
              <a:defRPr lang="en-US" sz="675" dirty="0"/>
            </a:lvl5pPr>
          </a:lstStyle>
          <a:p>
            <a:pPr marL="92560" lvl="0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92560" lvl="1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92560" lvl="2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12" name="Header Text - 2">
            <a:extLst>
              <a:ext uri="{FF2B5EF4-FFF2-40B4-BE49-F238E27FC236}">
                <a16:creationId xmlns:a16="http://schemas.microsoft.com/office/drawing/2014/main" id="{862A4FD9-C282-49B4-BF32-F8AE686677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8420" y="1828800"/>
            <a:ext cx="3867406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125" spc="-2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28555" lvl="0" indent="-128555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1" name="Body Text - 1">
            <a:extLst>
              <a:ext uri="{FF2B5EF4-FFF2-40B4-BE49-F238E27FC236}">
                <a16:creationId xmlns:a16="http://schemas.microsoft.com/office/drawing/2014/main" id="{057B92AF-B46E-4C2E-A6CF-D2A112E10D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6444" y="2878997"/>
            <a:ext cx="3867406" cy="30646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675" dirty="0" smtClean="0"/>
            </a:lvl1pPr>
            <a:lvl2pPr marL="385667" indent="-128555">
              <a:defRPr lang="en-US" sz="675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675" dirty="0" smtClean="0"/>
            </a:lvl3pPr>
            <a:lvl4pPr>
              <a:defRPr lang="en-US" sz="675" dirty="0" smtClean="0"/>
            </a:lvl4pPr>
            <a:lvl5pPr>
              <a:defRPr lang="en-US" sz="675" dirty="0"/>
            </a:lvl5pPr>
          </a:lstStyle>
          <a:p>
            <a:pPr marL="92560" lvl="0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92560" lvl="1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92560" lvl="2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10" name="Header Text - 1">
            <a:extLst>
              <a:ext uri="{FF2B5EF4-FFF2-40B4-BE49-F238E27FC236}">
                <a16:creationId xmlns:a16="http://schemas.microsoft.com/office/drawing/2014/main" id="{7839502F-0658-4423-8AAD-73BEB7747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444" y="1828800"/>
            <a:ext cx="3867406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125" spc="-2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28555" lvl="0" indent="-128555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827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  <a:effectLst/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  <a:effectLst/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  <a:effectLst/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  <a:effectLst/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  <a:effectLst/>
              </a:defRPr>
            </a:lvl1pPr>
            <a:lvl2pPr>
              <a:defRPr>
                <a:solidFill>
                  <a:schemeClr val="bg2">
                    <a:lumMod val="75000"/>
                  </a:schemeClr>
                </a:solidFill>
                <a:effectLst/>
              </a:defRPr>
            </a:lvl2pPr>
            <a:lvl3pPr>
              <a:defRPr>
                <a:solidFill>
                  <a:schemeClr val="bg2">
                    <a:lumMod val="75000"/>
                  </a:schemeClr>
                </a:solidFill>
                <a:effectLst/>
              </a:defRPr>
            </a:lvl3pPr>
            <a:lvl4pPr>
              <a:defRPr>
                <a:solidFill>
                  <a:schemeClr val="bg2">
                    <a:lumMod val="75000"/>
                  </a:schemeClr>
                </a:solidFill>
                <a:effectLst/>
              </a:defRPr>
            </a:lvl4pPr>
            <a:lvl5pPr>
              <a:defRPr>
                <a:solidFill>
                  <a:schemeClr val="bg2">
                    <a:lumMod val="75000"/>
                  </a:schemeClr>
                </a:solidFill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1346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6397718"/>
            <a:ext cx="20574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4" name="Section Title">
            <a:extLst>
              <a:ext uri="{FF2B5EF4-FFF2-40B4-BE49-F238E27FC236}">
                <a16:creationId xmlns:a16="http://schemas.microsoft.com/office/drawing/2014/main" id="{491CE62D-BDE1-4960-AE45-9F7803B7AF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6445" y="235974"/>
            <a:ext cx="3476882" cy="1624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506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42" name="List Text - 6">
            <a:extLst>
              <a:ext uri="{FF2B5EF4-FFF2-40B4-BE49-F238E27FC236}">
                <a16:creationId xmlns:a16="http://schemas.microsoft.com/office/drawing/2014/main" id="{D5018888-4792-43AD-96A6-F1788E85E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45639" y="4166383"/>
            <a:ext cx="1988238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675" smtClean="0"/>
            </a:lvl1pPr>
          </a:lstStyle>
          <a:p>
            <a:pPr marL="128555" lvl="0" indent="-128555">
              <a:spcAft>
                <a:spcPts val="675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41" name="List Header - 6">
            <a:extLst>
              <a:ext uri="{FF2B5EF4-FFF2-40B4-BE49-F238E27FC236}">
                <a16:creationId xmlns:a16="http://schemas.microsoft.com/office/drawing/2014/main" id="{5989BEB4-09AA-4322-A1B5-91C4E1288A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86476" y="4166383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024" spc="-2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28555" indent="0">
              <a:buNone/>
              <a:defRPr lang="en-US" sz="1013" smtClean="0">
                <a:latin typeface="+mn-lt"/>
                <a:cs typeface="+mn-cs"/>
              </a:defRPr>
            </a:lvl2pPr>
            <a:lvl3pPr marL="385667" indent="0">
              <a:buNone/>
              <a:defRPr lang="en-US" sz="1013" smtClean="0">
                <a:latin typeface="+mn-lt"/>
                <a:cs typeface="+mn-cs"/>
              </a:defRPr>
            </a:lvl3pPr>
            <a:lvl4pPr marL="642777" indent="0">
              <a:buNone/>
              <a:defRPr lang="en-US" smtClean="0">
                <a:latin typeface="+mn-lt"/>
                <a:cs typeface="+mn-cs"/>
              </a:defRPr>
            </a:lvl4pPr>
            <a:lvl5pPr marL="899888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64278" lvl="0" indent="-192833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40" name="List Text - 5">
            <a:extLst>
              <a:ext uri="{FF2B5EF4-FFF2-40B4-BE49-F238E27FC236}">
                <a16:creationId xmlns:a16="http://schemas.microsoft.com/office/drawing/2014/main" id="{878D2088-FCB9-4437-854B-695BE82816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926787" y="4166383"/>
            <a:ext cx="1988238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675" smtClean="0"/>
            </a:lvl1pPr>
          </a:lstStyle>
          <a:p>
            <a:pPr marL="128555" lvl="0" indent="-128555">
              <a:spcAft>
                <a:spcPts val="675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9" name="List Header - 5">
            <a:extLst>
              <a:ext uri="{FF2B5EF4-FFF2-40B4-BE49-F238E27FC236}">
                <a16:creationId xmlns:a16="http://schemas.microsoft.com/office/drawing/2014/main" id="{143DD3CC-0115-4582-B28E-1E240AEA36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67623" y="4166383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024" spc="-2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28555" indent="0">
              <a:buNone/>
              <a:defRPr lang="en-US" sz="1013" smtClean="0">
                <a:latin typeface="+mn-lt"/>
                <a:cs typeface="+mn-cs"/>
              </a:defRPr>
            </a:lvl2pPr>
            <a:lvl3pPr marL="385667" indent="0">
              <a:buNone/>
              <a:defRPr lang="en-US" sz="1013" smtClean="0">
                <a:latin typeface="+mn-lt"/>
                <a:cs typeface="+mn-cs"/>
              </a:defRPr>
            </a:lvl3pPr>
            <a:lvl4pPr marL="642777" indent="0">
              <a:buNone/>
              <a:defRPr lang="en-US" smtClean="0">
                <a:latin typeface="+mn-lt"/>
                <a:cs typeface="+mn-cs"/>
              </a:defRPr>
            </a:lvl4pPr>
            <a:lvl5pPr marL="899888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64278" lvl="0" indent="-192833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8" name="List Text - 4">
            <a:extLst>
              <a:ext uri="{FF2B5EF4-FFF2-40B4-BE49-F238E27FC236}">
                <a16:creationId xmlns:a16="http://schemas.microsoft.com/office/drawing/2014/main" id="{8EA78E17-57AD-4B7E-B14C-1E52B20B68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0125" y="4166383"/>
            <a:ext cx="2000250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675" smtClean="0"/>
            </a:lvl1pPr>
          </a:lstStyle>
          <a:p>
            <a:pPr marL="128555" lvl="0" indent="-128555">
              <a:spcAft>
                <a:spcPts val="675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7" name="List Header - 4">
            <a:extLst>
              <a:ext uri="{FF2B5EF4-FFF2-40B4-BE49-F238E27FC236}">
                <a16:creationId xmlns:a16="http://schemas.microsoft.com/office/drawing/2014/main" id="{1C015150-0F9D-47B8-A9E2-1005529493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63" y="4166383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024" spc="-2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28555" indent="0">
              <a:buNone/>
              <a:defRPr lang="en-US" sz="1013" smtClean="0">
                <a:latin typeface="+mn-lt"/>
                <a:cs typeface="+mn-cs"/>
              </a:defRPr>
            </a:lvl2pPr>
            <a:lvl3pPr marL="385667" indent="0">
              <a:buNone/>
              <a:defRPr lang="en-US" sz="1013" smtClean="0">
                <a:latin typeface="+mn-lt"/>
                <a:cs typeface="+mn-cs"/>
              </a:defRPr>
            </a:lvl3pPr>
            <a:lvl4pPr marL="642777" indent="0">
              <a:buNone/>
              <a:defRPr lang="en-US" smtClean="0">
                <a:latin typeface="+mn-lt"/>
                <a:cs typeface="+mn-cs"/>
              </a:defRPr>
            </a:lvl4pPr>
            <a:lvl5pPr marL="899888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64278" lvl="0" indent="-192833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5" name="List Text - 3">
            <a:extLst>
              <a:ext uri="{FF2B5EF4-FFF2-40B4-BE49-F238E27FC236}">
                <a16:creationId xmlns:a16="http://schemas.microsoft.com/office/drawing/2014/main" id="{634BDECC-5522-472C-96B4-11CB91C2A7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45639" y="2302859"/>
            <a:ext cx="1988238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675" smtClean="0"/>
            </a:lvl1pPr>
          </a:lstStyle>
          <a:p>
            <a:pPr marL="128555" lvl="0" indent="-128555">
              <a:spcAft>
                <a:spcPts val="675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4" name="List Header - 3">
            <a:extLst>
              <a:ext uri="{FF2B5EF4-FFF2-40B4-BE49-F238E27FC236}">
                <a16:creationId xmlns:a16="http://schemas.microsoft.com/office/drawing/2014/main" id="{9DA8E0BD-700C-4F6F-97AF-3F8AB3ACE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6476" y="2302859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024" spc="-2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28555" indent="0">
              <a:buNone/>
              <a:defRPr lang="en-US" sz="1013" smtClean="0">
                <a:latin typeface="+mn-lt"/>
                <a:cs typeface="+mn-cs"/>
              </a:defRPr>
            </a:lvl2pPr>
            <a:lvl3pPr marL="385667" indent="0">
              <a:buNone/>
              <a:defRPr lang="en-US" sz="1013" smtClean="0">
                <a:latin typeface="+mn-lt"/>
                <a:cs typeface="+mn-cs"/>
              </a:defRPr>
            </a:lvl3pPr>
            <a:lvl4pPr marL="642777" indent="0">
              <a:buNone/>
              <a:defRPr lang="en-US" smtClean="0">
                <a:latin typeface="+mn-lt"/>
                <a:cs typeface="+mn-cs"/>
              </a:defRPr>
            </a:lvl4pPr>
            <a:lvl5pPr marL="899888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64278" lvl="0" indent="-192833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3" name="List Text - 2">
            <a:extLst>
              <a:ext uri="{FF2B5EF4-FFF2-40B4-BE49-F238E27FC236}">
                <a16:creationId xmlns:a16="http://schemas.microsoft.com/office/drawing/2014/main" id="{DC697F0E-3F55-42F0-B890-2C31D53D7D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26787" y="2302859"/>
            <a:ext cx="1988238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675" smtClean="0"/>
            </a:lvl1pPr>
          </a:lstStyle>
          <a:p>
            <a:pPr marL="128555" lvl="0" indent="-128555">
              <a:spcAft>
                <a:spcPts val="675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2" name="List Header - 2">
            <a:extLst>
              <a:ext uri="{FF2B5EF4-FFF2-40B4-BE49-F238E27FC236}">
                <a16:creationId xmlns:a16="http://schemas.microsoft.com/office/drawing/2014/main" id="{DBE9FD31-64B5-4043-8FB6-59AFAD9ECB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7623" y="2302859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024" spc="-2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28555" indent="0">
              <a:buNone/>
              <a:defRPr lang="en-US" sz="1013" smtClean="0">
                <a:latin typeface="+mn-lt"/>
                <a:cs typeface="+mn-cs"/>
              </a:defRPr>
            </a:lvl2pPr>
            <a:lvl3pPr marL="385667" indent="0">
              <a:buNone/>
              <a:defRPr lang="en-US" sz="1013" smtClean="0">
                <a:latin typeface="+mn-lt"/>
                <a:cs typeface="+mn-cs"/>
              </a:defRPr>
            </a:lvl3pPr>
            <a:lvl4pPr marL="642777" indent="0">
              <a:buNone/>
              <a:defRPr lang="en-US" smtClean="0">
                <a:latin typeface="+mn-lt"/>
                <a:cs typeface="+mn-cs"/>
              </a:defRPr>
            </a:lvl4pPr>
            <a:lvl5pPr marL="899888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64278" lvl="0" indent="-192833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28" name="List Text - 1">
            <a:extLst>
              <a:ext uri="{FF2B5EF4-FFF2-40B4-BE49-F238E27FC236}">
                <a16:creationId xmlns:a16="http://schemas.microsoft.com/office/drawing/2014/main" id="{A8F7234F-121E-4502-873B-24C696D695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0125" y="2302859"/>
            <a:ext cx="2000250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675" smtClean="0"/>
            </a:lvl1pPr>
          </a:lstStyle>
          <a:p>
            <a:pPr marL="128555" lvl="0" indent="-128555">
              <a:spcAft>
                <a:spcPts val="675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27" name="List Header - 1">
            <a:extLst>
              <a:ext uri="{FF2B5EF4-FFF2-40B4-BE49-F238E27FC236}">
                <a16:creationId xmlns:a16="http://schemas.microsoft.com/office/drawing/2014/main" id="{F75BD5D3-ED7C-4FCC-A619-23E9DB9FF1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963" y="2302859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024" spc="-2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28555" indent="0">
              <a:buNone/>
              <a:defRPr lang="en-US" sz="1013" smtClean="0">
                <a:latin typeface="+mn-lt"/>
                <a:cs typeface="+mn-cs"/>
              </a:defRPr>
            </a:lvl2pPr>
            <a:lvl3pPr marL="385667" indent="0">
              <a:buNone/>
              <a:defRPr lang="en-US" sz="1013" smtClean="0">
                <a:latin typeface="+mn-lt"/>
                <a:cs typeface="+mn-cs"/>
              </a:defRPr>
            </a:lvl3pPr>
            <a:lvl4pPr marL="642777" indent="0">
              <a:buNone/>
              <a:defRPr lang="en-US" smtClean="0">
                <a:latin typeface="+mn-lt"/>
                <a:cs typeface="+mn-cs"/>
              </a:defRPr>
            </a:lvl4pPr>
            <a:lvl5pPr marL="899888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64278" lvl="0" indent="-192833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C65E0942-1B5C-4FF8-9268-E5DF2F05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6454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Graph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6397718"/>
            <a:ext cx="20574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7" name="Section Title">
            <a:extLst>
              <a:ext uri="{FF2B5EF4-FFF2-40B4-BE49-F238E27FC236}">
                <a16:creationId xmlns:a16="http://schemas.microsoft.com/office/drawing/2014/main" id="{D929265B-47B8-46F3-9B84-971438619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445" y="235974"/>
            <a:ext cx="3476882" cy="1624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506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26" name="Content - 1">
            <a:extLst>
              <a:ext uri="{FF2B5EF4-FFF2-40B4-BE49-F238E27FC236}">
                <a16:creationId xmlns:a16="http://schemas.microsoft.com/office/drawing/2014/main" id="{7480546F-0B23-4D8F-ABBB-3F61DD4DDD3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914775" y="1828800"/>
            <a:ext cx="4914900" cy="4114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257111" indent="0">
              <a:buNone/>
              <a:defRPr/>
            </a:lvl2pPr>
            <a:lvl3pPr marL="514222" indent="0">
              <a:buNone/>
              <a:defRPr/>
            </a:lvl3pPr>
            <a:lvl4pPr marL="771332" indent="0">
              <a:buNone/>
              <a:defRPr/>
            </a:lvl4pPr>
            <a:lvl5pPr marL="1028443" indent="0">
              <a:buNone/>
              <a:defRPr/>
            </a:lvl5pPr>
          </a:lstStyle>
          <a:p>
            <a:pPr lvl="0"/>
            <a:r>
              <a:rPr lang="en-US" dirty="0"/>
              <a:t>Insert chart/graph/table here</a:t>
            </a:r>
          </a:p>
        </p:txBody>
      </p:sp>
      <p:sp>
        <p:nvSpPr>
          <p:cNvPr id="64" name="Body Text - 1">
            <a:extLst>
              <a:ext uri="{FF2B5EF4-FFF2-40B4-BE49-F238E27FC236}">
                <a16:creationId xmlns:a16="http://schemas.microsoft.com/office/drawing/2014/main" id="{1F025297-2BDF-406B-A0F2-71AA6D9B37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444" y="2878997"/>
            <a:ext cx="3165693" cy="30646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675" dirty="0" smtClean="0"/>
            </a:lvl1pPr>
            <a:lvl2pPr marL="385667" indent="-128555">
              <a:defRPr lang="en-US" sz="675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675" dirty="0" smtClean="0"/>
            </a:lvl3pPr>
            <a:lvl4pPr>
              <a:defRPr lang="en-US" sz="675" dirty="0" smtClean="0"/>
            </a:lvl4pPr>
            <a:lvl5pPr>
              <a:defRPr lang="en-US" sz="675" dirty="0"/>
            </a:lvl5pPr>
          </a:lstStyle>
          <a:p>
            <a:pPr marL="92560" lvl="0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92560" lvl="1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92560" lvl="2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63" name="Header Text - 1">
            <a:extLst>
              <a:ext uri="{FF2B5EF4-FFF2-40B4-BE49-F238E27FC236}">
                <a16:creationId xmlns:a16="http://schemas.microsoft.com/office/drawing/2014/main" id="{712E3C78-40F4-49B3-B7C7-40550ED7852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6444" y="1828800"/>
            <a:ext cx="3165693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125" spc="-2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28555" lvl="0" indent="-128555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C65E0942-1B5C-4FF8-9268-E5DF2F05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8613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27025" y="183240"/>
            <a:ext cx="8477250" cy="961274"/>
          </a:xfrm>
        </p:spPr>
        <p:txBody>
          <a:bodyPr/>
          <a:lstStyle>
            <a:lvl1pPr>
              <a:defRPr sz="1688" b="1" i="0" kern="600" baseline="0">
                <a:latin typeface="+mj-lt"/>
              </a:defRPr>
            </a:lvl1pPr>
          </a:lstStyle>
          <a:p>
            <a:r>
              <a:rPr lang="en-US" dirty="0"/>
              <a:t>Slide Header Goes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For Research Use Only.  Not for use in diagnostic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n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143" y="365127"/>
            <a:ext cx="8661654" cy="4349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Header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40143" y="1654215"/>
            <a:ext cx="8661654" cy="4506441"/>
          </a:xfrm>
          <a:prstGeom prst="rect">
            <a:avLst/>
          </a:prstGeom>
          <a:noFill/>
        </p:spPr>
        <p:txBody>
          <a:bodyPr/>
          <a:lstStyle>
            <a:lvl1pPr>
              <a:defRPr sz="1238" kern="600" spc="0" baseline="0">
                <a:solidFill>
                  <a:schemeClr val="tx2"/>
                </a:solidFill>
                <a:latin typeface="+mj-lt"/>
              </a:defRPr>
            </a:lvl1pPr>
            <a:lvl2pPr marL="321389" indent="-128555">
              <a:tabLst/>
              <a:defRPr sz="1125" kern="600" spc="0" baseline="0">
                <a:solidFill>
                  <a:schemeClr val="tx2"/>
                </a:solidFill>
                <a:latin typeface="+mj-lt"/>
              </a:defRPr>
            </a:lvl2pPr>
            <a:lvl3pPr marL="449944" indent="-128555">
              <a:tabLst/>
              <a:defRPr kern="600" baseline="0">
                <a:solidFill>
                  <a:schemeClr val="tx2"/>
                </a:solidFill>
                <a:latin typeface="+mj-lt"/>
              </a:defRPr>
            </a:lvl3pPr>
            <a:lvl4pPr marL="578499" indent="-128555">
              <a:tabLst/>
              <a:defRPr kern="600">
                <a:solidFill>
                  <a:schemeClr val="tx2"/>
                </a:solidFill>
                <a:latin typeface="+mj-lt"/>
              </a:defRPr>
            </a:lvl4pPr>
            <a:lvl5pPr marL="707055" indent="-128555">
              <a:tabLst/>
              <a:defRPr kern="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A4217E-780C-1743-A6CF-703891E0C2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143" y="919126"/>
            <a:ext cx="8661654" cy="232628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lang="en-US" sz="1013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92833" lvl="0" indent="-192833"/>
            <a:r>
              <a:rPr lang="en-US" dirty="0"/>
              <a:t>Subtitle text goes here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5F22BD3-90D6-4B90-8D1B-B83D5A0C1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1" y="6389042"/>
            <a:ext cx="3424215" cy="19620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US" sz="675" smtClean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286A2F-D26B-403C-AAB7-9E3BB0778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0143" y="6429438"/>
            <a:ext cx="342900" cy="19620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US" sz="675" smtClean="0"/>
            </a:lvl1pPr>
          </a:lstStyle>
          <a:p>
            <a:fld id="{CC498439-BD06-4F6C-8D04-C5DF934C0D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77926"/>
      </p:ext>
    </p:extLst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6397718"/>
            <a:ext cx="20574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5" name="Section Title">
            <a:extLst>
              <a:ext uri="{FF2B5EF4-FFF2-40B4-BE49-F238E27FC236}">
                <a16:creationId xmlns:a16="http://schemas.microsoft.com/office/drawing/2014/main" id="{0C36D0B5-4579-4715-82F8-5F293B8BAC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6445" y="235974"/>
            <a:ext cx="3476882" cy="1624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506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19" name="Body Text - 2">
            <a:extLst>
              <a:ext uri="{FF2B5EF4-FFF2-40B4-BE49-F238E27FC236}">
                <a16:creationId xmlns:a16="http://schemas.microsoft.com/office/drawing/2014/main" id="{6AF2D5D2-0F2D-42A5-B18A-3EEFED6AE8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54290" y="2878993"/>
            <a:ext cx="1110627" cy="18366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675" dirty="0" smtClean="0"/>
            </a:lvl1pPr>
          </a:lstStyle>
          <a:p>
            <a:pPr marL="92560" lvl="0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17" name="Header Text - 2">
            <a:extLst>
              <a:ext uri="{FF2B5EF4-FFF2-40B4-BE49-F238E27FC236}">
                <a16:creationId xmlns:a16="http://schemas.microsoft.com/office/drawing/2014/main" id="{C1F083AF-5865-4B3D-BD85-C5FB8AFB46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4290" y="1828800"/>
            <a:ext cx="1110627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125" spc="-2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28555" lvl="0" indent="-128555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3" name="Picture - 2">
            <a:extLst>
              <a:ext uri="{FF2B5EF4-FFF2-40B4-BE49-F238E27FC236}">
                <a16:creationId xmlns:a16="http://schemas.microsoft.com/office/drawing/2014/main" id="{CE3DD4DE-6AFE-46F5-987C-1BF28A393C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5606" y="1828801"/>
            <a:ext cx="2666744" cy="28868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572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1" name="Body Text - 1">
            <a:extLst>
              <a:ext uri="{FF2B5EF4-FFF2-40B4-BE49-F238E27FC236}">
                <a16:creationId xmlns:a16="http://schemas.microsoft.com/office/drawing/2014/main" id="{BCC65857-4811-4B2D-BAAF-9A48914D7B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1827" y="2878993"/>
            <a:ext cx="1110627" cy="18366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675" dirty="0" smtClean="0"/>
            </a:lvl1pPr>
          </a:lstStyle>
          <a:p>
            <a:pPr marL="92560" lvl="0" indent="-92560">
              <a:spcBef>
                <a:spcPts val="225"/>
              </a:spcBef>
              <a:spcAft>
                <a:spcPts val="45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20" name="Header Text - 1">
            <a:extLst>
              <a:ext uri="{FF2B5EF4-FFF2-40B4-BE49-F238E27FC236}">
                <a16:creationId xmlns:a16="http://schemas.microsoft.com/office/drawing/2014/main" id="{704ED619-4780-433B-8D47-16FE571D4A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71827" y="1828800"/>
            <a:ext cx="1110627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125" spc="-2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28555" lvl="0" indent="-128555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4" name="Picture - 1">
            <a:extLst>
              <a:ext uri="{FF2B5EF4-FFF2-40B4-BE49-F238E27FC236}">
                <a16:creationId xmlns:a16="http://schemas.microsoft.com/office/drawing/2014/main" id="{ED5B7A5E-A450-4EC5-BDD4-FA064F8D478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0608" y="1828801"/>
            <a:ext cx="2666744" cy="28868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572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9133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7025" y="1398587"/>
            <a:ext cx="4114800" cy="4544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689475" y="1398587"/>
            <a:ext cx="4114800" cy="4544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27025" y="183240"/>
            <a:ext cx="8477250" cy="961274"/>
          </a:xfrm>
        </p:spPr>
        <p:txBody>
          <a:bodyPr/>
          <a:lstStyle>
            <a:lvl1pPr>
              <a:defRPr sz="1688" b="1" i="0" kern="600" baseline="0">
                <a:latin typeface="+mj-lt"/>
              </a:defRPr>
            </a:lvl1pPr>
          </a:lstStyle>
          <a:p>
            <a:r>
              <a:rPr lang="en-US" dirty="0"/>
              <a:t>Slide Header Goes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For Research Use Only.  Not for use in diagnostic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LMN -  Pumpkin Slid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B77274-04EC-47FD-A67A-C867B38C8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29" b="6854"/>
          <a:stretch/>
        </p:blipFill>
        <p:spPr>
          <a:xfrm>
            <a:off x="0" y="1868"/>
            <a:ext cx="9144000" cy="6856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CEB00-D9EF-4366-8E87-10DF1D83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1702156"/>
            <a:ext cx="6972300" cy="290794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699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F8CCC3-C44E-4ED6-9353-FD5E1393C4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6330D-E7F1-473A-BC30-24575A42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495C99A-1C16-446A-A919-8E1F018BD7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125" y="5243418"/>
            <a:ext cx="3907992" cy="19620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514222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675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125" smtClean="0"/>
            </a:lvl2pPr>
            <a:lvl3pPr>
              <a:defRPr lang="en-US" sz="1013" smtClean="0"/>
            </a:lvl3pPr>
            <a:lvl4pPr>
              <a:defRPr lang="en-US" sz="900" smtClean="0"/>
            </a:lvl4pPr>
            <a:lvl5pPr>
              <a:defRPr lang="en-US" sz="900"/>
            </a:lvl5pPr>
          </a:lstStyle>
          <a:p>
            <a:pPr marL="96416" lvl="0" indent="-96416">
              <a:lnSpc>
                <a:spcPct val="100000"/>
              </a:lnSpc>
            </a:pPr>
            <a:r>
              <a:rPr lang="en-US" dirty="0"/>
              <a:t>Quote Source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160189C-ED4B-41ED-AA01-3B9EC150EE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125" y="4995025"/>
            <a:ext cx="3907992" cy="265457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None/>
              <a:defRPr lang="en-US" sz="1125" smtClean="0">
                <a:solidFill>
                  <a:schemeClr val="bg1"/>
                </a:solidFill>
              </a:defRPr>
            </a:lvl1pPr>
            <a:lvl2pPr>
              <a:defRPr lang="en-US" sz="1125" smtClean="0"/>
            </a:lvl2pPr>
            <a:lvl3pPr>
              <a:defRPr lang="en-US" sz="1013" smtClean="0"/>
            </a:lvl3pPr>
            <a:lvl4pPr>
              <a:defRPr lang="en-US" sz="900" smtClean="0"/>
            </a:lvl4pPr>
            <a:lvl5pPr>
              <a:defRPr lang="en-US" sz="900"/>
            </a:lvl5pPr>
          </a:lstStyle>
          <a:p>
            <a:pPr marL="128555" lvl="0" indent="-128555">
              <a:lnSpc>
                <a:spcPct val="100000"/>
              </a:lnSpc>
            </a:pPr>
            <a:r>
              <a:rPr lang="en-US" dirty="0"/>
              <a:t>First Name Last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A7A297-1B22-4912-81B4-1BF2745500DC}"/>
              </a:ext>
            </a:extLst>
          </p:cNvPr>
          <p:cNvCxnSpPr>
            <a:cxnSpLocks/>
          </p:cNvCxnSpPr>
          <p:nvPr userDrawn="1"/>
        </p:nvCxnSpPr>
        <p:spPr>
          <a:xfrm>
            <a:off x="652205" y="1446069"/>
            <a:ext cx="0" cy="435287"/>
          </a:xfrm>
          <a:prstGeom prst="line">
            <a:avLst/>
          </a:prstGeom>
          <a:ln w="41275" cap="rnd">
            <a:gradFill>
              <a:gsLst>
                <a:gs pos="0">
                  <a:schemeClr val="accent1">
                    <a:alpha val="0"/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AD9031-0DEB-4A2E-86BD-4DFFEFD9A05F}"/>
              </a:ext>
            </a:extLst>
          </p:cNvPr>
          <p:cNvCxnSpPr>
            <a:cxnSpLocks/>
          </p:cNvCxnSpPr>
          <p:nvPr userDrawn="1"/>
        </p:nvCxnSpPr>
        <p:spPr>
          <a:xfrm>
            <a:off x="722543" y="1446069"/>
            <a:ext cx="0" cy="435287"/>
          </a:xfrm>
          <a:prstGeom prst="line">
            <a:avLst/>
          </a:prstGeom>
          <a:ln w="41275" cap="rnd">
            <a:gradFill>
              <a:gsLst>
                <a:gs pos="0">
                  <a:schemeClr val="accent1">
                    <a:alpha val="0"/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A3E2B51-CB78-440C-9686-7C607F8F2C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70" y="6324748"/>
            <a:ext cx="853679" cy="2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531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4027"/>
            <a:ext cx="9143999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97007"/>
            <a:ext cx="6858000" cy="2387600"/>
          </a:xfrm>
        </p:spPr>
        <p:txBody>
          <a:bodyPr anchor="b"/>
          <a:lstStyle>
            <a:lvl1pPr algn="ctr">
              <a:defRPr sz="4499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4645645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815" indent="0" algn="ctr">
              <a:buNone/>
              <a:defRPr sz="1500"/>
            </a:lvl2pPr>
            <a:lvl3pPr marL="685629" indent="0" algn="ctr">
              <a:buNone/>
              <a:defRPr sz="1350"/>
            </a:lvl3pPr>
            <a:lvl4pPr marL="1028443" indent="0" algn="ctr">
              <a:buNone/>
              <a:defRPr sz="1200"/>
            </a:lvl4pPr>
            <a:lvl5pPr marL="1371257" indent="0" algn="ctr">
              <a:buNone/>
              <a:defRPr sz="1200"/>
            </a:lvl5pPr>
            <a:lvl6pPr marL="1714072" indent="0" algn="ctr">
              <a:buNone/>
              <a:defRPr sz="1200"/>
            </a:lvl6pPr>
            <a:lvl7pPr marL="2056886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5" indent="0" algn="ctr">
              <a:buNone/>
              <a:defRPr sz="12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509061-01D7-4D39-9352-C76221DF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299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6872116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0175"/>
            <a:ext cx="9144000" cy="1987825"/>
          </a:xfrm>
          <a:prstGeom prst="rect">
            <a:avLst/>
          </a:prstGeom>
          <a:solidFill>
            <a:srgbClr val="29256C">
              <a:alpha val="89804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4927188"/>
            <a:ext cx="7886700" cy="1325563"/>
          </a:xfrm>
        </p:spPr>
        <p:txBody>
          <a:bodyPr>
            <a:normAutofit/>
          </a:bodyPr>
          <a:lstStyle>
            <a:lvl1pPr>
              <a:defRPr sz="2999" spc="0">
                <a:solidFill>
                  <a:srgbClr val="FFFFFF"/>
                </a:solidFill>
              </a:defRPr>
            </a:lvl1pPr>
          </a:lstStyle>
          <a:p>
            <a:r>
              <a:rPr lang="en-US" sz="2999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2376294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499" b="1" i="0" spc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9256C"/>
                </a:solidFill>
              </a:defRPr>
            </a:lvl1pPr>
            <a:lvl2pPr marL="3428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CB3D99-E4BC-4B05-B935-CA3C534DA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50156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  <a:effectLst/>
              </a:defRPr>
            </a:lvl2pPr>
            <a:lvl3pPr>
              <a:defRPr>
                <a:solidFill>
                  <a:schemeClr val="tx1"/>
                </a:solidFill>
                <a:effectLst/>
              </a:defRPr>
            </a:lvl3pPr>
            <a:lvl4pPr>
              <a:defRPr>
                <a:solidFill>
                  <a:schemeClr val="tx1"/>
                </a:solidFill>
                <a:effectLst/>
              </a:defRPr>
            </a:lvl4pPr>
            <a:lvl5pP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  <a:lvl2pPr>
              <a:defRPr>
                <a:solidFill>
                  <a:schemeClr val="tx1"/>
                </a:solidFill>
                <a:effectLst/>
              </a:defRPr>
            </a:lvl2pPr>
            <a:lvl3pPr>
              <a:defRPr>
                <a:solidFill>
                  <a:schemeClr val="tx1"/>
                </a:solidFill>
                <a:effectLst/>
              </a:defRPr>
            </a:lvl3pPr>
            <a:lvl4pPr>
              <a:defRPr>
                <a:solidFill>
                  <a:schemeClr val="tx1"/>
                </a:solidFill>
                <a:effectLst/>
              </a:defRPr>
            </a:lvl4pPr>
            <a:lvl5pP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876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800">
                <a:solidFill>
                  <a:srgbClr val="29256C"/>
                </a:solidFill>
              </a:defRPr>
            </a:lvl2pPr>
            <a:lvl3pPr>
              <a:defRPr sz="1800">
                <a:solidFill>
                  <a:srgbClr val="29256C"/>
                </a:solidFill>
              </a:defRPr>
            </a:lvl3pPr>
            <a:lvl4pPr>
              <a:defRPr sz="1800">
                <a:solidFill>
                  <a:srgbClr val="29256C"/>
                </a:solidFill>
              </a:defRPr>
            </a:lvl4pPr>
            <a:lvl5pPr>
              <a:defRPr sz="18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800">
                <a:solidFill>
                  <a:srgbClr val="29256C"/>
                </a:solidFill>
              </a:defRPr>
            </a:lvl2pPr>
            <a:lvl3pPr>
              <a:defRPr sz="1800">
                <a:solidFill>
                  <a:srgbClr val="29256C"/>
                </a:solidFill>
              </a:defRPr>
            </a:lvl3pPr>
            <a:lvl4pPr>
              <a:defRPr sz="1800">
                <a:solidFill>
                  <a:srgbClr val="29256C"/>
                </a:solidFill>
              </a:defRPr>
            </a:lvl4pPr>
            <a:lvl5pPr>
              <a:defRPr sz="18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ADCA-1254-DC48-9E28-55C3AF1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F2C82-41A2-A441-A1EF-3882C05E5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CB02E4-7136-EB47-AA80-4D8C56BD8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1122365"/>
            <a:ext cx="7886700" cy="5683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64166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365127"/>
            <a:ext cx="7886700" cy="1325563"/>
          </a:xfrm>
        </p:spPr>
        <p:txBody>
          <a:bodyPr/>
          <a:lstStyle>
            <a:lvl1pPr algn="l"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A2F9D-F2DB-3D4C-A0D7-FB0D4631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755305"/>
            <a:ext cx="3868340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500" b="1"/>
            </a:lvl2pPr>
            <a:lvl3pPr marL="685629" indent="0">
              <a:buNone/>
              <a:defRPr sz="1350" b="1"/>
            </a:lvl3pPr>
            <a:lvl4pPr marL="1028443" indent="0">
              <a:buNone/>
              <a:defRPr sz="1200" b="1"/>
            </a:lvl4pPr>
            <a:lvl5pPr marL="1371257" indent="0">
              <a:buNone/>
              <a:defRPr sz="1200" b="1"/>
            </a:lvl5pPr>
            <a:lvl6pPr marL="1714072" indent="0">
              <a:buNone/>
              <a:defRPr sz="1200" b="1"/>
            </a:lvl6pPr>
            <a:lvl7pPr marL="2056886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D683A-4A90-8743-9E3B-1682A353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715141"/>
            <a:ext cx="3868340" cy="3684588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FFFFFF"/>
                </a:solidFill>
                <a:latin typeface="Gotham Book" pitchFamily="2" charset="0"/>
              </a:defRPr>
            </a:lvl2pPr>
            <a:lvl3pPr marL="685629" indent="0">
              <a:buNone/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7ADD9-188B-904A-BC93-64C9FA9C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C0BD959-C273-4A14-9D14-2951D604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260200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95498"/>
            <a:ext cx="7886700" cy="1325563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7"/>
            <a:ext cx="3886200" cy="1036845"/>
          </a:xfrm>
        </p:spPr>
        <p:txBody>
          <a:bodyPr/>
          <a:lstStyle>
            <a:lvl1pPr marL="0" indent="0">
              <a:buNone/>
              <a:defRPr sz="2250">
                <a:solidFill>
                  <a:schemeClr val="accent1"/>
                </a:solidFill>
              </a:defRPr>
            </a:lvl1pPr>
            <a:lvl2pPr marL="342815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7"/>
            <a:ext cx="3886200" cy="1036845"/>
          </a:xfrm>
        </p:spPr>
        <p:txBody>
          <a:bodyPr/>
          <a:lstStyle>
            <a:lvl1pPr marL="0" indent="0">
              <a:buNone/>
              <a:defRPr sz="2250">
                <a:solidFill>
                  <a:schemeClr val="accent1"/>
                </a:solidFill>
              </a:defRPr>
            </a:lvl1pPr>
            <a:lvl2pPr marL="342815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658787" y="2728983"/>
            <a:ext cx="26219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4655085" y="2728983"/>
            <a:ext cx="26219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31C7A6-8F1E-7D4F-970E-E559FB75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79F4C8C-F457-4D19-A694-65925D7F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0A715-B1F2-1044-8672-06D6A5A0C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1073703"/>
            <a:ext cx="7886700" cy="4365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5" indent="0">
              <a:buNone/>
              <a:defRPr/>
            </a:lvl2pPr>
          </a:lstStyle>
          <a:p>
            <a:pPr lvl="0"/>
            <a:r>
              <a:rPr lang="en-US" dirty="0"/>
              <a:t>SUBHEAD HERE</a:t>
            </a:r>
          </a:p>
          <a:p>
            <a:pPr lvl="1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11169E-F7CB-7840-90D7-2625B11670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2886648"/>
            <a:ext cx="3886200" cy="3233737"/>
          </a:xfrm>
        </p:spPr>
        <p:txBody>
          <a:bodyPr/>
          <a:lstStyle>
            <a:lvl2pPr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C53856-E411-544B-B32B-89EFFE1B3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9150" y="2911031"/>
            <a:ext cx="3886200" cy="3209352"/>
          </a:xfrm>
        </p:spPr>
        <p:txBody>
          <a:bodyPr/>
          <a:lstStyle>
            <a:lvl2pPr marL="599925" indent="-257111"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74488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30667"/>
            <a:ext cx="7886700" cy="1325563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0" indent="0">
              <a:buNone/>
              <a:defRPr sz="2250">
                <a:solidFill>
                  <a:srgbClr val="29256C"/>
                </a:solidFill>
              </a:defRPr>
            </a:lvl1pPr>
            <a:lvl2pPr>
              <a:defRPr sz="18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0" indent="0">
              <a:buNone/>
              <a:defRPr sz="2250">
                <a:solidFill>
                  <a:srgbClr val="29256C"/>
                </a:solidFill>
              </a:defRPr>
            </a:lvl1pPr>
            <a:lvl2pPr>
              <a:defRPr sz="18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658787" y="2728983"/>
            <a:ext cx="2621997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4655085" y="2728983"/>
            <a:ext cx="2621997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D6AE961-305F-4C81-8582-6FA9C8AC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230223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2" y="967873"/>
            <a:ext cx="2949178" cy="625215"/>
          </a:xfrm>
        </p:spPr>
        <p:txBody>
          <a:bodyPr anchor="t"/>
          <a:lstStyle>
            <a:lvl1pPr algn="l">
              <a:defRPr sz="2399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399">
                <a:solidFill>
                  <a:schemeClr val="accent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2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5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93C8F-3E1D-D846-8435-3F8DDF197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BC2CF49-C3AD-47BD-AE02-032F71A6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809449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210" y="981634"/>
            <a:ext cx="2949178" cy="826477"/>
          </a:xfrm>
        </p:spPr>
        <p:txBody>
          <a:bodyPr anchor="t"/>
          <a:lstStyle>
            <a:lvl1pPr algn="l">
              <a:defRPr sz="2399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237" y="992189"/>
            <a:ext cx="4629150" cy="4873625"/>
          </a:xfrm>
        </p:spPr>
        <p:txBody>
          <a:bodyPr/>
          <a:lstStyle>
            <a:lvl1pPr>
              <a:defRPr sz="2399">
                <a:solidFill>
                  <a:schemeClr val="accent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0" y="2047794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2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5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DB9C0-BC40-6147-AA83-28E2D2F99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EA80533-7C44-4ABF-98E5-2E61B9DE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41907320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210" y="981634"/>
            <a:ext cx="2949178" cy="826477"/>
          </a:xfrm>
        </p:spPr>
        <p:txBody>
          <a:bodyPr anchor="t"/>
          <a:lstStyle>
            <a:lvl1pPr algn="l">
              <a:defRPr sz="2399" b="1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237" y="992189"/>
            <a:ext cx="4629150" cy="4873625"/>
          </a:xfrm>
        </p:spPr>
        <p:txBody>
          <a:bodyPr/>
          <a:lstStyle>
            <a:lvl1pPr>
              <a:defRPr sz="2399">
                <a:solidFill>
                  <a:srgbClr val="29256C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0" y="2047794"/>
            <a:ext cx="2949178" cy="381158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2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5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BFC6F02-8417-4237-9735-B5761C2E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7869635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8795" y="1292227"/>
            <a:ext cx="9152793" cy="5565775"/>
          </a:xfrm>
        </p:spPr>
        <p:txBody>
          <a:bodyPr/>
          <a:lstStyle>
            <a:lvl1pPr marL="0" indent="0">
              <a:buNone/>
              <a:defRPr sz="2399"/>
            </a:lvl1pPr>
            <a:lvl2pPr marL="342815" indent="0">
              <a:buNone/>
              <a:defRPr sz="2100"/>
            </a:lvl2pPr>
            <a:lvl3pPr marL="685629" indent="0">
              <a:buNone/>
              <a:defRPr sz="1800"/>
            </a:lvl3pPr>
            <a:lvl4pPr marL="1028443" indent="0">
              <a:buNone/>
              <a:defRPr sz="1500"/>
            </a:lvl4pPr>
            <a:lvl5pPr marL="1371257" indent="0">
              <a:buNone/>
              <a:defRPr sz="1500"/>
            </a:lvl5pPr>
            <a:lvl6pPr marL="1714072" indent="0">
              <a:buNone/>
              <a:defRPr sz="1500"/>
            </a:lvl6pPr>
            <a:lvl7pPr marL="2056886" indent="0">
              <a:buNone/>
              <a:defRPr sz="1500"/>
            </a:lvl7pPr>
            <a:lvl8pPr marL="2399700" indent="0">
              <a:buNone/>
              <a:defRPr sz="1500"/>
            </a:lvl8pPr>
            <a:lvl9pPr marL="2742515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5172" y="-82062"/>
            <a:ext cx="9179172" cy="1374287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3299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382F-CCC6-FE43-848B-E2D14390B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82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5172" y="16331"/>
            <a:ext cx="9170378" cy="1275894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3299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65655" y="1547448"/>
            <a:ext cx="6503461" cy="4568385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B84A67F-292C-4452-9F88-471F11F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795094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stion and Answer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 marL="685629" indent="0">
              <a:buNone/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9EC1333-850D-4FCA-B9C4-22843CDD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411402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95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9144000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725002"/>
            <a:ext cx="7886700" cy="1325563"/>
          </a:xfrm>
        </p:spPr>
        <p:txBody>
          <a:bodyPr/>
          <a:lstStyle>
            <a:lvl1pPr>
              <a:defRPr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3185502"/>
            <a:ext cx="3886200" cy="190231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3185502"/>
            <a:ext cx="3886200" cy="1902313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628651" y="5881396"/>
            <a:ext cx="7886700" cy="782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62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1350" b="0" i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Oakport</a:t>
            </a:r>
            <a: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 Street Suite 600 Oakland CA 94621</a:t>
            </a:r>
            <a:b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1350" b="1" i="0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www.cwea.org</a:t>
            </a:r>
            <a:r>
              <a:rPr lang="en-US" sz="1350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sz="900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198" y="5210203"/>
            <a:ext cx="1633906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5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0C43-91A4-1543-B0A7-9DB73D63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F3071-3F81-7C4E-A325-A9B279AF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17235-3B39-334F-8E26-F4388AA4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6D73E-86C6-154F-8573-0F26FA0E7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535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F66D8-A0DF-8C4C-A21F-6A9101BB9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18C23-A7C2-1242-B189-23B88FE64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9F08-900D-1749-A052-85CED057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4D3E1-1543-EC4F-8F55-9A30D15D2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6234965"/>
            <a:ext cx="1175289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068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3F2C3-3314-4F8C-9B0E-7502B75DA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B7C5-ABBD-4949-A73B-7C71A8FC31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0CA77-FD4D-4C07-B4F7-76257692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FB4E8-093B-4F24-8661-D80017743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59C1-C25F-40B2-B710-88B1FB21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658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1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825057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1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075" lvl="0" indent="-34280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49" lvl="1" indent="-31741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223" lvl="2" indent="-31741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298" lvl="3" indent="-31741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372" lvl="4" indent="-31741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446" lvl="5" indent="-31741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9520" lvl="6" indent="-31741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6594" lvl="7" indent="-31741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3669" lvl="8" indent="-31741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86094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1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70694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C32D-B409-487A-B946-2D3FF95A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6367D-9D5D-468D-8C5B-CFCE2F4EA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1C1B5-0EEC-4BE6-AE35-04473284C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8D44-A27E-4F65-BCE0-15DE7AEE5FF8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6E55B-16B2-4F16-AF6C-67451F2C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C24C1-636C-4FD2-8689-DCB4AF78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78E3E-922F-4176-9CE2-BA72592E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002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LMN - Pumpki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63292-863C-4CB5-8858-D3E25EFF6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29" b="6854"/>
          <a:stretch/>
        </p:blipFill>
        <p:spPr>
          <a:xfrm>
            <a:off x="0" y="1868"/>
            <a:ext cx="9144000" cy="68561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81BA15-D8C4-4B28-937E-72FCB43A6307}"/>
              </a:ext>
            </a:extLst>
          </p:cNvPr>
          <p:cNvCxnSpPr>
            <a:cxnSpLocks/>
          </p:cNvCxnSpPr>
          <p:nvPr userDrawn="1"/>
        </p:nvCxnSpPr>
        <p:spPr>
          <a:xfrm>
            <a:off x="266442" y="5784619"/>
            <a:ext cx="3939331" cy="0"/>
          </a:xfrm>
          <a:prstGeom prst="line">
            <a:avLst/>
          </a:prstGeom>
          <a:ln w="1270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21594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A25EAF-F40F-47C3-8DA5-DDB070C82DD1}"/>
              </a:ext>
            </a:extLst>
          </p:cNvPr>
          <p:cNvCxnSpPr>
            <a:cxnSpLocks/>
          </p:cNvCxnSpPr>
          <p:nvPr userDrawn="1"/>
        </p:nvCxnSpPr>
        <p:spPr>
          <a:xfrm>
            <a:off x="266442" y="4591002"/>
            <a:ext cx="3939331" cy="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21594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77D6B3-8D25-4635-BF06-3C35FF892B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443" y="5175683"/>
            <a:ext cx="3907992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68562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9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28555" lvl="0" indent="-128555">
              <a:lnSpc>
                <a:spcPct val="100000"/>
              </a:lnSpc>
            </a:pPr>
            <a:r>
              <a:rPr lang="en-US" dirty="0"/>
              <a:t>Title, Organization 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7D5AC5E-2FD2-4EA6-9C80-F595A08B2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443" y="4806350"/>
            <a:ext cx="3907992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lang="en-US" sz="1350" smtClean="0">
                <a:solidFill>
                  <a:schemeClr val="bg1"/>
                </a:solidFill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71407" lvl="0" indent="-171407">
              <a:lnSpc>
                <a:spcPct val="100000"/>
              </a:lnSpc>
            </a:pPr>
            <a:r>
              <a:rPr lang="en-US" dirty="0"/>
              <a:t>Speaker Name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C4716A-1F56-473F-88F8-D55A9A7A9F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59510" y="6157896"/>
            <a:ext cx="2730239" cy="230832"/>
          </a:xfrm>
        </p:spPr>
        <p:txBody>
          <a:bodyPr wrap="square" anchor="b">
            <a:spAutoFit/>
          </a:bodyPr>
          <a:lstStyle>
            <a:lvl1pPr algn="r"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r>
              <a:rPr lang="en-US" dirty="0"/>
              <a:t>For Research Use Only.  Not for use in diagnostic procedures.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CF7FF65-22AE-4B03-BA7F-DABA1AC8E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443" y="367090"/>
            <a:ext cx="1448057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/>
                </a:solidFill>
              </a:defRPr>
            </a:lvl1pPr>
            <a:lvl2pPr>
              <a:defRPr lang="en-US" sz="1350" smtClean="0">
                <a:latin typeface="+mn-lt"/>
                <a:cs typeface="+mn-cs"/>
              </a:defRPr>
            </a:lvl2pPr>
            <a:lvl3pPr>
              <a:defRPr lang="en-US" sz="1350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Today’s Date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4BFABE-D25D-4116-AE41-3DB000095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41693" y="320337"/>
            <a:ext cx="1448057" cy="2793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dirty="0">
                <a:solidFill>
                  <a:schemeClr val="bg1"/>
                </a:solidFill>
              </a:defRPr>
            </a:lvl1pPr>
          </a:lstStyle>
          <a:p>
            <a:pPr marL="171407" lvl="0" indent="-171407" algn="r"/>
            <a:r>
              <a:rPr lang="en-US" dirty="0"/>
              <a:t>Add CAP Approval Number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898A94-7508-4ACB-A3F0-B35BB0CD3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43" y="927551"/>
            <a:ext cx="4023306" cy="2720710"/>
          </a:xfrm>
        </p:spPr>
        <p:txBody>
          <a:bodyPr anchor="ctr">
            <a:noAutofit/>
          </a:bodyPr>
          <a:lstStyle>
            <a:lvl1pPr>
              <a:defRPr lang="en-US" sz="2999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14C982-6B70-41C7-A0CF-4D7932F65F76}"/>
              </a:ext>
            </a:extLst>
          </p:cNvPr>
          <p:cNvSpPr txBox="1"/>
          <p:nvPr userDrawn="1"/>
        </p:nvSpPr>
        <p:spPr>
          <a:xfrm>
            <a:off x="1559511" y="6361803"/>
            <a:ext cx="2730239" cy="162719"/>
          </a:xfrm>
          <a:prstGeom prst="rect">
            <a:avLst/>
          </a:prstGeom>
        </p:spPr>
        <p:txBody>
          <a:bodyPr vert="horz" wrap="square" lIns="68562" tIns="34281" rIns="68562" bIns="34281" rtlCol="0" anchor="ctr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Tx/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en-US" sz="675" dirty="0"/>
              <a:t>© 2020 Illumina, Inc. All rights reserved.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38187F-E8DE-4303-B5A2-C325941139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69" y="6215210"/>
            <a:ext cx="853679" cy="2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0725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 Pumpkin Ba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6397716"/>
            <a:ext cx="20574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Research Use Only. Not for use in diagnostic procedures.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C95FEBD-6ACB-4A1C-A12F-8A6B1FE4D7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444" y="224272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350" smtClean="0">
                <a:latin typeface="+mn-lt"/>
                <a:cs typeface="+mn-cs"/>
              </a:defRPr>
            </a:lvl2pPr>
            <a:lvl3pPr>
              <a:defRPr lang="en-US" sz="1350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2141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578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 Blue/Purple Graph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Research Use Only.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Not for use in diagnostic procedures.</a:t>
            </a:r>
            <a:endParaRPr lang="en-US" sz="675" b="1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7480546F-0B23-4D8F-ABBB-3F61DD4DDD3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266444" y="2187839"/>
            <a:ext cx="2733932" cy="367135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342815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 dirty="0"/>
              <a:t>Insert chart/graph/table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21B8666-7DB0-40B6-8959-0EEDFB0BF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6287" y="2187839"/>
            <a:ext cx="2467106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ACE24C77-4ED6-49E2-83DD-87B3179ECD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6287" y="3238032"/>
            <a:ext cx="2467106" cy="1382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900" dirty="0" smtClean="0"/>
            </a:lvl1pPr>
            <a:lvl2pPr>
              <a:defRPr lang="en-US" sz="900" dirty="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128555" lvl="0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Click to edit Master text styles</a:t>
            </a:r>
          </a:p>
          <a:p>
            <a:pPr marL="471370" lvl="1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Second level</a:t>
            </a:r>
          </a:p>
          <a:p>
            <a:pPr marL="814184" lvl="2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Third level</a:t>
            </a:r>
          </a:p>
          <a:p>
            <a:pPr marL="1156998" lvl="3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Fourth level</a:t>
            </a:r>
          </a:p>
          <a:p>
            <a:pPr marL="1499813" lvl="4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EB8879F-B003-491A-9FCE-D744802400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7920" y="2187839"/>
            <a:ext cx="2467106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2AD4560-1581-44F7-91BA-EB42F2766B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7920" y="3238032"/>
            <a:ext cx="2467106" cy="1382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900" dirty="0" smtClean="0"/>
            </a:lvl1pPr>
            <a:lvl2pPr>
              <a:defRPr lang="en-US" sz="900" dirty="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128555" lvl="0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Click to edit Master text styles</a:t>
            </a:r>
          </a:p>
          <a:p>
            <a:pPr marL="471370" lvl="1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Second level</a:t>
            </a:r>
          </a:p>
          <a:p>
            <a:pPr marL="814184" lvl="2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Third level</a:t>
            </a:r>
          </a:p>
          <a:p>
            <a:pPr marL="1156998" lvl="3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Fourth level</a:t>
            </a:r>
          </a:p>
          <a:p>
            <a:pPr marL="1499813" lvl="4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4D81575-FF83-47C6-B41D-1039998AFB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444" y="224272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29D505-6B74-48C0-A440-2B37A29F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1021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6397716"/>
            <a:ext cx="20574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13" name="Section Title">
            <a:extLst>
              <a:ext uri="{FF2B5EF4-FFF2-40B4-BE49-F238E27FC236}">
                <a16:creationId xmlns:a16="http://schemas.microsoft.com/office/drawing/2014/main" id="{0F2278D5-5C58-4C4D-9B79-E2ADA09563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6444" y="224272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350" smtClean="0">
                <a:latin typeface="+mn-lt"/>
                <a:cs typeface="+mn-cs"/>
              </a:defRPr>
            </a:lvl2pPr>
            <a:lvl3pPr>
              <a:defRPr lang="en-US" sz="1350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14" name="Body Text - 2">
            <a:extLst>
              <a:ext uri="{FF2B5EF4-FFF2-40B4-BE49-F238E27FC236}">
                <a16:creationId xmlns:a16="http://schemas.microsoft.com/office/drawing/2014/main" id="{403C1728-2484-4250-8E24-3331EA6F11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38420" y="2878995"/>
            <a:ext cx="3867406" cy="30646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  <a:lvl2pPr marL="514222" indent="-171407">
              <a:defRPr lang="en-US" sz="9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900" dirty="0" smtClean="0"/>
            </a:lvl3pPr>
            <a:lvl4pPr>
              <a:defRPr lang="en-US" sz="900" dirty="0" smtClean="0"/>
            </a:lvl4pPr>
            <a:lvl5pPr>
              <a:defRPr lang="en-US" sz="900" dirty="0"/>
            </a:lvl5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123413" lvl="1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123413" lvl="2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12" name="Header Text - 2">
            <a:extLst>
              <a:ext uri="{FF2B5EF4-FFF2-40B4-BE49-F238E27FC236}">
                <a16:creationId xmlns:a16="http://schemas.microsoft.com/office/drawing/2014/main" id="{862A4FD9-C282-49B4-BF32-F8AE686677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8420" y="1828800"/>
            <a:ext cx="3867406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1" name="Body Text - 1">
            <a:extLst>
              <a:ext uri="{FF2B5EF4-FFF2-40B4-BE49-F238E27FC236}">
                <a16:creationId xmlns:a16="http://schemas.microsoft.com/office/drawing/2014/main" id="{057B92AF-B46E-4C2E-A6CF-D2A112E10D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6443" y="2878995"/>
            <a:ext cx="3867406" cy="30646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  <a:lvl2pPr marL="514222" indent="-171407">
              <a:defRPr lang="en-US" sz="9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900" dirty="0" smtClean="0"/>
            </a:lvl3pPr>
            <a:lvl4pPr>
              <a:defRPr lang="en-US" sz="900" dirty="0" smtClean="0"/>
            </a:lvl4pPr>
            <a:lvl5pPr>
              <a:defRPr lang="en-US" sz="900" dirty="0"/>
            </a:lvl5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123413" lvl="1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123413" lvl="2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10" name="Header Text - 1">
            <a:extLst>
              <a:ext uri="{FF2B5EF4-FFF2-40B4-BE49-F238E27FC236}">
                <a16:creationId xmlns:a16="http://schemas.microsoft.com/office/drawing/2014/main" id="{7839502F-0658-4423-8AAD-73BEB7747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443" y="1828800"/>
            <a:ext cx="3867406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0599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6397716"/>
            <a:ext cx="20574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4" name="Section Title">
            <a:extLst>
              <a:ext uri="{FF2B5EF4-FFF2-40B4-BE49-F238E27FC236}">
                <a16:creationId xmlns:a16="http://schemas.microsoft.com/office/drawing/2014/main" id="{491CE62D-BDE1-4960-AE45-9F7803B7AF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6444" y="224272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42" name="List Text - 6">
            <a:extLst>
              <a:ext uri="{FF2B5EF4-FFF2-40B4-BE49-F238E27FC236}">
                <a16:creationId xmlns:a16="http://schemas.microsoft.com/office/drawing/2014/main" id="{D5018888-4792-43AD-96A6-F1788E85E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45639" y="4166383"/>
            <a:ext cx="1988238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41" name="List Header - 6">
            <a:extLst>
              <a:ext uri="{FF2B5EF4-FFF2-40B4-BE49-F238E27FC236}">
                <a16:creationId xmlns:a16="http://schemas.microsoft.com/office/drawing/2014/main" id="{5989BEB4-09AA-4322-A1B5-91C4E1288A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86476" y="4166383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40" name="List Text - 5">
            <a:extLst>
              <a:ext uri="{FF2B5EF4-FFF2-40B4-BE49-F238E27FC236}">
                <a16:creationId xmlns:a16="http://schemas.microsoft.com/office/drawing/2014/main" id="{878D2088-FCB9-4437-854B-695BE82816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926787" y="4166383"/>
            <a:ext cx="1988238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9" name="List Header - 5">
            <a:extLst>
              <a:ext uri="{FF2B5EF4-FFF2-40B4-BE49-F238E27FC236}">
                <a16:creationId xmlns:a16="http://schemas.microsoft.com/office/drawing/2014/main" id="{143DD3CC-0115-4582-B28E-1E240AEA36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67623" y="4166383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8" name="List Text - 4">
            <a:extLst>
              <a:ext uri="{FF2B5EF4-FFF2-40B4-BE49-F238E27FC236}">
                <a16:creationId xmlns:a16="http://schemas.microsoft.com/office/drawing/2014/main" id="{8EA78E17-57AD-4B7E-B14C-1E52B20B68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0125" y="4166383"/>
            <a:ext cx="2000250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7" name="List Header - 4">
            <a:extLst>
              <a:ext uri="{FF2B5EF4-FFF2-40B4-BE49-F238E27FC236}">
                <a16:creationId xmlns:a16="http://schemas.microsoft.com/office/drawing/2014/main" id="{1C015150-0F9D-47B8-A9E2-1005529493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62" y="4166383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5" name="List Text - 3">
            <a:extLst>
              <a:ext uri="{FF2B5EF4-FFF2-40B4-BE49-F238E27FC236}">
                <a16:creationId xmlns:a16="http://schemas.microsoft.com/office/drawing/2014/main" id="{634BDECC-5522-472C-96B4-11CB91C2A7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45639" y="2302859"/>
            <a:ext cx="1988238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4" name="List Header - 3">
            <a:extLst>
              <a:ext uri="{FF2B5EF4-FFF2-40B4-BE49-F238E27FC236}">
                <a16:creationId xmlns:a16="http://schemas.microsoft.com/office/drawing/2014/main" id="{9DA8E0BD-700C-4F6F-97AF-3F8AB3ACE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6476" y="2302859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3" name="List Text - 2">
            <a:extLst>
              <a:ext uri="{FF2B5EF4-FFF2-40B4-BE49-F238E27FC236}">
                <a16:creationId xmlns:a16="http://schemas.microsoft.com/office/drawing/2014/main" id="{DC697F0E-3F55-42F0-B890-2C31D53D7D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26787" y="2302859"/>
            <a:ext cx="1988238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2" name="List Header - 2">
            <a:extLst>
              <a:ext uri="{FF2B5EF4-FFF2-40B4-BE49-F238E27FC236}">
                <a16:creationId xmlns:a16="http://schemas.microsoft.com/office/drawing/2014/main" id="{DBE9FD31-64B5-4043-8FB6-59AFAD9ECB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7623" y="2302859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28" name="List Text - 1">
            <a:extLst>
              <a:ext uri="{FF2B5EF4-FFF2-40B4-BE49-F238E27FC236}">
                <a16:creationId xmlns:a16="http://schemas.microsoft.com/office/drawing/2014/main" id="{A8F7234F-121E-4502-873B-24C696D695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0125" y="2302859"/>
            <a:ext cx="2000250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27" name="List Header - 1">
            <a:extLst>
              <a:ext uri="{FF2B5EF4-FFF2-40B4-BE49-F238E27FC236}">
                <a16:creationId xmlns:a16="http://schemas.microsoft.com/office/drawing/2014/main" id="{F75BD5D3-ED7C-4FCC-A619-23E9DB9FF1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962" y="2302859"/>
            <a:ext cx="58771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C65E0942-1B5C-4FF8-9268-E5DF2F05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80651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Graph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6397716"/>
            <a:ext cx="20574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7" name="Section Title">
            <a:extLst>
              <a:ext uri="{FF2B5EF4-FFF2-40B4-BE49-F238E27FC236}">
                <a16:creationId xmlns:a16="http://schemas.microsoft.com/office/drawing/2014/main" id="{D929265B-47B8-46F3-9B84-971438619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444" y="224272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26" name="Content - 1">
            <a:extLst>
              <a:ext uri="{FF2B5EF4-FFF2-40B4-BE49-F238E27FC236}">
                <a16:creationId xmlns:a16="http://schemas.microsoft.com/office/drawing/2014/main" id="{7480546F-0B23-4D8F-ABBB-3F61DD4DDD3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914775" y="1828800"/>
            <a:ext cx="4914900" cy="4114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342815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 dirty="0"/>
              <a:t>Insert chart/graph/table here</a:t>
            </a:r>
          </a:p>
        </p:txBody>
      </p:sp>
      <p:sp>
        <p:nvSpPr>
          <p:cNvPr id="64" name="Body Text - 1">
            <a:extLst>
              <a:ext uri="{FF2B5EF4-FFF2-40B4-BE49-F238E27FC236}">
                <a16:creationId xmlns:a16="http://schemas.microsoft.com/office/drawing/2014/main" id="{1F025297-2BDF-406B-A0F2-71AA6D9B37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444" y="2878995"/>
            <a:ext cx="3165693" cy="30646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  <a:lvl2pPr marL="514222" indent="-171407">
              <a:defRPr lang="en-US" sz="9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900" dirty="0" smtClean="0"/>
            </a:lvl3pPr>
            <a:lvl4pPr>
              <a:defRPr lang="en-US" sz="900" dirty="0" smtClean="0"/>
            </a:lvl4pPr>
            <a:lvl5pPr>
              <a:defRPr lang="en-US" sz="900" dirty="0"/>
            </a:lvl5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123413" lvl="1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123413" lvl="2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63" name="Header Text - 1">
            <a:extLst>
              <a:ext uri="{FF2B5EF4-FFF2-40B4-BE49-F238E27FC236}">
                <a16:creationId xmlns:a16="http://schemas.microsoft.com/office/drawing/2014/main" id="{712E3C78-40F4-49B3-B7C7-40550ED7852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6444" y="1828800"/>
            <a:ext cx="3165693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C65E0942-1B5C-4FF8-9268-E5DF2F05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0567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27025" y="183240"/>
            <a:ext cx="8477250" cy="961274"/>
          </a:xfrm>
        </p:spPr>
        <p:txBody>
          <a:bodyPr/>
          <a:lstStyle>
            <a:lvl1pPr>
              <a:defRPr sz="2250" b="1" i="0" kern="600" baseline="0">
                <a:latin typeface="+mj-lt"/>
              </a:defRPr>
            </a:lvl1pPr>
          </a:lstStyle>
          <a:p>
            <a:r>
              <a:rPr lang="en-US" dirty="0"/>
              <a:t>Slide Header Goes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For Research Use Only.  Not for use in diagnostic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n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143" y="365125"/>
            <a:ext cx="8661654" cy="5492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Header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40143" y="1654215"/>
            <a:ext cx="8661654" cy="4506441"/>
          </a:xfrm>
          <a:prstGeom prst="rect">
            <a:avLst/>
          </a:prstGeom>
          <a:noFill/>
        </p:spPr>
        <p:txBody>
          <a:bodyPr/>
          <a:lstStyle>
            <a:lvl1pPr>
              <a:defRPr sz="1650" kern="600" spc="0" baseline="0">
                <a:solidFill>
                  <a:schemeClr val="tx2"/>
                </a:solidFill>
                <a:latin typeface="+mj-lt"/>
              </a:defRPr>
            </a:lvl1pPr>
            <a:lvl2pPr marL="428518" indent="-171407">
              <a:tabLst/>
              <a:defRPr sz="1500" kern="600" spc="0" baseline="0">
                <a:solidFill>
                  <a:schemeClr val="tx2"/>
                </a:solidFill>
                <a:latin typeface="+mj-lt"/>
              </a:defRPr>
            </a:lvl2pPr>
            <a:lvl3pPr marL="599925" indent="-171407">
              <a:tabLst/>
              <a:defRPr kern="600" baseline="0">
                <a:solidFill>
                  <a:schemeClr val="tx2"/>
                </a:solidFill>
                <a:latin typeface="+mj-lt"/>
              </a:defRPr>
            </a:lvl3pPr>
            <a:lvl4pPr marL="771332" indent="-171407">
              <a:tabLst/>
              <a:defRPr kern="600">
                <a:solidFill>
                  <a:schemeClr val="tx2"/>
                </a:solidFill>
                <a:latin typeface="+mj-lt"/>
              </a:defRPr>
            </a:lvl4pPr>
            <a:lvl5pPr marL="942740" indent="-171407">
              <a:tabLst/>
              <a:defRPr kern="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A4217E-780C-1743-A6CF-703891E0C2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143" y="919125"/>
            <a:ext cx="8661654" cy="27930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lang="en-US" sz="135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7111" lvl="0" indent="-257111"/>
            <a:r>
              <a:rPr lang="en-US" dirty="0"/>
              <a:t>Subtitle text goes here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5F22BD3-90D6-4B90-8D1B-B83D5A0C1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389042"/>
            <a:ext cx="342421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US" sz="900" smtClean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286A2F-D26B-403C-AAB7-9E3BB0778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0143" y="6412126"/>
            <a:ext cx="3429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US" sz="900" smtClean="0"/>
            </a:lvl1pPr>
          </a:lstStyle>
          <a:p>
            <a:fld id="{CC498439-BD06-4F6C-8D04-C5DF934C0D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55699"/>
      </p:ext>
    </p:extLst>
  </p:cSld>
  <p:clrMapOvr>
    <a:masterClrMapping/>
  </p:clrMapOvr>
  <p:transition spd="med"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6397716"/>
            <a:ext cx="20574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5" name="Section Title">
            <a:extLst>
              <a:ext uri="{FF2B5EF4-FFF2-40B4-BE49-F238E27FC236}">
                <a16:creationId xmlns:a16="http://schemas.microsoft.com/office/drawing/2014/main" id="{0C36D0B5-4579-4715-82F8-5F293B8BAC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6444" y="224272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19" name="Body Text - 2">
            <a:extLst>
              <a:ext uri="{FF2B5EF4-FFF2-40B4-BE49-F238E27FC236}">
                <a16:creationId xmlns:a16="http://schemas.microsoft.com/office/drawing/2014/main" id="{6AF2D5D2-0F2D-42A5-B18A-3EEFED6AE8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54290" y="2878993"/>
            <a:ext cx="1110627" cy="18366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17" name="Header Text - 2">
            <a:extLst>
              <a:ext uri="{FF2B5EF4-FFF2-40B4-BE49-F238E27FC236}">
                <a16:creationId xmlns:a16="http://schemas.microsoft.com/office/drawing/2014/main" id="{C1F083AF-5865-4B3D-BD85-C5FB8AFB46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4290" y="1828800"/>
            <a:ext cx="1110627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3" name="Picture - 2">
            <a:extLst>
              <a:ext uri="{FF2B5EF4-FFF2-40B4-BE49-F238E27FC236}">
                <a16:creationId xmlns:a16="http://schemas.microsoft.com/office/drawing/2014/main" id="{CE3DD4DE-6AFE-46F5-987C-1BF28A393C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5606" y="1828801"/>
            <a:ext cx="2666744" cy="28868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572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1" name="Body Text - 1">
            <a:extLst>
              <a:ext uri="{FF2B5EF4-FFF2-40B4-BE49-F238E27FC236}">
                <a16:creationId xmlns:a16="http://schemas.microsoft.com/office/drawing/2014/main" id="{BCC65857-4811-4B2D-BAAF-9A48914D7B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1826" y="2878993"/>
            <a:ext cx="1110627" cy="18366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20" name="Header Text - 1">
            <a:extLst>
              <a:ext uri="{FF2B5EF4-FFF2-40B4-BE49-F238E27FC236}">
                <a16:creationId xmlns:a16="http://schemas.microsoft.com/office/drawing/2014/main" id="{704ED619-4780-433B-8D47-16FE571D4A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71826" y="1828800"/>
            <a:ext cx="1110627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4" name="Picture - 1">
            <a:extLst>
              <a:ext uri="{FF2B5EF4-FFF2-40B4-BE49-F238E27FC236}">
                <a16:creationId xmlns:a16="http://schemas.microsoft.com/office/drawing/2014/main" id="{ED5B7A5E-A450-4EC5-BDD4-FA064F8D478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0607" y="1828801"/>
            <a:ext cx="2666744" cy="28868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572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74722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7025" y="1398587"/>
            <a:ext cx="4114800" cy="4544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689475" y="1398587"/>
            <a:ext cx="4114800" cy="4544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27025" y="183240"/>
            <a:ext cx="8477250" cy="961274"/>
          </a:xfrm>
        </p:spPr>
        <p:txBody>
          <a:bodyPr/>
          <a:lstStyle>
            <a:lvl1pPr>
              <a:defRPr sz="2250" b="1" i="0" kern="600" baseline="0">
                <a:latin typeface="+mj-lt"/>
              </a:defRPr>
            </a:lvl1pPr>
          </a:lstStyle>
          <a:p>
            <a:r>
              <a:rPr lang="en-US" dirty="0"/>
              <a:t>Slide Header Goes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For Research Use Only.  Not for use in diagnostic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1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LMN -  Pumpkin Slid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B77274-04EC-47FD-A67A-C867B38C8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29" b="6854"/>
          <a:stretch/>
        </p:blipFill>
        <p:spPr>
          <a:xfrm>
            <a:off x="0" y="1868"/>
            <a:ext cx="9144000" cy="6856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CEB00-D9EF-4366-8E87-10DF1D83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1702154"/>
            <a:ext cx="6972300" cy="290794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3599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F8CCC3-C44E-4ED6-9353-FD5E1393C4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6330D-E7F1-473A-BC30-24575A42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495C99A-1C16-446A-A919-8E1F018BD7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125" y="5243418"/>
            <a:ext cx="3907992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68562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9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28555" lvl="0" indent="-128555">
              <a:lnSpc>
                <a:spcPct val="100000"/>
              </a:lnSpc>
            </a:pPr>
            <a:r>
              <a:rPr lang="en-US" dirty="0"/>
              <a:t>Quote Source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160189C-ED4B-41ED-AA01-3B9EC150EE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125" y="4937315"/>
            <a:ext cx="3907992" cy="32316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None/>
              <a:defRPr lang="en-US" sz="1500" smtClean="0">
                <a:solidFill>
                  <a:schemeClr val="bg1"/>
                </a:solidFill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71407" lvl="0" indent="-171407">
              <a:lnSpc>
                <a:spcPct val="100000"/>
              </a:lnSpc>
            </a:pPr>
            <a:r>
              <a:rPr lang="en-US" dirty="0"/>
              <a:t>First Name Last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A7A297-1B22-4912-81B4-1BF2745500DC}"/>
              </a:ext>
            </a:extLst>
          </p:cNvPr>
          <p:cNvCxnSpPr>
            <a:cxnSpLocks/>
          </p:cNvCxnSpPr>
          <p:nvPr userDrawn="1"/>
        </p:nvCxnSpPr>
        <p:spPr>
          <a:xfrm>
            <a:off x="652205" y="1446067"/>
            <a:ext cx="0" cy="435287"/>
          </a:xfrm>
          <a:prstGeom prst="line">
            <a:avLst/>
          </a:prstGeom>
          <a:ln w="41275" cap="rnd">
            <a:gradFill>
              <a:gsLst>
                <a:gs pos="0">
                  <a:schemeClr val="accent1">
                    <a:alpha val="0"/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AD9031-0DEB-4A2E-86BD-4DFFEFD9A05F}"/>
              </a:ext>
            </a:extLst>
          </p:cNvPr>
          <p:cNvCxnSpPr>
            <a:cxnSpLocks/>
          </p:cNvCxnSpPr>
          <p:nvPr userDrawn="1"/>
        </p:nvCxnSpPr>
        <p:spPr>
          <a:xfrm>
            <a:off x="722543" y="1446067"/>
            <a:ext cx="0" cy="435287"/>
          </a:xfrm>
          <a:prstGeom prst="line">
            <a:avLst/>
          </a:prstGeom>
          <a:ln w="41275" cap="rnd">
            <a:gradFill>
              <a:gsLst>
                <a:gs pos="0">
                  <a:schemeClr val="accent1">
                    <a:alpha val="0"/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A3E2B51-CB78-440C-9686-7C607F8F2C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69" y="6324748"/>
            <a:ext cx="853679" cy="2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4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4027"/>
            <a:ext cx="9143999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97007"/>
            <a:ext cx="6858000" cy="2387600"/>
          </a:xfrm>
        </p:spPr>
        <p:txBody>
          <a:bodyPr anchor="b"/>
          <a:lstStyle>
            <a:lvl1pPr algn="ctr">
              <a:defRPr sz="4500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4645645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509061-01D7-4D39-9352-C76221DF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29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07759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32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86.xml"/><Relationship Id="rId8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37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4216E-A184-4AD4-AE24-30DB1CA4353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74726-00C0-4CD1-8123-93D93198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174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3" r:id="rId4"/>
    <p:sldLayoutId id="2147483664" r:id="rId5"/>
    <p:sldLayoutId id="2147483666" r:id="rId6"/>
    <p:sldLayoutId id="2147483668" r:id="rId7"/>
    <p:sldLayoutId id="2147483669" r:id="rId8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1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4E88-6929-CC46-BF48-AD5313965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29315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29256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4E88-6929-CC46-BF48-AD5313965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88547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</p:sldLayoutIdLst>
  <p:txStyles>
    <p:titleStyle>
      <a:lvl1pPr algn="ctr" defTabSz="514222" rtl="0" eaLnBrk="1" latinLnBrk="0" hangingPunct="1">
        <a:lnSpc>
          <a:spcPct val="90000"/>
        </a:lnSpc>
        <a:spcBef>
          <a:spcPct val="0"/>
        </a:spcBef>
        <a:buNone/>
        <a:defRPr sz="2474" b="1" i="0" kern="1200">
          <a:solidFill>
            <a:srgbClr val="29256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28555" indent="-128555" algn="l" defTabSz="514222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1pPr>
      <a:lvl2pPr marL="385667" indent="-128555" algn="l" defTabSz="51422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2pPr>
      <a:lvl3pPr marL="642777" indent="-128555" algn="l" defTabSz="51422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3pPr>
      <a:lvl4pPr marL="899888" indent="-128555" algn="l" defTabSz="51422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4pPr>
      <a:lvl5pPr marL="1156999" indent="-128555" algn="l" defTabSz="51422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5pPr>
      <a:lvl6pPr marL="1414109" indent="-128555" algn="l" defTabSz="51422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220" indent="-128555" algn="l" defTabSz="51422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330" indent="-128555" algn="l" defTabSz="51422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442" indent="-128555" algn="l" defTabSz="514222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22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11" algn="l" defTabSz="51422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22" algn="l" defTabSz="51422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332" algn="l" defTabSz="51422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443" algn="l" defTabSz="51422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554" algn="l" defTabSz="51422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665" algn="l" defTabSz="51422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799775" algn="l" defTabSz="51422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6886" algn="l" defTabSz="51422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4E88-6929-CC46-BF48-AD5313965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5582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</p:sldLayoutIdLst>
  <p:txStyles>
    <p:titleStyle>
      <a:lvl1pPr algn="ctr" defTabSz="685629" rtl="0" eaLnBrk="1" latinLnBrk="0" hangingPunct="1">
        <a:lnSpc>
          <a:spcPct val="90000"/>
        </a:lnSpc>
        <a:spcBef>
          <a:spcPct val="0"/>
        </a:spcBef>
        <a:buNone/>
        <a:defRPr sz="3299" b="1" i="0" kern="1200">
          <a:solidFill>
            <a:srgbClr val="29256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07" indent="-171407" algn="l" defTabSz="6856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1pPr>
      <a:lvl2pPr marL="514222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2pPr>
      <a:lvl3pPr marL="857036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3pPr>
      <a:lvl4pPr marL="1199850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4pPr>
      <a:lvl5pPr marL="1542665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5pPr>
      <a:lvl6pPr marL="1885479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2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2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aclick?ld=e8c3ok8IeJK79tmrV1bUgqyDVUCUyEWP1x1dEYWdIBS_gSZX4o67QDw4MPm5r4ayBwk2hxohcqQZVu2qZwuDAUDLEhQLwxUA5SZllfJZEC47oAeEd2h6dyD-1gF8vEa9gGdgPKG4xuxI1oyVF4FQmM-6RdJCBcVzE5embBGvXnliTs_DFC&amp;u=aHR0cHMlM2ElMmYlMmZ3d3cuc3VlendhdGVydGVjaG5vbG9naWVzLmNvbSUyZmxwLXd3JTNmbXNjbGtpZCUzZDgxMzJjOGIyMzIzMzE4YTYyMGI3YWFhZWRhZWE5MDliJTI2dXRtX3NvdXJjZSUzZGJpbmclMjZ1dG1fbWVkaXVtJTNkY3BjJTI2dXRtX2NhbXBhaWduJTNkc19zZWFfbmJfd2FzdGV3YXRlcl91c2Ffc3Vlel9tdWx0aV9hbGxfYy11c19wX2xlYWRfYmlfZW5fdHh0X2Jpbmctc2VhcmNoXyUyNnV0bV90ZXJtJTNkd2F0ZXIlMjUyMHJlY3ljbGluZyUyNnV0bV9jb250ZW50JTNkd2F0ZXJfcmVjeWNsaW5nX19waHJhc2VfdHh0X3dhc3Rld2F0ZXJfdXNhXw&amp;rlid=8132c8b2323318a620b7aaaedaea909b&amp;ntb=1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aclick?ld=e82oodyD-b-F0zx7NzMvQ5yDVUCUz0I5e7570htjQuV4HRdz_Y34miW-cL66tdesaCEXmy5jOObBZSBm7FmWsU0nYmESpckZXZzD1mOferG_1t39d80HNY9XEB235DJpa96yrtIj2MyaK4GnQD1TkvxWqplwdstbJjw4AtHf1tItsfyxzn&amp;u=aHR0cHMlM2ElMmYlMmZyZXN1bHRzZGlzdHJpYnV0b3IuY29tJTJmYXIlM2ZxJTNkZ3JhbnVsYXIlMjUyMGFjdGl2YXRlZCUyNTIwY2FyYm9uJTI2byUzZDE1MjQ0OTIlMjZyY2glM2RpbnRsMjU4&amp;rlid=c01ad3e053dc159d6e61b26add0dd53c&amp;ntb=1&amp;ntb=1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uperiorwater.com/recycling-water-in-san-diego/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aclick?ld=e8vBDHBWUMrfOLR4rTTqhQADVUCUzAzHL1r4wLegPXd5eg58M2o1AJpnrWFhgL7LBXI30iatvqbJ0fxcXgo1OCi0BebMwwWqiwE1jGJPk4PIQOvoCKp2kBtKlzxBMkOPF3P6HLPAGMe0Xn8y3EpdRm-AuafXHyKRVu9sKqLFdAlGgZMtyH&amp;u=aHR0cHMlM2ElMmYlMmZyZXN1bHRzZGlzdHJpYnV0b3IuY29tJTJmYXIlM2ZxJTNkZ3JhbnVsYXIlMjUyMGFjdGl2YXRlZCUyNTIwY2FyYm9uJTI2byUzZDE1MjQ0OTIlMjZyY2glM2RpbnRsMjYx&amp;rlid=5a24b3e62f6d1685ddb7d26ca035771e&amp;ntb=1&amp;ntb=1" TargetMode="Externa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aclick?ld=e8c3ok8IeJK79tmrV1bUgqyDVUCUyEWP1x1dEYWdIBS_gSZX4o67QDw4MPm5r4ayBwk2hxohcqQZVu2qZwuDAUDLEhQLwxUA5SZllfJZEC47oAeEd2h6dyD-1gF8vEa9gGdgPKG4xuxI1oyVF4FQmM-6RdJCBcVzE5embBGvXnliTs_DFC&amp;u=aHR0cHMlM2ElMmYlMmZ3d3cuc3VlendhdGVydGVjaG5vbG9naWVzLmNvbSUyZmxwLXd3JTNmbXNjbGtpZCUzZDgxMzJjOGIyMzIzMzE4YTYyMGI3YWFhZWRhZWE5MDliJTI2dXRtX3NvdXJjZSUzZGJpbmclMjZ1dG1fbWVkaXVtJTNkY3BjJTI2dXRtX2NhbXBhaWduJTNkc19zZWFfbmJfd2FzdGV3YXRlcl91c2Ffc3Vlel9tdWx0aV9hbGxfYy11c19wX2xlYWRfYmlfZW5fdHh0X2Jpbmctc2VhcmNoXyUyNnV0bV90ZXJtJTNkd2F0ZXIlMjUyMHJlY3ljbGluZyUyNnV0bV9jb250ZW50JTNkd2F0ZXJfcmVjeWNsaW5nX19waHJhc2VfdHh0X3dhc3Rld2F0ZXJfdXNhXw&amp;rlid=8132c8b2323318a620b7aaaedaea909b&amp;ntb=1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ews.wef.org/infographic-by-dow-chemical-shows-how-advanced-treatment-technology-combats-water-scarcity-aids-in-water-reuse/" TargetMode="Externa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27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news.wef.org/infographic-by-dow-chemical-shows-how-advanced-treatment-technology-combats-water-scarcity-aids-in-water-reus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wef.org/infographic-by-dow-chemical-shows-how-advanced-treatment-technology-combats-water-scarcity-aids-in-water-reuse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A-complete-urban-water-cycle_fig1_339000263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vcstar.com/news/oxnard-dedicates-world-class-water-recycling-facility-ep-363024442-351945151.html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ail.co.uk/news/article-2025022/Desperate-times-desperate-measures-drought-stricken-Texas-town-recycle-wastewater-drinking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chive.vcstar.com/news/oxnard-dedicates-world-class-water-recycling-facility-ep-363024442-351945151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.vcstar.com/news/oxnard-dedicates-world-class-water-recycling-facility-ep-363024442-351945151.html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archive.vcstar.com/news/oxnard-dedicates-world-class-water-recycling-facility-ep-363024442-351945151.html" TargetMode="External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hyperlink" Target="https://www.dailymail.co.uk/news/article-2025022/Desperate-times-desperate-measures-drought-stricken-Texas-town-recycle-wastewater-drinking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mail.co.uk/news/article-2025022/Desperate-times-desperate-measures-drought-stricken-Texas-town-recycle-wastewater-drinking.html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drinking-water/article/16190732/battling-water-scarcity-direct-potable-reuse-poised-as-future-of-water-recycling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ilymail.co.uk/news/article-2025022/Desperate-times-desperate-measures-drought-stricken-Texas-town-recycle-wastewater-drinking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obrag.org/?p=21867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9.wmf"/><Relationship Id="rId7" Type="http://schemas.openxmlformats.org/officeDocument/2006/relationships/image" Target="../media/image5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0.wmf"/><Relationship Id="rId10" Type="http://schemas.openxmlformats.org/officeDocument/2006/relationships/image" Target="../media/image52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obrag.org/?p=21867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brag.org/?p=21867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obrag.org/?p=21867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obrag.org/?p=21867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obrag.org/?p=21867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obrag.org/?p=21867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obrag.org/?p=21867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obrag.org/?p=21867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obrag.org/?p=21867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obrag.org/?p=21867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brandwater.com/" TargetMode="External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brandwater.com/" TargetMode="External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signmentpoint.com/science/health/reverse-osmosis.html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tocompletefiltration.com/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otocompletefiltration.com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tocompletefiltration.com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castlebaysinks.com/bluefreshUF.htm" TargetMode="External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waterworld.com/wastewater/reuse-recycling/article/16205069/san-diegos-water-recycling-program-moves-forward-at-an-accelerated-pace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aclick?ld=e8c3ok8IeJK79tmrV1bUgqyDVUCUyEWP1x1dEYWdIBS_gSZX4o67QDw4MPm5r4ayBwk2hxohcqQZVu2qZwuDAUDLEhQLwxUA5SZllfJZEC47oAeEd2h6dyD-1gF8vEa9gGdgPKG4xuxI1oyVF4FQmM-6RdJCBcVzE5embBGvXnliTs_DFC&amp;u=aHR0cHMlM2ElMmYlMmZ3d3cuc3VlendhdGVydGVjaG5vbG9naWVzLmNvbSUyZmxwLXd3JTNmbXNjbGtpZCUzZDgxMzJjOGIyMzIzMzE4YTYyMGI3YWFhZWRhZWE5MDliJTI2dXRtX3NvdXJjZSUzZGJpbmclMjZ1dG1fbWVkaXVtJTNkY3BjJTI2dXRtX2NhbXBhaWduJTNkc19zZWFfbmJfd2FzdGV3YXRlcl91c2Ffc3Vlel9tdWx0aV9hbGxfYy11c19wX2xlYWRfYmlfZW5fdHh0X2Jpbmctc2VhcmNoXyUyNnV0bV90ZXJtJTNkd2F0ZXIlMjUyMHJlY3ljbGluZyUyNnV0bV9jb250ZW50JTNkd2F0ZXJfcmVjeWNsaW5nX19waHJhc2VfdHh0X3dhc3Rld2F0ZXJfdXNhXw&amp;rlid=8132c8b2323318a620b7aaaedaea909b&amp;ntb=1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tlebaysinks.com/bluefreshUF.htm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orld.com/wastewater/reuse-recycling/article/16205069/san-diegos-water-recycling-program-moves-forward-at-an-accelerated-pace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periorwater.com/recycling-water-in-san-diego/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25C2A-A04F-B04C-A0DA-42BAAB85C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08" y="2415835"/>
            <a:ext cx="8752137" cy="1489688"/>
          </a:xfrm>
        </p:spPr>
        <p:txBody>
          <a:bodyPr>
            <a:noAutofit/>
          </a:bodyPr>
          <a:lstStyle/>
          <a:p>
            <a:r>
              <a:rPr lang="en-US" sz="3600" dirty="0"/>
              <a:t>AWTO Training: Overview of Advanced Water Treatment Technologies and Regulations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500C84-6536-7F41-AF99-AEBBCA7D299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894" y="5126717"/>
            <a:ext cx="6856214" cy="5234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November 10, 2022, 10:00 am – 12:00 pm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F21E45-3B8F-4018-83E5-C9B867237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79733" y="4871782"/>
            <a:ext cx="2384537" cy="52409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defTabSz="685629">
              <a:defRPr/>
            </a:pPr>
            <a:endParaRPr lang="en-US" sz="1350" b="1" dirty="0">
              <a:solidFill>
                <a:prstClr val="black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60AA3-3664-45A1-977F-93DC731F2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565" y="1246630"/>
            <a:ext cx="3794965" cy="11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C9410-9F00-4D58-9BF8-82A868760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Wastewater Reuse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7204D-0BF0-4C0D-B7BA-2B5ECA3ED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2096063"/>
            <a:ext cx="3886654" cy="45680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Reuse of wastewater effluent is not new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Treated wastewater effluent is used in processes where freshwater has been used in past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08E53D0-7A49-4DD8-A7D9-69661D5DD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98" y="2096063"/>
            <a:ext cx="4554501" cy="3162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AEA2F5-BC58-4B91-80AC-19CEDDE34AAF}"/>
              </a:ext>
            </a:extLst>
          </p:cNvPr>
          <p:cNvSpPr/>
          <p:nvPr/>
        </p:nvSpPr>
        <p:spPr>
          <a:xfrm>
            <a:off x="4890782" y="4909468"/>
            <a:ext cx="36408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/>
              </a:rPr>
              <a:t>https://www.suezwatertechnologies.com/Water/Recycling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7021276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"/>
            <a:ext cx="7765321" cy="1722473"/>
          </a:xfrm>
        </p:spPr>
        <p:txBody>
          <a:bodyPr>
            <a:normAutofit/>
          </a:bodyPr>
          <a:lstStyle/>
          <a:p>
            <a:r>
              <a:rPr lang="en-US" sz="4000" dirty="0"/>
              <a:t>Biological filtration/Oxidation</a:t>
            </a:r>
          </a:p>
        </p:txBody>
      </p:sp>
      <p:pic>
        <p:nvPicPr>
          <p:cNvPr id="4098" name="Picture 2" descr="Image result for images of ozone treatment at drinking water treatment 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8524"/>
            <a:ext cx="9144000" cy="3758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358855" y="3614468"/>
            <a:ext cx="1593908" cy="2182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73749" y="2658140"/>
            <a:ext cx="1382232" cy="307993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DD12F-6C2A-4F31-B861-D8378F570A2F}"/>
              </a:ext>
            </a:extLst>
          </p:cNvPr>
          <p:cNvSpPr/>
          <p:nvPr/>
        </p:nvSpPr>
        <p:spPr>
          <a:xfrm>
            <a:off x="7088698" y="1913307"/>
            <a:ext cx="1974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EC3AE"/>
                </a:solidFill>
                <a:latin typeface="Roboto"/>
                <a:hlinkClick r:id="rId3"/>
              </a:rPr>
              <a:t>Granular Activated Carbon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696764-F8D7-478A-9A3A-0E4FDDC3407A}"/>
              </a:ext>
            </a:extLst>
          </p:cNvPr>
          <p:cNvSpPr/>
          <p:nvPr/>
        </p:nvSpPr>
        <p:spPr>
          <a:xfrm>
            <a:off x="81159" y="2063348"/>
            <a:ext cx="161963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superiorwater.com</a:t>
            </a:r>
            <a:endParaRPr lang="en-US" sz="10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04A0D7-275F-4950-BA9B-484FA8615616}"/>
              </a:ext>
            </a:extLst>
          </p:cNvPr>
          <p:cNvSpPr/>
          <p:nvPr/>
        </p:nvSpPr>
        <p:spPr>
          <a:xfrm>
            <a:off x="81159" y="5393477"/>
            <a:ext cx="876784" cy="253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WERF</a:t>
            </a:r>
          </a:p>
        </p:txBody>
      </p:sp>
    </p:spTree>
    <p:extLst>
      <p:ext uri="{BB962C8B-B14F-4D97-AF65-F5344CB8AC3E}">
        <p14:creationId xmlns:p14="http://schemas.microsoft.com/office/powerpoint/2010/main" val="10110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86263"/>
            <a:ext cx="7765321" cy="1690776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Log removal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772555"/>
              </p:ext>
            </p:extLst>
          </p:nvPr>
        </p:nvGraphicFramePr>
        <p:xfrm>
          <a:off x="94894" y="1135792"/>
          <a:ext cx="8980096" cy="1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2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9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6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28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Ozone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Coagulation/Flocculation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BAC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UV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Virus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15-16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Crypto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3-4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10-11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Giardia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2-3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13.5-14.5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633048" y="2982201"/>
            <a:ext cx="37685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Log reduction relates to percentage  microorganisms physically removed/ inactivated by given process:</a:t>
            </a:r>
          </a:p>
          <a:p>
            <a:r>
              <a:rPr lang="en-US" dirty="0"/>
              <a:t>1-log reduction = 90%  removal</a:t>
            </a:r>
            <a:br>
              <a:rPr lang="en-US" dirty="0"/>
            </a:br>
            <a:r>
              <a:rPr lang="en-US" dirty="0"/>
              <a:t>2-log reduction = 99%</a:t>
            </a:r>
            <a:br>
              <a:rPr lang="en-US" dirty="0"/>
            </a:br>
            <a:r>
              <a:rPr lang="en-US" dirty="0"/>
              <a:t>3-log reduction = 99.9%</a:t>
            </a:r>
            <a:br>
              <a:rPr lang="en-US" dirty="0"/>
            </a:br>
            <a:r>
              <a:rPr lang="en-US" dirty="0"/>
              <a:t>4-log reduction = 99.99%</a:t>
            </a:r>
          </a:p>
        </p:txBody>
      </p:sp>
      <p:pic>
        <p:nvPicPr>
          <p:cNvPr id="3074" name="Picture 2" descr="Image result for images of direct potable reuse using ozone in treatment t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4" y="4955045"/>
            <a:ext cx="8980098" cy="1844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4012780" y="4829833"/>
            <a:ext cx="1987498" cy="19696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27742" y="1135792"/>
            <a:ext cx="914400" cy="190804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FDD36E-FF98-4B2F-93F9-0B3702DB89CB}"/>
              </a:ext>
            </a:extLst>
          </p:cNvPr>
          <p:cNvSpPr/>
          <p:nvPr/>
        </p:nvSpPr>
        <p:spPr>
          <a:xfrm>
            <a:off x="3538041" y="5013526"/>
            <a:ext cx="914400" cy="275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5BB320-D7E7-4DDB-AC69-C42101A67C94}"/>
              </a:ext>
            </a:extLst>
          </p:cNvPr>
          <p:cNvSpPr/>
          <p:nvPr/>
        </p:nvSpPr>
        <p:spPr>
          <a:xfrm>
            <a:off x="5633048" y="5013526"/>
            <a:ext cx="914400" cy="2753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764A1D-DE1D-4158-AB98-7A3A52857B83}"/>
              </a:ext>
            </a:extLst>
          </p:cNvPr>
          <p:cNvCxnSpPr>
            <a:cxnSpLocks/>
          </p:cNvCxnSpPr>
          <p:nvPr/>
        </p:nvCxnSpPr>
        <p:spPr>
          <a:xfrm>
            <a:off x="4815281" y="3169052"/>
            <a:ext cx="817767" cy="118379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0926159-7EAB-4680-A6BE-B1F3DED652E0}"/>
              </a:ext>
            </a:extLst>
          </p:cNvPr>
          <p:cNvSpPr/>
          <p:nvPr/>
        </p:nvSpPr>
        <p:spPr>
          <a:xfrm>
            <a:off x="5788403" y="5570290"/>
            <a:ext cx="914400" cy="7550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8365B8-E0E0-4866-BFC5-0D05C12E5E47}"/>
              </a:ext>
            </a:extLst>
          </p:cNvPr>
          <p:cNvSpPr/>
          <p:nvPr/>
        </p:nvSpPr>
        <p:spPr>
          <a:xfrm>
            <a:off x="3355598" y="5414102"/>
            <a:ext cx="981510" cy="7067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F363DA3-F078-4FC0-9B7B-86D01FADF16F}"/>
              </a:ext>
            </a:extLst>
          </p:cNvPr>
          <p:cNvSpPr/>
          <p:nvPr/>
        </p:nvSpPr>
        <p:spPr>
          <a:xfrm>
            <a:off x="8280985" y="4157221"/>
            <a:ext cx="484632" cy="64357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AD9249-3C1F-483F-BEBA-5241B2124584}"/>
              </a:ext>
            </a:extLst>
          </p:cNvPr>
          <p:cNvSpPr/>
          <p:nvPr/>
        </p:nvSpPr>
        <p:spPr>
          <a:xfrm>
            <a:off x="7802894" y="6545603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ECC99F-8B1D-4DEF-89B2-5D23D050BA5B}"/>
              </a:ext>
            </a:extLst>
          </p:cNvPr>
          <p:cNvSpPr/>
          <p:nvPr/>
        </p:nvSpPr>
        <p:spPr>
          <a:xfrm>
            <a:off x="4244275" y="6427963"/>
            <a:ext cx="1544128" cy="244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15 min EBCT </a:t>
            </a:r>
          </a:p>
        </p:txBody>
      </p:sp>
    </p:spTree>
    <p:extLst>
      <p:ext uri="{BB962C8B-B14F-4D97-AF65-F5344CB8AC3E}">
        <p14:creationId xmlns:p14="http://schemas.microsoft.com/office/powerpoint/2010/main" val="363117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Activated carbon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3750" y="2048256"/>
            <a:ext cx="4593600" cy="46113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Activated carbon is extremely porous &amp; able to readily adsorb, or capture, impurities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Activated carbon attracts known contaminants &amp; naturally dissolved organic matter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Monitoring is needed to ensure that carbon doses are high enough to adsorb contaminants</a:t>
            </a:r>
          </a:p>
        </p:txBody>
      </p:sp>
      <p:pic>
        <p:nvPicPr>
          <p:cNvPr id="14338" name="Picture 2" descr="See the source image">
            <a:extLst>
              <a:ext uri="{FF2B5EF4-FFF2-40B4-BE49-F238E27FC236}">
                <a16:creationId xmlns:a16="http://schemas.microsoft.com/office/drawing/2014/main" id="{14C8772E-0544-4143-927F-4E52CF99B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6778"/>
            <a:ext cx="4484218" cy="2889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6337CC-F4B2-465C-9692-A1AC1F6853D0}"/>
              </a:ext>
            </a:extLst>
          </p:cNvPr>
          <p:cNvSpPr/>
          <p:nvPr/>
        </p:nvSpPr>
        <p:spPr>
          <a:xfrm>
            <a:off x="3108203" y="4742367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005532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3949"/>
            <a:ext cx="9143999" cy="1511973"/>
          </a:xfrm>
        </p:spPr>
        <p:txBody>
          <a:bodyPr>
            <a:noAutofit/>
          </a:bodyPr>
          <a:lstStyle/>
          <a:p>
            <a:r>
              <a:rPr lang="en-US" sz="4000" dirty="0"/>
              <a:t>Multiple barrier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824537"/>
              </p:ext>
            </p:extLst>
          </p:nvPr>
        </p:nvGraphicFramePr>
        <p:xfrm>
          <a:off x="1481992" y="4274266"/>
          <a:ext cx="6392490" cy="218652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278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9848">
                <a:tc>
                  <a:txBody>
                    <a:bodyPr/>
                    <a:lstStyle/>
                    <a:p>
                      <a:r>
                        <a:rPr lang="en-US" sz="1800" dirty="0"/>
                        <a:t>Target</a:t>
                      </a:r>
                      <a:endParaRPr lang="en-US" sz="1800" b="0" dirty="0"/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WWTP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MF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RO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UV &amp; Ozone AOP</a:t>
                      </a:r>
                      <a:endParaRPr lang="en-US" sz="1800" b="0" dirty="0"/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Protozoa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Virus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MCLs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CECs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34275"/>
              </p:ext>
            </p:extLst>
          </p:nvPr>
        </p:nvGraphicFramePr>
        <p:xfrm>
          <a:off x="615142" y="1907936"/>
          <a:ext cx="8038407" cy="19888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215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9476">
                <a:tc>
                  <a:txBody>
                    <a:bodyPr/>
                    <a:lstStyle/>
                    <a:p>
                      <a:r>
                        <a:rPr lang="en-US" sz="1800" b="1" dirty="0"/>
                        <a:t>Target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WWTP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Ozone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BAF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UF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GAC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UV &amp; H</a:t>
                      </a:r>
                      <a:r>
                        <a:rPr lang="en-US" sz="1800" b="1" baseline="-25000" dirty="0"/>
                        <a:t>2</a:t>
                      </a:r>
                      <a:r>
                        <a:rPr lang="en-US" sz="1800" b="1" baseline="0" dirty="0"/>
                        <a:t>O</a:t>
                      </a:r>
                      <a:r>
                        <a:rPr lang="en-US" sz="1800" b="1" baseline="-25000" dirty="0"/>
                        <a:t>2</a:t>
                      </a:r>
                      <a:r>
                        <a:rPr lang="en-US" sz="1800" b="1" dirty="0"/>
                        <a:t> AOP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Protozoa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Virus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MCLs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CECs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519799" y="1907936"/>
            <a:ext cx="935665" cy="19888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EA9293-C097-44A0-A6AF-344ECDC938B1}"/>
              </a:ext>
            </a:extLst>
          </p:cNvPr>
          <p:cNvSpPr/>
          <p:nvPr/>
        </p:nvSpPr>
        <p:spPr>
          <a:xfrm>
            <a:off x="4261270" y="2428646"/>
            <a:ext cx="914400" cy="351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5CB36B-86CF-45F2-BD83-8E8C5F5CD5F7}"/>
              </a:ext>
            </a:extLst>
          </p:cNvPr>
          <p:cNvSpPr/>
          <p:nvPr/>
        </p:nvSpPr>
        <p:spPr>
          <a:xfrm>
            <a:off x="3204594" y="2428646"/>
            <a:ext cx="838900" cy="3511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243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Activated carbon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136038"/>
            <a:ext cx="8320631" cy="27139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Powdered activated carbon (PAC) is treatment option that is added to treatment system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PAC is useful to treat taste &amp; color deficiencies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PAC is limited to lower removal rates than granular activated carbon (GAC)</a:t>
            </a:r>
          </a:p>
        </p:txBody>
      </p:sp>
      <p:pic>
        <p:nvPicPr>
          <p:cNvPr id="12290" name="Picture 2" descr="See the source image">
            <a:extLst>
              <a:ext uri="{FF2B5EF4-FFF2-40B4-BE49-F238E27FC236}">
                <a16:creationId xmlns:a16="http://schemas.microsoft.com/office/drawing/2014/main" id="{E105D7B6-3FE8-42E9-A407-48C8A7A9E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6" y="4144060"/>
            <a:ext cx="5707065" cy="2713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EA631A-8EE7-4298-98F1-66391B941162}"/>
              </a:ext>
            </a:extLst>
          </p:cNvPr>
          <p:cNvSpPr/>
          <p:nvPr/>
        </p:nvSpPr>
        <p:spPr>
          <a:xfrm>
            <a:off x="5096864" y="6604084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699030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Activated carbon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7" y="2124545"/>
            <a:ext cx="3381904" cy="33472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GAC attracts known contaminants &amp; dissolved organic matter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Monitoring is needed to ensure that enough carbon remains active to adsorb contaminants</a:t>
            </a:r>
          </a:p>
        </p:txBody>
      </p:sp>
      <p:pic>
        <p:nvPicPr>
          <p:cNvPr id="15362" name="Picture 2" descr="See the source image">
            <a:extLst>
              <a:ext uri="{FF2B5EF4-FFF2-40B4-BE49-F238E27FC236}">
                <a16:creationId xmlns:a16="http://schemas.microsoft.com/office/drawing/2014/main" id="{0DB8D7AB-47AF-4132-BF16-0E6B0B6B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414" y="2052965"/>
            <a:ext cx="5018227" cy="3347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64AD6B-0960-4D6C-9D61-CF20AD5A5FB8}"/>
              </a:ext>
            </a:extLst>
          </p:cNvPr>
          <p:cNvSpPr/>
          <p:nvPr/>
        </p:nvSpPr>
        <p:spPr>
          <a:xfrm>
            <a:off x="4600125" y="5055108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8696100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Adsorption &amp; exchange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94176" y="2096063"/>
            <a:ext cx="5129784" cy="41523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Adsorption is physical process where adhesion of atoms, ions, or molecules from gas, liquid, or dissolved solid to carbon surface occurs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Process creates film of adsorbate on surface of adsorbent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386" name="Picture 2" descr="See the source image">
            <a:extLst>
              <a:ext uri="{FF2B5EF4-FFF2-40B4-BE49-F238E27FC236}">
                <a16:creationId xmlns:a16="http://schemas.microsoft.com/office/drawing/2014/main" id="{149DAB42-91A2-4053-AD37-D0980844A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3" y="2205119"/>
            <a:ext cx="3621023" cy="1858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593E87-0CCC-4A84-A43C-05263A840425}"/>
              </a:ext>
            </a:extLst>
          </p:cNvPr>
          <p:cNvSpPr/>
          <p:nvPr/>
        </p:nvSpPr>
        <p:spPr>
          <a:xfrm>
            <a:off x="2333272" y="3735291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302553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Adsorption &amp; Exchange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092147"/>
            <a:ext cx="4281675" cy="39794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Adsorbents combine chemical &amp; physical processes to remove organic contaminants &amp; compounds that cause color, taste, &amp; odor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Commonly used adsorbent is activated carbon, granular activated carbon (GAC) &amp; powdered activated carbon (PAC) </a:t>
            </a:r>
          </a:p>
          <a:p>
            <a:endParaRPr lang="en-US" dirty="0"/>
          </a:p>
        </p:txBody>
      </p:sp>
      <p:pic>
        <p:nvPicPr>
          <p:cNvPr id="17410" name="Picture 2" descr="See the source image">
            <a:extLst>
              <a:ext uri="{FF2B5EF4-FFF2-40B4-BE49-F238E27FC236}">
                <a16:creationId xmlns:a16="http://schemas.microsoft.com/office/drawing/2014/main" id="{F174C8EF-2803-4DA1-A5A5-57FCB127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58" y="2092147"/>
            <a:ext cx="3944318" cy="3723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EACE95-3A93-449D-BF7F-875B392B621A}"/>
              </a:ext>
            </a:extLst>
          </p:cNvPr>
          <p:cNvSpPr/>
          <p:nvPr/>
        </p:nvSpPr>
        <p:spPr>
          <a:xfrm>
            <a:off x="5185529" y="5421478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1270311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129396"/>
            <a:ext cx="7765321" cy="2546691"/>
          </a:xfrm>
        </p:spPr>
        <p:txBody>
          <a:bodyPr>
            <a:normAutofit/>
          </a:bodyPr>
          <a:lstStyle/>
          <a:p>
            <a:r>
              <a:rPr lang="en-US" sz="4000" dirty="0"/>
              <a:t>Activated carbon   </a:t>
            </a: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2" y="2323587"/>
            <a:ext cx="7641772" cy="3189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650B2-641E-4F8C-BE56-E4199FB75E5F}"/>
              </a:ext>
            </a:extLst>
          </p:cNvPr>
          <p:cNvSpPr/>
          <p:nvPr/>
        </p:nvSpPr>
        <p:spPr>
          <a:xfrm>
            <a:off x="812249" y="523647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9EC3AE"/>
                </a:solidFill>
                <a:latin typeface="Roboto"/>
                <a:hlinkClick r:id="rId3"/>
              </a:rPr>
              <a:t>Granular Activated Carbon/Result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66691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103517"/>
            <a:ext cx="7765321" cy="1832405"/>
          </a:xfrm>
        </p:spPr>
        <p:txBody>
          <a:bodyPr>
            <a:normAutofit/>
          </a:bodyPr>
          <a:lstStyle/>
          <a:p>
            <a:r>
              <a:rPr lang="en-US" sz="4000" dirty="0"/>
              <a:t>Activated carbon   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28FFAB4-C9E4-498C-98FD-EDF39CF5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59" y="1433778"/>
            <a:ext cx="9144000" cy="5424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5D7352-848A-4379-8A65-9BE0F69B65D6}"/>
              </a:ext>
            </a:extLst>
          </p:cNvPr>
          <p:cNvSpPr/>
          <p:nvPr/>
        </p:nvSpPr>
        <p:spPr>
          <a:xfrm>
            <a:off x="7802894" y="6545603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6720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C9410-9F00-4D58-9BF8-82A868760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440515"/>
            <a:ext cx="7765321" cy="774235"/>
          </a:xfrm>
        </p:spPr>
        <p:txBody>
          <a:bodyPr/>
          <a:lstStyle/>
          <a:p>
            <a:r>
              <a:rPr lang="en-US" dirty="0"/>
              <a:t>Irrigation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7204D-0BF0-4C0D-B7BA-2B5ECA3ED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998" y="1214750"/>
            <a:ext cx="4496498" cy="56432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Wastewater effluent is used for: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</a:t>
            </a:r>
            <a:r>
              <a:rPr lang="en-US" sz="2000" dirty="0"/>
              <a:t>     1) Irrigation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2) Industrial make-up water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3) Impoundments for landscaping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4) Gray water systems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5) Wash water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Wastewater effluent can be used for indirect (IPR) &amp; direct (DPR) potable reuse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IPR – AWT effluent discharged to environmental barrier used as water source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DPR – AWT effluent discharged to water distribution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E8779535-E520-4C58-B0E2-BD5D6EB8A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1" y="1836356"/>
            <a:ext cx="4269719" cy="4027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4B82C7-E971-479C-90E8-850042983C54}"/>
              </a:ext>
            </a:extLst>
          </p:cNvPr>
          <p:cNvSpPr/>
          <p:nvPr/>
        </p:nvSpPr>
        <p:spPr>
          <a:xfrm>
            <a:off x="855137" y="555587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/>
              </a:rPr>
              <a:t>https://www.suezwatertechnologies.com/Water/Recycling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9164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7714" y="657227"/>
            <a:ext cx="8686800" cy="3479344"/>
          </a:xfrm>
        </p:spPr>
        <p:txBody>
          <a:bodyPr>
            <a:noAutofit/>
          </a:bodyPr>
          <a:lstStyle/>
          <a:p>
            <a:r>
              <a:rPr lang="en-US" sz="7200" dirty="0"/>
              <a:t>Ancillary processes in AWT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21933" y="4495801"/>
            <a:ext cx="7300134" cy="1706592"/>
          </a:xfrm>
        </p:spPr>
        <p:txBody>
          <a:bodyPr>
            <a:normAutofit/>
          </a:bodyPr>
          <a:lstStyle/>
          <a:p>
            <a:r>
              <a:rPr lang="en-US" sz="2400" dirty="0"/>
              <a:t>Corrosion Control</a:t>
            </a:r>
            <a:br>
              <a:rPr lang="en-US" sz="2400" dirty="0"/>
            </a:br>
            <a:r>
              <a:rPr lang="en-US" sz="2400" dirty="0"/>
              <a:t>Manganese &amp; Iron Removal</a:t>
            </a:r>
            <a:br>
              <a:rPr lang="en-US" sz="2400" dirty="0"/>
            </a:br>
            <a:r>
              <a:rPr lang="en-US" sz="2400" dirty="0"/>
              <a:t>Critical Control Points </a:t>
            </a:r>
          </a:p>
        </p:txBody>
      </p:sp>
    </p:spTree>
    <p:extLst>
      <p:ext uri="{BB962C8B-B14F-4D97-AF65-F5344CB8AC3E}">
        <p14:creationId xmlns:p14="http://schemas.microsoft.com/office/powerpoint/2010/main" val="20750136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Corrosion Control &amp; water stabilization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346" y="2256639"/>
            <a:ext cx="8047174" cy="43684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Corrosion is complex involving chemical, electrical, physical, &amp; biological factors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Corrosion is gradual decomposition or destruction of material by chemical action, due to electrochemical reaction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Corrosion caused by: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 </a:t>
            </a:r>
            <a:r>
              <a:rPr lang="en-US" sz="2000" dirty="0"/>
              <a:t>1) Stray current electrolysis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2) Galvanic corrosion caused by dissimilar metals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3) Differential-concentration cells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292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Corrosion cell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348" y="2088320"/>
            <a:ext cx="4251502" cy="32517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Metallic corrosion in potable water is result of electrochemical reaction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Electrochemical reaction is chemical reaction where flow of electric current is essential part of reaction 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5142E-01D8-4C9F-B127-4C8B73325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4849" y="2088320"/>
            <a:ext cx="4365803" cy="20593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If electric current is stopped by breaking circuit, chemical reaction will stop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14338" name="Picture 2" descr="See the source image">
            <a:extLst>
              <a:ext uri="{FF2B5EF4-FFF2-40B4-BE49-F238E27FC236}">
                <a16:creationId xmlns:a16="http://schemas.microsoft.com/office/drawing/2014/main" id="{9291B82F-1005-4D48-BC13-11138B788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6" y="3429000"/>
            <a:ext cx="4586239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C2013A-B666-4FE3-9EDB-238F074BB1EA}"/>
              </a:ext>
            </a:extLst>
          </p:cNvPr>
          <p:cNvSpPr/>
          <p:nvPr/>
        </p:nvSpPr>
        <p:spPr>
          <a:xfrm>
            <a:off x="5627914" y="4757057"/>
            <a:ext cx="566057" cy="2886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B82174-DA3A-4556-B459-5C16B4B62498}"/>
              </a:ext>
            </a:extLst>
          </p:cNvPr>
          <p:cNvSpPr/>
          <p:nvPr/>
        </p:nvSpPr>
        <p:spPr>
          <a:xfrm>
            <a:off x="7097486" y="5159828"/>
            <a:ext cx="1353182" cy="468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5BA802-3EBC-4F90-80F2-DA6E440B604C}"/>
              </a:ext>
            </a:extLst>
          </p:cNvPr>
          <p:cNvSpPr/>
          <p:nvPr/>
        </p:nvSpPr>
        <p:spPr>
          <a:xfrm>
            <a:off x="7802894" y="6545603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713615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Corrosion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223820"/>
            <a:ext cx="3308753" cy="43408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If chemical reaction is stopped by removing one reacting chemical, flow of electric current will stop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For corrosion to occur, electric current &amp; chemical reaction must be present</a:t>
            </a:r>
            <a:endParaRPr lang="en-US" dirty="0"/>
          </a:p>
        </p:txBody>
      </p:sp>
      <p:pic>
        <p:nvPicPr>
          <p:cNvPr id="18434" name="Picture 2" descr="See the source image">
            <a:extLst>
              <a:ext uri="{FF2B5EF4-FFF2-40B4-BE49-F238E27FC236}">
                <a16:creationId xmlns:a16="http://schemas.microsoft.com/office/drawing/2014/main" id="{808E8317-6D35-4819-AF95-1A459B457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06" y="2223820"/>
            <a:ext cx="4196137" cy="3730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F6B771-5FAC-4D32-B9B1-CC71D359B641}"/>
              </a:ext>
            </a:extLst>
          </p:cNvPr>
          <p:cNvSpPr/>
          <p:nvPr/>
        </p:nvSpPr>
        <p:spPr>
          <a:xfrm>
            <a:off x="6888295" y="5591800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668415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Water stabilization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5" y="2260397"/>
            <a:ext cx="8303379" cy="44078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Corrosion from un-stabilized water can be predicted by amount of calcium carbonate saturation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Water is considered to be stable when it is just saturated with calcium carbonate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Two approaches to determine calcium carbonate saturation level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1) Calcium Carbonate Precipitation Potential (CCPP = 0)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2) Langelier Index (+ or -) is indicator of corrosivity of water; it measures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ability of water to dissolve or deposit calcium carbonate; </a:t>
            </a:r>
            <a:r>
              <a:rPr lang="en-US" sz="2000" b="1" dirty="0"/>
              <a:t>negative</a:t>
            </a:r>
            <a:r>
              <a:rPr lang="en-US" sz="20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Langelier Index (LI) is corrosive water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08370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stabilization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076275"/>
            <a:ext cx="8138614" cy="30955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To control corrosion, chemicals like polyphosphates can be added to water column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Selection of chemical to achieve calcium carbonate saturation depends on water quality characteristics </a:t>
            </a:r>
          </a:p>
          <a:p>
            <a:endParaRPr lang="en-US" dirty="0"/>
          </a:p>
        </p:txBody>
      </p:sp>
      <p:pic>
        <p:nvPicPr>
          <p:cNvPr id="17410" name="Picture 2" descr="See the source image">
            <a:extLst>
              <a:ext uri="{FF2B5EF4-FFF2-40B4-BE49-F238E27FC236}">
                <a16:creationId xmlns:a16="http://schemas.microsoft.com/office/drawing/2014/main" id="{2483687F-99B3-4053-9A09-4F6099663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9" y="4000470"/>
            <a:ext cx="6139998" cy="2623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05F1AC-990F-4C86-858A-E6EE6ED6864C}"/>
              </a:ext>
            </a:extLst>
          </p:cNvPr>
          <p:cNvSpPr/>
          <p:nvPr/>
        </p:nvSpPr>
        <p:spPr>
          <a:xfrm>
            <a:off x="6162747" y="6370011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3572489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Iron &amp; Manganese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346" y="2092148"/>
            <a:ext cx="8193478" cy="36990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Iron &amp; manganese are found in water systems supplied by wells &amp; springs  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Iron bacteria can make use of ferrous ion (Fe</a:t>
            </a:r>
            <a:r>
              <a:rPr lang="en-US" sz="2400" baseline="30000" dirty="0"/>
              <a:t>+2</a:t>
            </a:r>
            <a:r>
              <a:rPr lang="en-US" sz="2400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Bacteria oxidize iron &amp; use energy for reducing carbon dioxide to organic forms (slimes)  </a:t>
            </a:r>
          </a:p>
          <a:p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0A3D6FA-0BDE-4EA2-884B-1B9174206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33771"/>
            <a:ext cx="4470515" cy="1889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29030D-A11C-4602-8D5C-706D8F0AA8D3}"/>
              </a:ext>
            </a:extLst>
          </p:cNvPr>
          <p:cNvSpPr/>
          <p:nvPr/>
        </p:nvSpPr>
        <p:spPr>
          <a:xfrm>
            <a:off x="7442168" y="6523510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8629125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Iron &amp; Manganese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346" y="2201876"/>
            <a:ext cx="8193478" cy="35893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Manganous ion is used similarly by certain bacteria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Small concentrations of iron &amp; manganese can cause problems because bacteria obtain nutrients from water to grow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Iron bacteria are found where combination of dissolved oxygen &amp; dissolved iron are available</a:t>
            </a:r>
          </a:p>
          <a:p>
            <a:endParaRPr lang="en-US" dirty="0"/>
          </a:p>
        </p:txBody>
      </p:sp>
      <p:pic>
        <p:nvPicPr>
          <p:cNvPr id="2050" name="Picture 2" descr="https://www.watergems.co.uk/wp-content/uploads/2017/07/P1000195.jpg">
            <a:extLst>
              <a:ext uri="{FF2B5EF4-FFF2-40B4-BE49-F238E27FC236}">
                <a16:creationId xmlns:a16="http://schemas.microsoft.com/office/drawing/2014/main" id="{9ABAB5C1-6FDD-40A2-B0C8-0C796368E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6" y="4207378"/>
            <a:ext cx="3232559" cy="2634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6E1F00-A2A9-49BA-8C10-2222235C349D}"/>
              </a:ext>
            </a:extLst>
          </p:cNvPr>
          <p:cNvSpPr/>
          <p:nvPr/>
        </p:nvSpPr>
        <p:spPr>
          <a:xfrm>
            <a:off x="1221696" y="4550227"/>
            <a:ext cx="253347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Bacterial Slime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CAFBDE-D10E-4C87-8D7A-3A020CF81AF3}"/>
              </a:ext>
            </a:extLst>
          </p:cNvPr>
          <p:cNvSpPr/>
          <p:nvPr/>
        </p:nvSpPr>
        <p:spPr>
          <a:xfrm>
            <a:off x="2622358" y="6587605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330074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Iron &amp; Manganese removal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348178"/>
            <a:ext cx="8294752" cy="3573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If water contains manganese up to 0.3 mg/L &amp; less than 0.1 mg/L of iron, effective control is achieved by feeding water with polyphosphates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Chlorine is fed with polyphosphate to prevent growth of iron bacteria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Effect of polyphosphate is to delay precipitation of oxidized manganese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Ion exchange can be used to remove iron &amp; manganese</a:t>
            </a:r>
          </a:p>
        </p:txBody>
      </p:sp>
    </p:spTree>
    <p:extLst>
      <p:ext uri="{BB962C8B-B14F-4D97-AF65-F5344CB8AC3E}">
        <p14:creationId xmlns:p14="http://schemas.microsoft.com/office/powerpoint/2010/main" val="4471040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Iron &amp; manganese removal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399386"/>
            <a:ext cx="7765322" cy="349666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Iron &amp; manganese ion exchange units are downflow pressure filters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Water enters unit through inlet distributor &amp; is forced down through ion exchange resin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Primary advantage of ion exchange for iron &amp; manganese removal is that process requires little attention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Disadvantages are danger of fouling ion exchange resin with oxide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9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D394-1216-4FD0-B0C6-ABB416B5E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Wastewater Reuse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FE9F-0178-475C-BAE6-E32BFEEC4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3" y="2302893"/>
            <a:ext cx="4010733" cy="35324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Indirect reuse occurs as reclaimed water is discharged to streams, impoundments, or aquifers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In indirect potable reuse, finished effluent is diluted &amp; mixed with freshwater prior to its reuse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C64819E-CEDB-4505-8E9A-1DAB74F70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935923"/>
            <a:ext cx="4572000" cy="2407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7E629D1-17A2-4CE7-AEA0-7A3ED1B9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" y="4343401"/>
            <a:ext cx="4702629" cy="2514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6D2503-E3EE-4100-A108-7CBBFDB0E9E2}"/>
              </a:ext>
            </a:extLst>
          </p:cNvPr>
          <p:cNvSpPr/>
          <p:nvPr/>
        </p:nvSpPr>
        <p:spPr>
          <a:xfrm>
            <a:off x="3023995" y="3814786"/>
            <a:ext cx="9797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news.wef.org</a:t>
            </a:r>
            <a:endParaRPr lang="en-US" sz="10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A70C55-461E-4EDA-A59A-E9E439DE9E89}"/>
              </a:ext>
            </a:extLst>
          </p:cNvPr>
          <p:cNvSpPr/>
          <p:nvPr/>
        </p:nvSpPr>
        <p:spPr>
          <a:xfrm>
            <a:off x="2952706" y="6381547"/>
            <a:ext cx="9797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news.wef.org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311090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220E-3EAF-4A7C-8C48-E0006388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Exchange for Iron &amp; manganese removal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10DAF-AF2A-452D-A4CD-A19491C57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25" y="1935922"/>
            <a:ext cx="8556648" cy="475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8515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53758-BA0A-4744-9E48-9B8B26117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63285"/>
            <a:ext cx="8153400" cy="5179532"/>
          </a:xfrm>
        </p:spPr>
        <p:txBody>
          <a:bodyPr>
            <a:noAutofit/>
          </a:bodyPr>
          <a:lstStyle/>
          <a:p>
            <a:r>
              <a:rPr lang="en-US" sz="7200" dirty="0"/>
              <a:t>Critical control points </a:t>
            </a:r>
          </a:p>
        </p:txBody>
      </p:sp>
    </p:spTree>
    <p:extLst>
      <p:ext uri="{BB962C8B-B14F-4D97-AF65-F5344CB8AC3E}">
        <p14:creationId xmlns:p14="http://schemas.microsoft.com/office/powerpoint/2010/main" val="26890874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9DD9F4-C29F-4BF5-909D-BFB47DFBB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Control Points (CCP)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7BEADA-0F50-43FD-BA87-0A7FFC450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Critical control points are where failure of standard operations could cause harm to public health; it is points where controls can be applied &amp; hazard prevented, eliminated, or reduced to acceptable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Systematic preventative approach to water safety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Focuses on process barriers rather than end of pipe quality</a:t>
            </a:r>
          </a:p>
        </p:txBody>
      </p:sp>
    </p:spTree>
    <p:extLst>
      <p:ext uri="{BB962C8B-B14F-4D97-AF65-F5344CB8AC3E}">
        <p14:creationId xmlns:p14="http://schemas.microsoft.com/office/powerpoint/2010/main" val="103431051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456" y="609601"/>
            <a:ext cx="8609989" cy="1326321"/>
          </a:xfrm>
        </p:spPr>
        <p:txBody>
          <a:bodyPr>
            <a:normAutofit/>
          </a:bodyPr>
          <a:lstStyle/>
          <a:p>
            <a:r>
              <a:rPr lang="en-US" dirty="0"/>
              <a:t>Critical Control points (CCP)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346" y="2460170"/>
            <a:ext cx="7765322" cy="33310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Determining critical control points in AWT systems is means used to focus on processes of treatment train that are most important in protecting public health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Points in treatment train where process results are monitored &amp; can be controlled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CCPs are processes in AWT systems that are important for operator training &amp; certification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101329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29935"/>
            <a:ext cx="7765321" cy="1905987"/>
          </a:xfrm>
        </p:spPr>
        <p:txBody>
          <a:bodyPr>
            <a:normAutofit/>
          </a:bodyPr>
          <a:lstStyle/>
          <a:p>
            <a:r>
              <a:rPr lang="en-US" sz="4000" dirty="0"/>
              <a:t>Critical control points (CCP)                  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1206" y="1697126"/>
            <a:ext cx="9036354" cy="5130939"/>
            <a:chOff x="-2672" y="-713"/>
            <a:chExt cx="23391" cy="954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2" y="-713"/>
              <a:ext cx="23391" cy="9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4723" y="2596"/>
              <a:ext cx="821" cy="2523"/>
            </a:xfrm>
            <a:custGeom>
              <a:avLst/>
              <a:gdLst>
                <a:gd name="T0" fmla="*/ 0 w 821"/>
                <a:gd name="T1" fmla="*/ 0 h 2523"/>
                <a:gd name="T2" fmla="*/ 0 w 821"/>
                <a:gd name="T3" fmla="*/ 14 h 2523"/>
                <a:gd name="T4" fmla="*/ 820 w 821"/>
                <a:gd name="T5" fmla="*/ 14 h 2523"/>
                <a:gd name="T6" fmla="*/ 820 w 821"/>
                <a:gd name="T7" fmla="*/ 2522 h 2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2523">
                  <a:moveTo>
                    <a:pt x="0" y="0"/>
                  </a:moveTo>
                  <a:lnTo>
                    <a:pt x="0" y="14"/>
                  </a:lnTo>
                  <a:lnTo>
                    <a:pt x="820" y="14"/>
                  </a:lnTo>
                  <a:lnTo>
                    <a:pt x="820" y="2522"/>
                  </a:lnTo>
                </a:path>
              </a:pathLst>
            </a:custGeom>
            <a:noFill/>
            <a:ln w="6096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4432" y="6321"/>
              <a:ext cx="772" cy="20"/>
            </a:xfrm>
            <a:custGeom>
              <a:avLst/>
              <a:gdLst>
                <a:gd name="T0" fmla="*/ 0 w 772"/>
                <a:gd name="T1" fmla="*/ 0 h 20"/>
                <a:gd name="T2" fmla="*/ 771 w 772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2" h="20">
                  <a:moveTo>
                    <a:pt x="0" y="0"/>
                  </a:moveTo>
                  <a:lnTo>
                    <a:pt x="771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5168" y="6258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4" y="6265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1190" y="6319"/>
              <a:ext cx="1132" cy="20"/>
            </a:xfrm>
            <a:custGeom>
              <a:avLst/>
              <a:gdLst>
                <a:gd name="T0" fmla="*/ 0 w 1132"/>
                <a:gd name="T1" fmla="*/ 0 h 20"/>
                <a:gd name="T2" fmla="*/ 1131 w 1132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32" h="20">
                  <a:moveTo>
                    <a:pt x="0" y="0"/>
                  </a:moveTo>
                  <a:lnTo>
                    <a:pt x="1131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2286" y="6256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19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19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2" y="6262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8504" y="6359"/>
              <a:ext cx="955" cy="20"/>
            </a:xfrm>
            <a:custGeom>
              <a:avLst/>
              <a:gdLst>
                <a:gd name="T0" fmla="*/ 0 w 955"/>
                <a:gd name="T1" fmla="*/ 0 h 20"/>
                <a:gd name="T2" fmla="*/ 954 w 95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55" h="20">
                  <a:moveTo>
                    <a:pt x="0" y="0"/>
                  </a:moveTo>
                  <a:lnTo>
                    <a:pt x="954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9423" y="6297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" y="6303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611" y="6369"/>
              <a:ext cx="2831" cy="20"/>
            </a:xfrm>
            <a:custGeom>
              <a:avLst/>
              <a:gdLst>
                <a:gd name="T0" fmla="*/ 0 w 2831"/>
                <a:gd name="T1" fmla="*/ 0 h 20"/>
                <a:gd name="T2" fmla="*/ 2830 w 2831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31" h="20">
                  <a:moveTo>
                    <a:pt x="0" y="0"/>
                  </a:moveTo>
                  <a:lnTo>
                    <a:pt x="2830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7406" y="6324"/>
              <a:ext cx="121" cy="120"/>
            </a:xfrm>
            <a:custGeom>
              <a:avLst/>
              <a:gdLst>
                <a:gd name="T0" fmla="*/ 1 w 121"/>
                <a:gd name="T1" fmla="*/ 0 h 120"/>
                <a:gd name="T2" fmla="*/ 0 w 121"/>
                <a:gd name="T3" fmla="*/ 120 h 120"/>
                <a:gd name="T4" fmla="*/ 120 w 121"/>
                <a:gd name="T5" fmla="*/ 61 h 120"/>
                <a:gd name="T6" fmla="*/ 1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1" y="0"/>
                  </a:moveTo>
                  <a:lnTo>
                    <a:pt x="0" y="120"/>
                  </a:lnTo>
                  <a:lnTo>
                    <a:pt x="120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" y="6294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031" y="6350"/>
              <a:ext cx="818" cy="20"/>
            </a:xfrm>
            <a:custGeom>
              <a:avLst/>
              <a:gdLst>
                <a:gd name="T0" fmla="*/ 0 w 818"/>
                <a:gd name="T1" fmla="*/ 0 h 20"/>
                <a:gd name="T2" fmla="*/ 817 w 818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8" h="20">
                  <a:moveTo>
                    <a:pt x="0" y="0"/>
                  </a:moveTo>
                  <a:lnTo>
                    <a:pt x="817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813" y="6287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" y="6293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8861" y="2597"/>
              <a:ext cx="3180" cy="36"/>
            </a:xfrm>
            <a:custGeom>
              <a:avLst/>
              <a:gdLst>
                <a:gd name="T0" fmla="*/ 0 w 3180"/>
                <a:gd name="T1" fmla="*/ 0 h 36"/>
                <a:gd name="T2" fmla="*/ 3179 w 3180"/>
                <a:gd name="T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80" h="36">
                  <a:moveTo>
                    <a:pt x="0" y="0"/>
                  </a:moveTo>
                  <a:lnTo>
                    <a:pt x="3179" y="35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19" y="2573"/>
              <a:ext cx="121" cy="120"/>
            </a:xfrm>
            <a:custGeom>
              <a:avLst/>
              <a:gdLst>
                <a:gd name="T0" fmla="*/ 1 w 121"/>
                <a:gd name="T1" fmla="*/ 0 h 120"/>
                <a:gd name="T2" fmla="*/ 0 w 121"/>
                <a:gd name="T3" fmla="*/ 120 h 120"/>
                <a:gd name="T4" fmla="*/ 120 w 121"/>
                <a:gd name="T5" fmla="*/ 61 h 120"/>
                <a:gd name="T6" fmla="*/ 1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1" y="0"/>
                  </a:moveTo>
                  <a:lnTo>
                    <a:pt x="0" y="120"/>
                  </a:lnTo>
                  <a:lnTo>
                    <a:pt x="120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829" y="2601"/>
              <a:ext cx="751" cy="20"/>
            </a:xfrm>
            <a:custGeom>
              <a:avLst/>
              <a:gdLst>
                <a:gd name="T0" fmla="*/ 0 w 751"/>
                <a:gd name="T1" fmla="*/ 0 h 20"/>
                <a:gd name="T2" fmla="*/ 750 w 751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1" h="20">
                  <a:moveTo>
                    <a:pt x="0" y="0"/>
                  </a:moveTo>
                  <a:lnTo>
                    <a:pt x="750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543" y="2538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" y="2545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883" y="2648"/>
              <a:ext cx="5176" cy="22"/>
            </a:xfrm>
            <a:custGeom>
              <a:avLst/>
              <a:gdLst>
                <a:gd name="T0" fmla="*/ 0 w 5176"/>
                <a:gd name="T1" fmla="*/ 0 h 22"/>
                <a:gd name="T2" fmla="*/ 5175 w 5176"/>
                <a:gd name="T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76" h="22">
                  <a:moveTo>
                    <a:pt x="0" y="0"/>
                  </a:moveTo>
                  <a:lnTo>
                    <a:pt x="5175" y="21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038" y="2609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60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" y="2588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3752" y="1151"/>
              <a:ext cx="519" cy="538"/>
              <a:chOff x="3752" y="1151"/>
              <a:chExt cx="519" cy="538"/>
            </a:xfrm>
          </p:grpSpPr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3752" y="1151"/>
                <a:ext cx="519" cy="538"/>
              </a:xfrm>
              <a:custGeom>
                <a:avLst/>
                <a:gdLst>
                  <a:gd name="T0" fmla="*/ 518 w 519"/>
                  <a:gd name="T1" fmla="*/ 295 h 538"/>
                  <a:gd name="T2" fmla="*/ 0 w 519"/>
                  <a:gd name="T3" fmla="*/ 295 h 538"/>
                  <a:gd name="T4" fmla="*/ 0 w 519"/>
                  <a:gd name="T5" fmla="*/ 537 h 538"/>
                  <a:gd name="T6" fmla="*/ 518 w 519"/>
                  <a:gd name="T7" fmla="*/ 537 h 538"/>
                  <a:gd name="T8" fmla="*/ 518 w 519"/>
                  <a:gd name="T9" fmla="*/ 295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295"/>
                    </a:moveTo>
                    <a:lnTo>
                      <a:pt x="0" y="295"/>
                    </a:lnTo>
                    <a:lnTo>
                      <a:pt x="0" y="537"/>
                    </a:lnTo>
                    <a:lnTo>
                      <a:pt x="518" y="537"/>
                    </a:lnTo>
                    <a:lnTo>
                      <a:pt x="518" y="295"/>
                    </a:lnTo>
                  </a:path>
                </a:pathLst>
              </a:custGeom>
              <a:solidFill>
                <a:srgbClr val="548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3752" y="1151"/>
                <a:ext cx="519" cy="538"/>
              </a:xfrm>
              <a:custGeom>
                <a:avLst/>
                <a:gdLst>
                  <a:gd name="T0" fmla="*/ 518 w 519"/>
                  <a:gd name="T1" fmla="*/ 0 h 538"/>
                  <a:gd name="T2" fmla="*/ 0 w 519"/>
                  <a:gd name="T3" fmla="*/ 0 h 538"/>
                  <a:gd name="T4" fmla="*/ 0 w 519"/>
                  <a:gd name="T5" fmla="*/ 4 h 538"/>
                  <a:gd name="T6" fmla="*/ 518 w 519"/>
                  <a:gd name="T7" fmla="*/ 4 h 538"/>
                  <a:gd name="T8" fmla="*/ 518 w 519"/>
                  <a:gd name="T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518" y="4"/>
                    </a:lnTo>
                    <a:lnTo>
                      <a:pt x="518" y="0"/>
                    </a:lnTo>
                  </a:path>
                </a:pathLst>
              </a:custGeom>
              <a:solidFill>
                <a:srgbClr val="548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367" y="1437"/>
              <a:ext cx="519" cy="257"/>
            </a:xfrm>
            <a:custGeom>
              <a:avLst/>
              <a:gdLst>
                <a:gd name="T0" fmla="*/ 0 w 519"/>
                <a:gd name="T1" fmla="*/ 256 h 257"/>
                <a:gd name="T2" fmla="*/ 518 w 519"/>
                <a:gd name="T3" fmla="*/ 256 h 257"/>
                <a:gd name="T4" fmla="*/ 518 w 519"/>
                <a:gd name="T5" fmla="*/ 0 h 257"/>
                <a:gd name="T6" fmla="*/ 0 w 519"/>
                <a:gd name="T7" fmla="*/ 0 h 257"/>
                <a:gd name="T8" fmla="*/ 0 w 519"/>
                <a:gd name="T9" fmla="*/ 256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57">
                  <a:moveTo>
                    <a:pt x="0" y="256"/>
                  </a:moveTo>
                  <a:lnTo>
                    <a:pt x="518" y="256"/>
                  </a:lnTo>
                  <a:lnTo>
                    <a:pt x="518" y="0"/>
                  </a:lnTo>
                  <a:lnTo>
                    <a:pt x="0" y="0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105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367" y="1156"/>
              <a:ext cx="519" cy="538"/>
            </a:xfrm>
            <a:custGeom>
              <a:avLst/>
              <a:gdLst>
                <a:gd name="T0" fmla="*/ 0 w 519"/>
                <a:gd name="T1" fmla="*/ 0 h 538"/>
                <a:gd name="T2" fmla="*/ 518 w 519"/>
                <a:gd name="T3" fmla="*/ 0 h 538"/>
                <a:gd name="T4" fmla="*/ 518 w 519"/>
                <a:gd name="T5" fmla="*/ 537 h 538"/>
                <a:gd name="T6" fmla="*/ 0 w 519"/>
                <a:gd name="T7" fmla="*/ 537 h 538"/>
                <a:gd name="T8" fmla="*/ 0 w 519"/>
                <a:gd name="T9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538">
                  <a:moveTo>
                    <a:pt x="0" y="0"/>
                  </a:moveTo>
                  <a:lnTo>
                    <a:pt x="518" y="0"/>
                  </a:lnTo>
                  <a:lnTo>
                    <a:pt x="518" y="537"/>
                  </a:lnTo>
                  <a:lnTo>
                    <a:pt x="0" y="5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105E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367" y="1144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4367" y="1144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105E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3752" y="1156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52" y="1156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54823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6260" y="2265"/>
              <a:ext cx="569" cy="615"/>
            </a:xfrm>
            <a:custGeom>
              <a:avLst/>
              <a:gdLst>
                <a:gd name="T0" fmla="*/ 0 w 569"/>
                <a:gd name="T1" fmla="*/ 0 h 615"/>
                <a:gd name="T2" fmla="*/ 568 w 569"/>
                <a:gd name="T3" fmla="*/ 0 h 615"/>
                <a:gd name="T4" fmla="*/ 568 w 569"/>
                <a:gd name="T5" fmla="*/ 614 h 615"/>
                <a:gd name="T6" fmla="*/ 0 w 569"/>
                <a:gd name="T7" fmla="*/ 614 h 615"/>
                <a:gd name="T8" fmla="*/ 0 w 569"/>
                <a:gd name="T9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615">
                  <a:moveTo>
                    <a:pt x="0" y="0"/>
                  </a:moveTo>
                  <a:lnTo>
                    <a:pt x="568" y="0"/>
                  </a:lnTo>
                  <a:lnTo>
                    <a:pt x="568" y="614"/>
                  </a:lnTo>
                  <a:lnTo>
                    <a:pt x="0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9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260" y="2215"/>
              <a:ext cx="569" cy="135"/>
            </a:xfrm>
            <a:custGeom>
              <a:avLst/>
              <a:gdLst>
                <a:gd name="T0" fmla="*/ 284 w 569"/>
                <a:gd name="T1" fmla="*/ 0 h 135"/>
                <a:gd name="T2" fmla="*/ 173 w 569"/>
                <a:gd name="T3" fmla="*/ 5 h 135"/>
                <a:gd name="T4" fmla="*/ 83 w 569"/>
                <a:gd name="T5" fmla="*/ 19 h 135"/>
                <a:gd name="T6" fmla="*/ 22 w 569"/>
                <a:gd name="T7" fmla="*/ 41 h 135"/>
                <a:gd name="T8" fmla="*/ 0 w 569"/>
                <a:gd name="T9" fmla="*/ 67 h 135"/>
                <a:gd name="T10" fmla="*/ 22 w 569"/>
                <a:gd name="T11" fmla="*/ 93 h 135"/>
                <a:gd name="T12" fmla="*/ 83 w 569"/>
                <a:gd name="T13" fmla="*/ 114 h 135"/>
                <a:gd name="T14" fmla="*/ 173 w 569"/>
                <a:gd name="T15" fmla="*/ 129 h 135"/>
                <a:gd name="T16" fmla="*/ 284 w 569"/>
                <a:gd name="T17" fmla="*/ 134 h 135"/>
                <a:gd name="T18" fmla="*/ 395 w 569"/>
                <a:gd name="T19" fmla="*/ 129 h 135"/>
                <a:gd name="T20" fmla="*/ 485 w 569"/>
                <a:gd name="T21" fmla="*/ 114 h 135"/>
                <a:gd name="T22" fmla="*/ 546 w 569"/>
                <a:gd name="T23" fmla="*/ 93 h 135"/>
                <a:gd name="T24" fmla="*/ 568 w 569"/>
                <a:gd name="T25" fmla="*/ 67 h 135"/>
                <a:gd name="T26" fmla="*/ 546 w 569"/>
                <a:gd name="T27" fmla="*/ 41 h 135"/>
                <a:gd name="T28" fmla="*/ 485 w 569"/>
                <a:gd name="T29" fmla="*/ 19 h 135"/>
                <a:gd name="T30" fmla="*/ 395 w 569"/>
                <a:gd name="T31" fmla="*/ 5 h 135"/>
                <a:gd name="T32" fmla="*/ 284 w 569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9" h="135">
                  <a:moveTo>
                    <a:pt x="284" y="0"/>
                  </a:moveTo>
                  <a:lnTo>
                    <a:pt x="173" y="5"/>
                  </a:lnTo>
                  <a:lnTo>
                    <a:pt x="83" y="19"/>
                  </a:lnTo>
                  <a:lnTo>
                    <a:pt x="22" y="41"/>
                  </a:lnTo>
                  <a:lnTo>
                    <a:pt x="0" y="67"/>
                  </a:lnTo>
                  <a:lnTo>
                    <a:pt x="22" y="93"/>
                  </a:lnTo>
                  <a:lnTo>
                    <a:pt x="83" y="114"/>
                  </a:lnTo>
                  <a:lnTo>
                    <a:pt x="173" y="129"/>
                  </a:lnTo>
                  <a:lnTo>
                    <a:pt x="284" y="134"/>
                  </a:lnTo>
                  <a:lnTo>
                    <a:pt x="395" y="129"/>
                  </a:lnTo>
                  <a:lnTo>
                    <a:pt x="485" y="114"/>
                  </a:lnTo>
                  <a:lnTo>
                    <a:pt x="546" y="93"/>
                  </a:lnTo>
                  <a:lnTo>
                    <a:pt x="568" y="67"/>
                  </a:lnTo>
                  <a:lnTo>
                    <a:pt x="546" y="41"/>
                  </a:lnTo>
                  <a:lnTo>
                    <a:pt x="485" y="19"/>
                  </a:lnTo>
                  <a:lnTo>
                    <a:pt x="395" y="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ADB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24" y="2152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975" y="2152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8124" y="2152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43" name="Group 42"/>
            <p:cNvGrpSpPr>
              <a:grpSpLocks/>
            </p:cNvGrpSpPr>
            <p:nvPr/>
          </p:nvGrpSpPr>
          <p:grpSpPr bwMode="auto">
            <a:xfrm>
              <a:off x="7715" y="2051"/>
              <a:ext cx="512" cy="888"/>
              <a:chOff x="7715" y="2051"/>
              <a:chExt cx="512" cy="888"/>
            </a:xfrm>
          </p:grpSpPr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7715" y="2051"/>
                <a:ext cx="512" cy="888"/>
              </a:xfrm>
              <a:custGeom>
                <a:avLst/>
                <a:gdLst>
                  <a:gd name="T0" fmla="*/ 506 w 512"/>
                  <a:gd name="T1" fmla="*/ 0 h 888"/>
                  <a:gd name="T2" fmla="*/ 0 w 512"/>
                  <a:gd name="T3" fmla="*/ 0 h 888"/>
                  <a:gd name="T4" fmla="*/ 0 w 512"/>
                  <a:gd name="T5" fmla="*/ 127 h 888"/>
                  <a:gd name="T6" fmla="*/ 506 w 512"/>
                  <a:gd name="T7" fmla="*/ 127 h 888"/>
                  <a:gd name="T8" fmla="*/ 506 w 512"/>
                  <a:gd name="T9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06" y="0"/>
                    </a:moveTo>
                    <a:lnTo>
                      <a:pt x="0" y="0"/>
                    </a:lnTo>
                    <a:lnTo>
                      <a:pt x="0" y="127"/>
                    </a:lnTo>
                    <a:lnTo>
                      <a:pt x="506" y="127"/>
                    </a:lnTo>
                    <a:lnTo>
                      <a:pt x="506" y="0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7715" y="2051"/>
                <a:ext cx="512" cy="888"/>
              </a:xfrm>
              <a:custGeom>
                <a:avLst/>
                <a:gdLst>
                  <a:gd name="T0" fmla="*/ 511 w 512"/>
                  <a:gd name="T1" fmla="*/ 763 h 888"/>
                  <a:gd name="T2" fmla="*/ 4 w 512"/>
                  <a:gd name="T3" fmla="*/ 763 h 888"/>
                  <a:gd name="T4" fmla="*/ 4 w 512"/>
                  <a:gd name="T5" fmla="*/ 888 h 888"/>
                  <a:gd name="T6" fmla="*/ 511 w 512"/>
                  <a:gd name="T7" fmla="*/ 888 h 888"/>
                  <a:gd name="T8" fmla="*/ 511 w 512"/>
                  <a:gd name="T9" fmla="*/ 763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11" y="763"/>
                    </a:moveTo>
                    <a:lnTo>
                      <a:pt x="4" y="763"/>
                    </a:lnTo>
                    <a:lnTo>
                      <a:pt x="4" y="888"/>
                    </a:lnTo>
                    <a:lnTo>
                      <a:pt x="511" y="888"/>
                    </a:lnTo>
                    <a:lnTo>
                      <a:pt x="511" y="763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8553" y="2155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8705" y="2155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8856" y="2155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47" name="Group 46"/>
            <p:cNvGrpSpPr>
              <a:grpSpLocks/>
            </p:cNvGrpSpPr>
            <p:nvPr/>
          </p:nvGrpSpPr>
          <p:grpSpPr bwMode="auto">
            <a:xfrm>
              <a:off x="8444" y="2054"/>
              <a:ext cx="512" cy="888"/>
              <a:chOff x="8444" y="2054"/>
              <a:chExt cx="512" cy="888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8444" y="2054"/>
                <a:ext cx="512" cy="888"/>
              </a:xfrm>
              <a:custGeom>
                <a:avLst/>
                <a:gdLst>
                  <a:gd name="T0" fmla="*/ 508 w 512"/>
                  <a:gd name="T1" fmla="*/ 0 h 888"/>
                  <a:gd name="T2" fmla="*/ 0 w 512"/>
                  <a:gd name="T3" fmla="*/ 0 h 888"/>
                  <a:gd name="T4" fmla="*/ 0 w 512"/>
                  <a:gd name="T5" fmla="*/ 127 h 888"/>
                  <a:gd name="T6" fmla="*/ 508 w 512"/>
                  <a:gd name="T7" fmla="*/ 127 h 888"/>
                  <a:gd name="T8" fmla="*/ 508 w 512"/>
                  <a:gd name="T9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08" y="0"/>
                    </a:moveTo>
                    <a:lnTo>
                      <a:pt x="0" y="0"/>
                    </a:lnTo>
                    <a:lnTo>
                      <a:pt x="0" y="127"/>
                    </a:lnTo>
                    <a:lnTo>
                      <a:pt x="508" y="127"/>
                    </a:lnTo>
                    <a:lnTo>
                      <a:pt x="508" y="0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8444" y="2054"/>
                <a:ext cx="512" cy="888"/>
              </a:xfrm>
              <a:custGeom>
                <a:avLst/>
                <a:gdLst>
                  <a:gd name="T0" fmla="*/ 511 w 512"/>
                  <a:gd name="T1" fmla="*/ 763 h 888"/>
                  <a:gd name="T2" fmla="*/ 4 w 512"/>
                  <a:gd name="T3" fmla="*/ 763 h 888"/>
                  <a:gd name="T4" fmla="*/ 4 w 512"/>
                  <a:gd name="T5" fmla="*/ 888 h 888"/>
                  <a:gd name="T6" fmla="*/ 511 w 512"/>
                  <a:gd name="T7" fmla="*/ 888 h 888"/>
                  <a:gd name="T8" fmla="*/ 511 w 512"/>
                  <a:gd name="T9" fmla="*/ 763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11" y="763"/>
                    </a:moveTo>
                    <a:lnTo>
                      <a:pt x="4" y="763"/>
                    </a:lnTo>
                    <a:lnTo>
                      <a:pt x="4" y="888"/>
                    </a:lnTo>
                    <a:lnTo>
                      <a:pt x="511" y="888"/>
                    </a:lnTo>
                    <a:lnTo>
                      <a:pt x="511" y="763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611" y="1713"/>
              <a:ext cx="519" cy="255"/>
            </a:xfrm>
            <a:custGeom>
              <a:avLst/>
              <a:gdLst>
                <a:gd name="T0" fmla="*/ 0 w 519"/>
                <a:gd name="T1" fmla="*/ 254 h 255"/>
                <a:gd name="T2" fmla="*/ 518 w 519"/>
                <a:gd name="T3" fmla="*/ 254 h 255"/>
                <a:gd name="T4" fmla="*/ 518 w 519"/>
                <a:gd name="T5" fmla="*/ 0 h 255"/>
                <a:gd name="T6" fmla="*/ 0 w 519"/>
                <a:gd name="T7" fmla="*/ 0 h 255"/>
                <a:gd name="T8" fmla="*/ 0 w 519"/>
                <a:gd name="T9" fmla="*/ 25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55">
                  <a:moveTo>
                    <a:pt x="0" y="254"/>
                  </a:moveTo>
                  <a:lnTo>
                    <a:pt x="518" y="254"/>
                  </a:lnTo>
                  <a:lnTo>
                    <a:pt x="518" y="0"/>
                  </a:lnTo>
                  <a:lnTo>
                    <a:pt x="0" y="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0611" y="1420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0611" y="1420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FFD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>
              <a:grpSpLocks/>
            </p:cNvGrpSpPr>
            <p:nvPr/>
          </p:nvGrpSpPr>
          <p:grpSpPr bwMode="auto">
            <a:xfrm>
              <a:off x="9827" y="1430"/>
              <a:ext cx="519" cy="538"/>
              <a:chOff x="9827" y="1430"/>
              <a:chExt cx="519" cy="538"/>
            </a:xfrm>
          </p:grpSpPr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9827" y="1430"/>
                <a:ext cx="519" cy="538"/>
              </a:xfrm>
              <a:custGeom>
                <a:avLst/>
                <a:gdLst>
                  <a:gd name="T0" fmla="*/ 518 w 519"/>
                  <a:gd name="T1" fmla="*/ 295 h 538"/>
                  <a:gd name="T2" fmla="*/ 0 w 519"/>
                  <a:gd name="T3" fmla="*/ 295 h 538"/>
                  <a:gd name="T4" fmla="*/ 0 w 519"/>
                  <a:gd name="T5" fmla="*/ 537 h 538"/>
                  <a:gd name="T6" fmla="*/ 518 w 519"/>
                  <a:gd name="T7" fmla="*/ 537 h 538"/>
                  <a:gd name="T8" fmla="*/ 518 w 519"/>
                  <a:gd name="T9" fmla="*/ 295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295"/>
                    </a:moveTo>
                    <a:lnTo>
                      <a:pt x="0" y="295"/>
                    </a:lnTo>
                    <a:lnTo>
                      <a:pt x="0" y="537"/>
                    </a:lnTo>
                    <a:lnTo>
                      <a:pt x="518" y="537"/>
                    </a:lnTo>
                    <a:lnTo>
                      <a:pt x="518" y="295"/>
                    </a:lnTo>
                  </a:path>
                </a:pathLst>
              </a:custGeom>
              <a:solidFill>
                <a:srgbClr val="B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9827" y="1430"/>
                <a:ext cx="519" cy="538"/>
              </a:xfrm>
              <a:custGeom>
                <a:avLst/>
                <a:gdLst>
                  <a:gd name="T0" fmla="*/ 518 w 519"/>
                  <a:gd name="T1" fmla="*/ 0 h 538"/>
                  <a:gd name="T2" fmla="*/ 0 w 519"/>
                  <a:gd name="T3" fmla="*/ 0 h 538"/>
                  <a:gd name="T4" fmla="*/ 0 w 519"/>
                  <a:gd name="T5" fmla="*/ 4 h 538"/>
                  <a:gd name="T6" fmla="*/ 518 w 519"/>
                  <a:gd name="T7" fmla="*/ 4 h 538"/>
                  <a:gd name="T8" fmla="*/ 518 w 519"/>
                  <a:gd name="T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518" y="4"/>
                    </a:lnTo>
                    <a:lnTo>
                      <a:pt x="518" y="0"/>
                    </a:lnTo>
                  </a:path>
                </a:pathLst>
              </a:custGeom>
              <a:solidFill>
                <a:srgbClr val="B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9827" y="1435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9827" y="1435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BF9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2457" y="2347"/>
              <a:ext cx="2372" cy="584"/>
            </a:xfrm>
            <a:custGeom>
              <a:avLst/>
              <a:gdLst>
                <a:gd name="T0" fmla="*/ 0 w 2372"/>
                <a:gd name="T1" fmla="*/ 0 h 584"/>
                <a:gd name="T2" fmla="*/ 0 w 2372"/>
                <a:gd name="T3" fmla="*/ 583 h 584"/>
                <a:gd name="T4" fmla="*/ 2371 w 2372"/>
                <a:gd name="T5" fmla="*/ 583 h 584"/>
                <a:gd name="T6" fmla="*/ 0 w 2372"/>
                <a:gd name="T7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2" h="584">
                  <a:moveTo>
                    <a:pt x="0" y="0"/>
                  </a:moveTo>
                  <a:lnTo>
                    <a:pt x="0" y="583"/>
                  </a:lnTo>
                  <a:lnTo>
                    <a:pt x="2371" y="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5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452" y="2342"/>
              <a:ext cx="2369" cy="584"/>
            </a:xfrm>
            <a:custGeom>
              <a:avLst/>
              <a:gdLst>
                <a:gd name="T0" fmla="*/ 2368 w 2369"/>
                <a:gd name="T1" fmla="*/ 0 h 584"/>
                <a:gd name="T2" fmla="*/ 0 w 2369"/>
                <a:gd name="T3" fmla="*/ 0 h 584"/>
                <a:gd name="T4" fmla="*/ 2368 w 2369"/>
                <a:gd name="T5" fmla="*/ 583 h 584"/>
                <a:gd name="T6" fmla="*/ 2368 w 2369"/>
                <a:gd name="T7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9" h="584">
                  <a:moveTo>
                    <a:pt x="2368" y="0"/>
                  </a:moveTo>
                  <a:lnTo>
                    <a:pt x="0" y="0"/>
                  </a:lnTo>
                  <a:lnTo>
                    <a:pt x="2368" y="583"/>
                  </a:lnTo>
                  <a:lnTo>
                    <a:pt x="2368" y="0"/>
                  </a:lnTo>
                  <a:close/>
                </a:path>
              </a:pathLst>
            </a:custGeom>
            <a:solidFill>
              <a:srgbClr val="359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3679" y="3316"/>
              <a:ext cx="20" cy="470"/>
            </a:xfrm>
            <a:custGeom>
              <a:avLst/>
              <a:gdLst>
                <a:gd name="T0" fmla="*/ 0 w 20"/>
                <a:gd name="T1" fmla="*/ 0 h 470"/>
                <a:gd name="T2" fmla="*/ 0 w 20"/>
                <a:gd name="T3" fmla="*/ 469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470">
                  <a:moveTo>
                    <a:pt x="0" y="0"/>
                  </a:moveTo>
                  <a:lnTo>
                    <a:pt x="0" y="469"/>
                  </a:lnTo>
                </a:path>
              </a:pathLst>
            </a:custGeom>
            <a:noFill/>
            <a:ln w="127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3619" y="3766"/>
              <a:ext cx="120" cy="120"/>
            </a:xfrm>
            <a:custGeom>
              <a:avLst/>
              <a:gdLst>
                <a:gd name="T0" fmla="*/ 120 w 120"/>
                <a:gd name="T1" fmla="*/ 0 h 120"/>
                <a:gd name="T2" fmla="*/ 0 w 120"/>
                <a:gd name="T3" fmla="*/ 0 h 120"/>
                <a:gd name="T4" fmla="*/ 60 w 120"/>
                <a:gd name="T5" fmla="*/ 120 h 120"/>
                <a:gd name="T6" fmla="*/ 120 w 120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lnTo>
                    <a:pt x="0" y="0"/>
                  </a:lnTo>
                  <a:lnTo>
                    <a:pt x="60" y="12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58" name="Group 57"/>
            <p:cNvGrpSpPr>
              <a:grpSpLocks/>
            </p:cNvGrpSpPr>
            <p:nvPr/>
          </p:nvGrpSpPr>
          <p:grpSpPr bwMode="auto">
            <a:xfrm>
              <a:off x="1511" y="6091"/>
              <a:ext cx="521" cy="536"/>
              <a:chOff x="1511" y="6091"/>
              <a:chExt cx="521" cy="536"/>
            </a:xfrm>
          </p:grpSpPr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1511" y="6091"/>
                <a:ext cx="521" cy="536"/>
              </a:xfrm>
              <a:custGeom>
                <a:avLst/>
                <a:gdLst>
                  <a:gd name="T0" fmla="*/ 520 w 521"/>
                  <a:gd name="T1" fmla="*/ 295 h 536"/>
                  <a:gd name="T2" fmla="*/ 0 w 521"/>
                  <a:gd name="T3" fmla="*/ 295 h 536"/>
                  <a:gd name="T4" fmla="*/ 0 w 521"/>
                  <a:gd name="T5" fmla="*/ 535 h 536"/>
                  <a:gd name="T6" fmla="*/ 520 w 521"/>
                  <a:gd name="T7" fmla="*/ 535 h 536"/>
                  <a:gd name="T8" fmla="*/ 520 w 521"/>
                  <a:gd name="T9" fmla="*/ 295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" h="536">
                    <a:moveTo>
                      <a:pt x="520" y="295"/>
                    </a:moveTo>
                    <a:lnTo>
                      <a:pt x="0" y="295"/>
                    </a:lnTo>
                    <a:lnTo>
                      <a:pt x="0" y="535"/>
                    </a:lnTo>
                    <a:lnTo>
                      <a:pt x="520" y="535"/>
                    </a:lnTo>
                    <a:lnTo>
                      <a:pt x="520" y="295"/>
                    </a:lnTo>
                  </a:path>
                </a:pathLst>
              </a:custGeom>
              <a:solidFill>
                <a:srgbClr val="C55A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1511" y="6091"/>
                <a:ext cx="521" cy="536"/>
              </a:xfrm>
              <a:custGeom>
                <a:avLst/>
                <a:gdLst>
                  <a:gd name="T0" fmla="*/ 520 w 521"/>
                  <a:gd name="T1" fmla="*/ 0 h 536"/>
                  <a:gd name="T2" fmla="*/ 0 w 521"/>
                  <a:gd name="T3" fmla="*/ 0 h 536"/>
                  <a:gd name="T4" fmla="*/ 0 w 521"/>
                  <a:gd name="T5" fmla="*/ 2 h 536"/>
                  <a:gd name="T6" fmla="*/ 520 w 521"/>
                  <a:gd name="T7" fmla="*/ 2 h 536"/>
                  <a:gd name="T8" fmla="*/ 520 w 521"/>
                  <a:gd name="T9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" h="536">
                    <a:moveTo>
                      <a:pt x="52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520" y="2"/>
                    </a:lnTo>
                    <a:lnTo>
                      <a:pt x="520" y="0"/>
                    </a:lnTo>
                  </a:path>
                </a:pathLst>
              </a:custGeom>
              <a:solidFill>
                <a:srgbClr val="C55A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1511" y="6093"/>
              <a:ext cx="521" cy="293"/>
            </a:xfrm>
            <a:custGeom>
              <a:avLst/>
              <a:gdLst>
                <a:gd name="T0" fmla="*/ 0 w 521"/>
                <a:gd name="T1" fmla="*/ 0 h 293"/>
                <a:gd name="T2" fmla="*/ 520 w 521"/>
                <a:gd name="T3" fmla="*/ 0 h 293"/>
                <a:gd name="T4" fmla="*/ 520 w 521"/>
                <a:gd name="T5" fmla="*/ 292 h 293"/>
                <a:gd name="T6" fmla="*/ 0 w 521"/>
                <a:gd name="T7" fmla="*/ 292 h 293"/>
                <a:gd name="T8" fmla="*/ 0 w 521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3">
                  <a:moveTo>
                    <a:pt x="0" y="0"/>
                  </a:moveTo>
                  <a:lnTo>
                    <a:pt x="520" y="0"/>
                  </a:lnTo>
                  <a:lnTo>
                    <a:pt x="520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511" y="6093"/>
              <a:ext cx="521" cy="293"/>
            </a:xfrm>
            <a:custGeom>
              <a:avLst/>
              <a:gdLst>
                <a:gd name="T0" fmla="*/ 0 w 521"/>
                <a:gd name="T1" fmla="*/ 0 h 293"/>
                <a:gd name="T2" fmla="*/ 520 w 521"/>
                <a:gd name="T3" fmla="*/ 0 h 293"/>
                <a:gd name="T4" fmla="*/ 520 w 521"/>
                <a:gd name="T5" fmla="*/ 292 h 293"/>
                <a:gd name="T6" fmla="*/ 0 w 521"/>
                <a:gd name="T7" fmla="*/ 292 h 293"/>
                <a:gd name="T8" fmla="*/ 0 w 521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3">
                  <a:moveTo>
                    <a:pt x="0" y="0"/>
                  </a:moveTo>
                  <a:lnTo>
                    <a:pt x="520" y="0"/>
                  </a:lnTo>
                  <a:lnTo>
                    <a:pt x="520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C55A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3011" y="6079"/>
              <a:ext cx="1601" cy="646"/>
            </a:xfrm>
            <a:custGeom>
              <a:avLst/>
              <a:gdLst>
                <a:gd name="T0" fmla="*/ 0 w 1601"/>
                <a:gd name="T1" fmla="*/ 0 h 646"/>
                <a:gd name="T2" fmla="*/ 1600 w 1601"/>
                <a:gd name="T3" fmla="*/ 0 h 646"/>
                <a:gd name="T4" fmla="*/ 1600 w 1601"/>
                <a:gd name="T5" fmla="*/ 645 h 646"/>
                <a:gd name="T6" fmla="*/ 0 w 1601"/>
                <a:gd name="T7" fmla="*/ 645 h 646"/>
                <a:gd name="T8" fmla="*/ 0 w 1601"/>
                <a:gd name="T9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1" h="646">
                  <a:moveTo>
                    <a:pt x="0" y="0"/>
                  </a:moveTo>
                  <a:lnTo>
                    <a:pt x="1600" y="0"/>
                  </a:lnTo>
                  <a:lnTo>
                    <a:pt x="1600" y="645"/>
                  </a:lnTo>
                  <a:lnTo>
                    <a:pt x="0" y="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81" y="6245"/>
              <a:ext cx="1275" cy="20"/>
            </a:xfrm>
            <a:custGeom>
              <a:avLst/>
              <a:gdLst>
                <a:gd name="T0" fmla="*/ 0 w 1275"/>
                <a:gd name="T1" fmla="*/ 0 h 20"/>
                <a:gd name="T2" fmla="*/ 1274 w 127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5" h="20">
                  <a:moveTo>
                    <a:pt x="0" y="0"/>
                  </a:moveTo>
                  <a:lnTo>
                    <a:pt x="1274" y="0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3181" y="6397"/>
              <a:ext cx="1275" cy="20"/>
            </a:xfrm>
            <a:custGeom>
              <a:avLst/>
              <a:gdLst>
                <a:gd name="T0" fmla="*/ 0 w 1275"/>
                <a:gd name="T1" fmla="*/ 0 h 20"/>
                <a:gd name="T2" fmla="*/ 1274 w 127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5" h="20">
                  <a:moveTo>
                    <a:pt x="0" y="0"/>
                  </a:moveTo>
                  <a:lnTo>
                    <a:pt x="1274" y="0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181" y="6545"/>
              <a:ext cx="1275" cy="20"/>
            </a:xfrm>
            <a:custGeom>
              <a:avLst/>
              <a:gdLst>
                <a:gd name="T0" fmla="*/ 0 w 1275"/>
                <a:gd name="T1" fmla="*/ 0 h 20"/>
                <a:gd name="T2" fmla="*/ 1274 w 127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5" h="20">
                  <a:moveTo>
                    <a:pt x="0" y="0"/>
                  </a:moveTo>
                  <a:lnTo>
                    <a:pt x="1274" y="0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65" name="Group 64"/>
            <p:cNvGrpSpPr>
              <a:grpSpLocks/>
            </p:cNvGrpSpPr>
            <p:nvPr/>
          </p:nvGrpSpPr>
          <p:grpSpPr bwMode="auto">
            <a:xfrm>
              <a:off x="3049" y="6141"/>
              <a:ext cx="1539" cy="528"/>
              <a:chOff x="3049" y="6141"/>
              <a:chExt cx="1539" cy="528"/>
            </a:xfrm>
          </p:grpSpPr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3049" y="6141"/>
                <a:ext cx="1539" cy="528"/>
              </a:xfrm>
              <a:custGeom>
                <a:avLst/>
                <a:gdLst>
                  <a:gd name="T0" fmla="*/ 132 w 1539"/>
                  <a:gd name="T1" fmla="*/ 0 h 528"/>
                  <a:gd name="T2" fmla="*/ 0 w 1539"/>
                  <a:gd name="T3" fmla="*/ 0 h 528"/>
                  <a:gd name="T4" fmla="*/ 0 w 1539"/>
                  <a:gd name="T5" fmla="*/ 506 h 528"/>
                  <a:gd name="T6" fmla="*/ 132 w 1539"/>
                  <a:gd name="T7" fmla="*/ 506 h 528"/>
                  <a:gd name="T8" fmla="*/ 132 w 1539"/>
                  <a:gd name="T9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9" h="528">
                    <a:moveTo>
                      <a:pt x="132" y="0"/>
                    </a:moveTo>
                    <a:lnTo>
                      <a:pt x="0" y="0"/>
                    </a:lnTo>
                    <a:lnTo>
                      <a:pt x="0" y="506"/>
                    </a:lnTo>
                    <a:lnTo>
                      <a:pt x="132" y="506"/>
                    </a:lnTo>
                    <a:lnTo>
                      <a:pt x="132" y="0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3049" y="6141"/>
                <a:ext cx="1539" cy="528"/>
              </a:xfrm>
              <a:custGeom>
                <a:avLst/>
                <a:gdLst>
                  <a:gd name="T0" fmla="*/ 1538 w 1539"/>
                  <a:gd name="T1" fmla="*/ 19 h 528"/>
                  <a:gd name="T2" fmla="*/ 1406 w 1539"/>
                  <a:gd name="T3" fmla="*/ 19 h 528"/>
                  <a:gd name="T4" fmla="*/ 1406 w 1539"/>
                  <a:gd name="T5" fmla="*/ 528 h 528"/>
                  <a:gd name="T6" fmla="*/ 1538 w 1539"/>
                  <a:gd name="T7" fmla="*/ 528 h 528"/>
                  <a:gd name="T8" fmla="*/ 1538 w 1539"/>
                  <a:gd name="T9" fmla="*/ 19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9" h="528">
                    <a:moveTo>
                      <a:pt x="1538" y="19"/>
                    </a:moveTo>
                    <a:lnTo>
                      <a:pt x="1406" y="19"/>
                    </a:lnTo>
                    <a:lnTo>
                      <a:pt x="1406" y="528"/>
                    </a:lnTo>
                    <a:lnTo>
                      <a:pt x="1538" y="528"/>
                    </a:lnTo>
                    <a:lnTo>
                      <a:pt x="1538" y="19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5442" y="7514"/>
              <a:ext cx="569" cy="615"/>
            </a:xfrm>
            <a:custGeom>
              <a:avLst/>
              <a:gdLst>
                <a:gd name="T0" fmla="*/ 0 w 569"/>
                <a:gd name="T1" fmla="*/ 0 h 615"/>
                <a:gd name="T2" fmla="*/ 568 w 569"/>
                <a:gd name="T3" fmla="*/ 0 h 615"/>
                <a:gd name="T4" fmla="*/ 568 w 569"/>
                <a:gd name="T5" fmla="*/ 614 h 615"/>
                <a:gd name="T6" fmla="*/ 0 w 569"/>
                <a:gd name="T7" fmla="*/ 614 h 615"/>
                <a:gd name="T8" fmla="*/ 0 w 569"/>
                <a:gd name="T9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615">
                  <a:moveTo>
                    <a:pt x="0" y="0"/>
                  </a:moveTo>
                  <a:lnTo>
                    <a:pt x="568" y="0"/>
                  </a:lnTo>
                  <a:lnTo>
                    <a:pt x="568" y="614"/>
                  </a:lnTo>
                  <a:lnTo>
                    <a:pt x="0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5442" y="7464"/>
              <a:ext cx="569" cy="135"/>
            </a:xfrm>
            <a:custGeom>
              <a:avLst/>
              <a:gdLst>
                <a:gd name="T0" fmla="*/ 284 w 569"/>
                <a:gd name="T1" fmla="*/ 0 h 135"/>
                <a:gd name="T2" fmla="*/ 173 w 569"/>
                <a:gd name="T3" fmla="*/ 5 h 135"/>
                <a:gd name="T4" fmla="*/ 83 w 569"/>
                <a:gd name="T5" fmla="*/ 19 h 135"/>
                <a:gd name="T6" fmla="*/ 22 w 569"/>
                <a:gd name="T7" fmla="*/ 41 h 135"/>
                <a:gd name="T8" fmla="*/ 0 w 569"/>
                <a:gd name="T9" fmla="*/ 67 h 135"/>
                <a:gd name="T10" fmla="*/ 22 w 569"/>
                <a:gd name="T11" fmla="*/ 93 h 135"/>
                <a:gd name="T12" fmla="*/ 83 w 569"/>
                <a:gd name="T13" fmla="*/ 114 h 135"/>
                <a:gd name="T14" fmla="*/ 173 w 569"/>
                <a:gd name="T15" fmla="*/ 129 h 135"/>
                <a:gd name="T16" fmla="*/ 284 w 569"/>
                <a:gd name="T17" fmla="*/ 134 h 135"/>
                <a:gd name="T18" fmla="*/ 395 w 569"/>
                <a:gd name="T19" fmla="*/ 129 h 135"/>
                <a:gd name="T20" fmla="*/ 485 w 569"/>
                <a:gd name="T21" fmla="*/ 114 h 135"/>
                <a:gd name="T22" fmla="*/ 546 w 569"/>
                <a:gd name="T23" fmla="*/ 93 h 135"/>
                <a:gd name="T24" fmla="*/ 568 w 569"/>
                <a:gd name="T25" fmla="*/ 67 h 135"/>
                <a:gd name="T26" fmla="*/ 546 w 569"/>
                <a:gd name="T27" fmla="*/ 41 h 135"/>
                <a:gd name="T28" fmla="*/ 485 w 569"/>
                <a:gd name="T29" fmla="*/ 19 h 135"/>
                <a:gd name="T30" fmla="*/ 395 w 569"/>
                <a:gd name="T31" fmla="*/ 5 h 135"/>
                <a:gd name="T32" fmla="*/ 284 w 569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9" h="135">
                  <a:moveTo>
                    <a:pt x="284" y="0"/>
                  </a:moveTo>
                  <a:lnTo>
                    <a:pt x="173" y="5"/>
                  </a:lnTo>
                  <a:lnTo>
                    <a:pt x="83" y="19"/>
                  </a:lnTo>
                  <a:lnTo>
                    <a:pt x="22" y="41"/>
                  </a:lnTo>
                  <a:lnTo>
                    <a:pt x="0" y="67"/>
                  </a:lnTo>
                  <a:lnTo>
                    <a:pt x="22" y="93"/>
                  </a:lnTo>
                  <a:lnTo>
                    <a:pt x="83" y="114"/>
                  </a:lnTo>
                  <a:lnTo>
                    <a:pt x="173" y="129"/>
                  </a:lnTo>
                  <a:lnTo>
                    <a:pt x="284" y="134"/>
                  </a:lnTo>
                  <a:lnTo>
                    <a:pt x="395" y="129"/>
                  </a:lnTo>
                  <a:lnTo>
                    <a:pt x="485" y="114"/>
                  </a:lnTo>
                  <a:lnTo>
                    <a:pt x="546" y="93"/>
                  </a:lnTo>
                  <a:lnTo>
                    <a:pt x="568" y="67"/>
                  </a:lnTo>
                  <a:lnTo>
                    <a:pt x="546" y="41"/>
                  </a:lnTo>
                  <a:lnTo>
                    <a:pt x="485" y="19"/>
                  </a:lnTo>
                  <a:lnTo>
                    <a:pt x="395" y="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A7A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337" y="7077"/>
              <a:ext cx="224" cy="1126"/>
            </a:xfrm>
            <a:custGeom>
              <a:avLst/>
              <a:gdLst>
                <a:gd name="T0" fmla="*/ 186 w 224"/>
                <a:gd name="T1" fmla="*/ 0 h 1126"/>
                <a:gd name="T2" fmla="*/ 37 w 224"/>
                <a:gd name="T3" fmla="*/ 0 h 1126"/>
                <a:gd name="T4" fmla="*/ 22 w 224"/>
                <a:gd name="T5" fmla="*/ 2 h 1126"/>
                <a:gd name="T6" fmla="*/ 10 w 224"/>
                <a:gd name="T7" fmla="*/ 10 h 1126"/>
                <a:gd name="T8" fmla="*/ 2 w 224"/>
                <a:gd name="T9" fmla="*/ 22 h 1126"/>
                <a:gd name="T10" fmla="*/ 0 w 224"/>
                <a:gd name="T11" fmla="*/ 37 h 1126"/>
                <a:gd name="T12" fmla="*/ 0 w 224"/>
                <a:gd name="T13" fmla="*/ 1088 h 1126"/>
                <a:gd name="T14" fmla="*/ 2 w 224"/>
                <a:gd name="T15" fmla="*/ 1102 h 1126"/>
                <a:gd name="T16" fmla="*/ 10 w 224"/>
                <a:gd name="T17" fmla="*/ 1114 h 1126"/>
                <a:gd name="T18" fmla="*/ 22 w 224"/>
                <a:gd name="T19" fmla="*/ 1122 h 1126"/>
                <a:gd name="T20" fmla="*/ 37 w 224"/>
                <a:gd name="T21" fmla="*/ 1125 h 1126"/>
                <a:gd name="T22" fmla="*/ 186 w 224"/>
                <a:gd name="T23" fmla="*/ 1125 h 1126"/>
                <a:gd name="T24" fmla="*/ 200 w 224"/>
                <a:gd name="T25" fmla="*/ 1122 h 1126"/>
                <a:gd name="T26" fmla="*/ 212 w 224"/>
                <a:gd name="T27" fmla="*/ 1114 h 1126"/>
                <a:gd name="T28" fmla="*/ 220 w 224"/>
                <a:gd name="T29" fmla="*/ 1102 h 1126"/>
                <a:gd name="T30" fmla="*/ 223 w 224"/>
                <a:gd name="T31" fmla="*/ 1088 h 1126"/>
                <a:gd name="T32" fmla="*/ 223 w 224"/>
                <a:gd name="T33" fmla="*/ 37 h 1126"/>
                <a:gd name="T34" fmla="*/ 220 w 224"/>
                <a:gd name="T35" fmla="*/ 22 h 1126"/>
                <a:gd name="T36" fmla="*/ 212 w 224"/>
                <a:gd name="T37" fmla="*/ 10 h 1126"/>
                <a:gd name="T38" fmla="*/ 200 w 224"/>
                <a:gd name="T39" fmla="*/ 2 h 1126"/>
                <a:gd name="T40" fmla="*/ 186 w 224"/>
                <a:gd name="T41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4" h="1126">
                  <a:moveTo>
                    <a:pt x="186" y="0"/>
                  </a:moveTo>
                  <a:lnTo>
                    <a:pt x="37" y="0"/>
                  </a:lnTo>
                  <a:lnTo>
                    <a:pt x="22" y="2"/>
                  </a:lnTo>
                  <a:lnTo>
                    <a:pt x="10" y="10"/>
                  </a:lnTo>
                  <a:lnTo>
                    <a:pt x="2" y="22"/>
                  </a:lnTo>
                  <a:lnTo>
                    <a:pt x="0" y="37"/>
                  </a:lnTo>
                  <a:lnTo>
                    <a:pt x="0" y="1088"/>
                  </a:lnTo>
                  <a:lnTo>
                    <a:pt x="2" y="1102"/>
                  </a:lnTo>
                  <a:lnTo>
                    <a:pt x="10" y="1114"/>
                  </a:lnTo>
                  <a:lnTo>
                    <a:pt x="22" y="1122"/>
                  </a:lnTo>
                  <a:lnTo>
                    <a:pt x="37" y="1125"/>
                  </a:lnTo>
                  <a:lnTo>
                    <a:pt x="186" y="1125"/>
                  </a:lnTo>
                  <a:lnTo>
                    <a:pt x="200" y="1122"/>
                  </a:lnTo>
                  <a:lnTo>
                    <a:pt x="212" y="1114"/>
                  </a:lnTo>
                  <a:lnTo>
                    <a:pt x="220" y="1102"/>
                  </a:lnTo>
                  <a:lnTo>
                    <a:pt x="223" y="1088"/>
                  </a:lnTo>
                  <a:lnTo>
                    <a:pt x="223" y="37"/>
                  </a:lnTo>
                  <a:lnTo>
                    <a:pt x="220" y="22"/>
                  </a:lnTo>
                  <a:lnTo>
                    <a:pt x="212" y="10"/>
                  </a:lnTo>
                  <a:lnTo>
                    <a:pt x="200" y="2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7983" y="6455"/>
              <a:ext cx="521" cy="257"/>
            </a:xfrm>
            <a:custGeom>
              <a:avLst/>
              <a:gdLst>
                <a:gd name="T0" fmla="*/ 0 w 521"/>
                <a:gd name="T1" fmla="*/ 256 h 257"/>
                <a:gd name="T2" fmla="*/ 520 w 521"/>
                <a:gd name="T3" fmla="*/ 256 h 257"/>
                <a:gd name="T4" fmla="*/ 520 w 521"/>
                <a:gd name="T5" fmla="*/ 0 h 257"/>
                <a:gd name="T6" fmla="*/ 0 w 521"/>
                <a:gd name="T7" fmla="*/ 0 h 257"/>
                <a:gd name="T8" fmla="*/ 0 w 521"/>
                <a:gd name="T9" fmla="*/ 256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57">
                  <a:moveTo>
                    <a:pt x="0" y="256"/>
                  </a:moveTo>
                  <a:lnTo>
                    <a:pt x="520" y="256"/>
                  </a:lnTo>
                  <a:lnTo>
                    <a:pt x="520" y="0"/>
                  </a:lnTo>
                  <a:lnTo>
                    <a:pt x="0" y="0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105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7983" y="6165"/>
              <a:ext cx="521" cy="291"/>
            </a:xfrm>
            <a:custGeom>
              <a:avLst/>
              <a:gdLst>
                <a:gd name="T0" fmla="*/ 0 w 521"/>
                <a:gd name="T1" fmla="*/ 0 h 291"/>
                <a:gd name="T2" fmla="*/ 520 w 521"/>
                <a:gd name="T3" fmla="*/ 0 h 291"/>
                <a:gd name="T4" fmla="*/ 520 w 521"/>
                <a:gd name="T5" fmla="*/ 290 h 291"/>
                <a:gd name="T6" fmla="*/ 0 w 521"/>
                <a:gd name="T7" fmla="*/ 290 h 291"/>
                <a:gd name="T8" fmla="*/ 0 w 521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1">
                  <a:moveTo>
                    <a:pt x="0" y="0"/>
                  </a:moveTo>
                  <a:lnTo>
                    <a:pt x="520" y="0"/>
                  </a:lnTo>
                  <a:lnTo>
                    <a:pt x="520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7983" y="6165"/>
              <a:ext cx="521" cy="291"/>
            </a:xfrm>
            <a:custGeom>
              <a:avLst/>
              <a:gdLst>
                <a:gd name="T0" fmla="*/ 0 w 521"/>
                <a:gd name="T1" fmla="*/ 0 h 291"/>
                <a:gd name="T2" fmla="*/ 520 w 521"/>
                <a:gd name="T3" fmla="*/ 0 h 291"/>
                <a:gd name="T4" fmla="*/ 520 w 521"/>
                <a:gd name="T5" fmla="*/ 290 h 291"/>
                <a:gd name="T6" fmla="*/ 0 w 521"/>
                <a:gd name="T7" fmla="*/ 290 h 291"/>
                <a:gd name="T8" fmla="*/ 0 w 521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1">
                  <a:moveTo>
                    <a:pt x="0" y="0"/>
                  </a:moveTo>
                  <a:lnTo>
                    <a:pt x="520" y="0"/>
                  </a:lnTo>
                  <a:lnTo>
                    <a:pt x="520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105E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9827" y="6326"/>
              <a:ext cx="1364" cy="406"/>
            </a:xfrm>
            <a:custGeom>
              <a:avLst/>
              <a:gdLst>
                <a:gd name="T0" fmla="*/ 0 w 1364"/>
                <a:gd name="T1" fmla="*/ 405 h 406"/>
                <a:gd name="T2" fmla="*/ 1363 w 1364"/>
                <a:gd name="T3" fmla="*/ 405 h 406"/>
                <a:gd name="T4" fmla="*/ 1363 w 1364"/>
                <a:gd name="T5" fmla="*/ 0 h 406"/>
                <a:gd name="T6" fmla="*/ 0 w 1364"/>
                <a:gd name="T7" fmla="*/ 0 h 406"/>
                <a:gd name="T8" fmla="*/ 0 w 1364"/>
                <a:gd name="T9" fmla="*/ 405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4" h="406">
                  <a:moveTo>
                    <a:pt x="0" y="405"/>
                  </a:moveTo>
                  <a:lnTo>
                    <a:pt x="1363" y="405"/>
                  </a:lnTo>
                  <a:lnTo>
                    <a:pt x="1363" y="0"/>
                  </a:lnTo>
                  <a:lnTo>
                    <a:pt x="0" y="0"/>
                  </a:lnTo>
                  <a:lnTo>
                    <a:pt x="0" y="405"/>
                  </a:lnTo>
                  <a:close/>
                </a:path>
              </a:pathLst>
            </a:custGeom>
            <a:solidFill>
              <a:srgbClr val="105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9827" y="5863"/>
              <a:ext cx="1364" cy="464"/>
            </a:xfrm>
            <a:custGeom>
              <a:avLst/>
              <a:gdLst>
                <a:gd name="T0" fmla="*/ 0 w 1364"/>
                <a:gd name="T1" fmla="*/ 0 h 464"/>
                <a:gd name="T2" fmla="*/ 1363 w 1364"/>
                <a:gd name="T3" fmla="*/ 0 h 464"/>
                <a:gd name="T4" fmla="*/ 1363 w 1364"/>
                <a:gd name="T5" fmla="*/ 463 h 464"/>
                <a:gd name="T6" fmla="*/ 0 w 1364"/>
                <a:gd name="T7" fmla="*/ 463 h 464"/>
                <a:gd name="T8" fmla="*/ 0 w 1364"/>
                <a:gd name="T9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4" h="464">
                  <a:moveTo>
                    <a:pt x="0" y="0"/>
                  </a:moveTo>
                  <a:lnTo>
                    <a:pt x="1363" y="0"/>
                  </a:lnTo>
                  <a:lnTo>
                    <a:pt x="1363" y="463"/>
                  </a:lnTo>
                  <a:lnTo>
                    <a:pt x="0" y="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9827" y="5863"/>
              <a:ext cx="1364" cy="464"/>
            </a:xfrm>
            <a:custGeom>
              <a:avLst/>
              <a:gdLst>
                <a:gd name="T0" fmla="*/ 0 w 1364"/>
                <a:gd name="T1" fmla="*/ 0 h 464"/>
                <a:gd name="T2" fmla="*/ 1363 w 1364"/>
                <a:gd name="T3" fmla="*/ 0 h 464"/>
                <a:gd name="T4" fmla="*/ 1363 w 1364"/>
                <a:gd name="T5" fmla="*/ 463 h 464"/>
                <a:gd name="T6" fmla="*/ 0 w 1364"/>
                <a:gd name="T7" fmla="*/ 463 h 464"/>
                <a:gd name="T8" fmla="*/ 0 w 1364"/>
                <a:gd name="T9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4" h="464">
                  <a:moveTo>
                    <a:pt x="0" y="0"/>
                  </a:moveTo>
                  <a:lnTo>
                    <a:pt x="1363" y="0"/>
                  </a:lnTo>
                  <a:lnTo>
                    <a:pt x="1363" y="463"/>
                  </a:lnTo>
                  <a:lnTo>
                    <a:pt x="0" y="4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105E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2591" y="5956"/>
              <a:ext cx="1841" cy="761"/>
            </a:xfrm>
            <a:custGeom>
              <a:avLst/>
              <a:gdLst>
                <a:gd name="T0" fmla="*/ 0 w 1841"/>
                <a:gd name="T1" fmla="*/ 0 h 761"/>
                <a:gd name="T2" fmla="*/ 1840 w 1841"/>
                <a:gd name="T3" fmla="*/ 0 h 761"/>
                <a:gd name="T4" fmla="*/ 1840 w 1841"/>
                <a:gd name="T5" fmla="*/ 760 h 761"/>
                <a:gd name="T6" fmla="*/ 0 w 1841"/>
                <a:gd name="T7" fmla="*/ 760 h 761"/>
                <a:gd name="T8" fmla="*/ 0 w 1841"/>
                <a:gd name="T9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1" h="761">
                  <a:moveTo>
                    <a:pt x="0" y="0"/>
                  </a:moveTo>
                  <a:lnTo>
                    <a:pt x="1840" y="0"/>
                  </a:lnTo>
                  <a:lnTo>
                    <a:pt x="1840" y="760"/>
                  </a:lnTo>
                  <a:lnTo>
                    <a:pt x="0" y="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98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52" y="2150"/>
              <a:ext cx="2566" cy="1025"/>
            </a:xfrm>
            <a:custGeom>
              <a:avLst/>
              <a:gdLst>
                <a:gd name="T0" fmla="*/ 2053 w 2566"/>
                <a:gd name="T1" fmla="*/ 0 h 1025"/>
                <a:gd name="T2" fmla="*/ 2053 w 2566"/>
                <a:gd name="T3" fmla="*/ 256 h 1025"/>
                <a:gd name="T4" fmla="*/ 0 w 2566"/>
                <a:gd name="T5" fmla="*/ 256 h 1025"/>
                <a:gd name="T6" fmla="*/ 0 w 2566"/>
                <a:gd name="T7" fmla="*/ 768 h 1025"/>
                <a:gd name="T8" fmla="*/ 2053 w 2566"/>
                <a:gd name="T9" fmla="*/ 768 h 1025"/>
                <a:gd name="T10" fmla="*/ 2053 w 2566"/>
                <a:gd name="T11" fmla="*/ 1024 h 1025"/>
                <a:gd name="T12" fmla="*/ 2565 w 2566"/>
                <a:gd name="T13" fmla="*/ 512 h 1025"/>
                <a:gd name="T14" fmla="*/ 2053 w 2566"/>
                <a:gd name="T15" fmla="*/ 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6" h="1025">
                  <a:moveTo>
                    <a:pt x="2053" y="0"/>
                  </a:moveTo>
                  <a:lnTo>
                    <a:pt x="2053" y="256"/>
                  </a:lnTo>
                  <a:lnTo>
                    <a:pt x="0" y="256"/>
                  </a:lnTo>
                  <a:lnTo>
                    <a:pt x="0" y="768"/>
                  </a:lnTo>
                  <a:lnTo>
                    <a:pt x="2053" y="768"/>
                  </a:lnTo>
                  <a:lnTo>
                    <a:pt x="2053" y="1024"/>
                  </a:lnTo>
                  <a:lnTo>
                    <a:pt x="2565" y="512"/>
                  </a:lnTo>
                  <a:lnTo>
                    <a:pt x="205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5557" y="5803"/>
              <a:ext cx="2053" cy="1023"/>
            </a:xfrm>
            <a:custGeom>
              <a:avLst/>
              <a:gdLst>
                <a:gd name="T0" fmla="*/ 2054 w 2566"/>
                <a:gd name="T1" fmla="*/ 0 h 1023"/>
                <a:gd name="T2" fmla="*/ 2054 w 2566"/>
                <a:gd name="T3" fmla="*/ 255 h 1023"/>
                <a:gd name="T4" fmla="*/ 0 w 2566"/>
                <a:gd name="T5" fmla="*/ 255 h 1023"/>
                <a:gd name="T6" fmla="*/ 0 w 2566"/>
                <a:gd name="T7" fmla="*/ 766 h 1023"/>
                <a:gd name="T8" fmla="*/ 2054 w 2566"/>
                <a:gd name="T9" fmla="*/ 766 h 1023"/>
                <a:gd name="T10" fmla="*/ 2054 w 2566"/>
                <a:gd name="T11" fmla="*/ 1022 h 1023"/>
                <a:gd name="T12" fmla="*/ 2565 w 2566"/>
                <a:gd name="T13" fmla="*/ 511 h 1023"/>
                <a:gd name="T14" fmla="*/ 2054 w 2566"/>
                <a:gd name="T15" fmla="*/ 0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6" h="1023">
                  <a:moveTo>
                    <a:pt x="2054" y="0"/>
                  </a:moveTo>
                  <a:lnTo>
                    <a:pt x="2054" y="255"/>
                  </a:lnTo>
                  <a:lnTo>
                    <a:pt x="0" y="255"/>
                  </a:lnTo>
                  <a:lnTo>
                    <a:pt x="0" y="766"/>
                  </a:lnTo>
                  <a:lnTo>
                    <a:pt x="2054" y="766"/>
                  </a:lnTo>
                  <a:lnTo>
                    <a:pt x="2054" y="1022"/>
                  </a:lnTo>
                  <a:lnTo>
                    <a:pt x="2565" y="511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752" y="5140"/>
              <a:ext cx="13805" cy="485"/>
            </a:xfrm>
            <a:custGeom>
              <a:avLst/>
              <a:gdLst>
                <a:gd name="T0" fmla="*/ 13804 w 13805"/>
                <a:gd name="T1" fmla="*/ 0 h 485"/>
                <a:gd name="T2" fmla="*/ 0 w 13805"/>
                <a:gd name="T3" fmla="*/ 0 h 485"/>
                <a:gd name="T4" fmla="*/ 0 w 13805"/>
                <a:gd name="T5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805" h="485">
                  <a:moveTo>
                    <a:pt x="13804" y="0"/>
                  </a:moveTo>
                  <a:lnTo>
                    <a:pt x="0" y="0"/>
                  </a:lnTo>
                  <a:lnTo>
                    <a:pt x="0" y="484"/>
                  </a:lnTo>
                </a:path>
              </a:pathLst>
            </a:custGeom>
            <a:noFill/>
            <a:ln w="12699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694" y="5601"/>
              <a:ext cx="120" cy="124"/>
            </a:xfrm>
            <a:custGeom>
              <a:avLst/>
              <a:gdLst>
                <a:gd name="T0" fmla="*/ 0 w 120"/>
                <a:gd name="T1" fmla="*/ 0 h 124"/>
                <a:gd name="T2" fmla="*/ 52 w 120"/>
                <a:gd name="T3" fmla="*/ 123 h 124"/>
                <a:gd name="T4" fmla="*/ 119 w 120"/>
                <a:gd name="T5" fmla="*/ 7 h 124"/>
                <a:gd name="T6" fmla="*/ 0 w 120"/>
                <a:gd name="T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4">
                  <a:moveTo>
                    <a:pt x="0" y="0"/>
                  </a:moveTo>
                  <a:lnTo>
                    <a:pt x="52" y="123"/>
                  </a:lnTo>
                  <a:lnTo>
                    <a:pt x="119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4272" y="1813"/>
              <a:ext cx="20" cy="713"/>
            </a:xfrm>
            <a:custGeom>
              <a:avLst/>
              <a:gdLst>
                <a:gd name="T0" fmla="*/ 0 w 20"/>
                <a:gd name="T1" fmla="*/ 0 h 713"/>
                <a:gd name="T2" fmla="*/ 0 w 20"/>
                <a:gd name="T3" fmla="*/ 712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713">
                  <a:moveTo>
                    <a:pt x="0" y="0"/>
                  </a:moveTo>
                  <a:lnTo>
                    <a:pt x="0" y="712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4212" y="2505"/>
              <a:ext cx="120" cy="120"/>
            </a:xfrm>
            <a:custGeom>
              <a:avLst/>
              <a:gdLst>
                <a:gd name="T0" fmla="*/ 120 w 120"/>
                <a:gd name="T1" fmla="*/ 0 h 120"/>
                <a:gd name="T2" fmla="*/ 0 w 120"/>
                <a:gd name="T3" fmla="*/ 0 h 120"/>
                <a:gd name="T4" fmla="*/ 60 w 120"/>
                <a:gd name="T5" fmla="*/ 120 h 120"/>
                <a:gd name="T6" fmla="*/ 120 w 120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lnTo>
                    <a:pt x="0" y="0"/>
                  </a:lnTo>
                  <a:lnTo>
                    <a:pt x="60" y="12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2" name="Picture 8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" y="1753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8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3" y="2012"/>
              <a:ext cx="12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8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4" y="2005"/>
              <a:ext cx="12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6067" y="6583"/>
              <a:ext cx="20" cy="732"/>
            </a:xfrm>
            <a:custGeom>
              <a:avLst/>
              <a:gdLst>
                <a:gd name="T0" fmla="*/ 2 w 20"/>
                <a:gd name="T1" fmla="*/ 731 h 732"/>
                <a:gd name="T2" fmla="*/ 0 w 20"/>
                <a:gd name="T3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732">
                  <a:moveTo>
                    <a:pt x="2" y="731"/>
                  </a:moveTo>
                  <a:lnTo>
                    <a:pt x="0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6008" y="6483"/>
              <a:ext cx="120" cy="121"/>
            </a:xfrm>
            <a:custGeom>
              <a:avLst/>
              <a:gdLst>
                <a:gd name="T0" fmla="*/ 59 w 120"/>
                <a:gd name="T1" fmla="*/ 0 h 121"/>
                <a:gd name="T2" fmla="*/ 0 w 120"/>
                <a:gd name="T3" fmla="*/ 120 h 121"/>
                <a:gd name="T4" fmla="*/ 120 w 120"/>
                <a:gd name="T5" fmla="*/ 119 h 121"/>
                <a:gd name="T6" fmla="*/ 59 w 120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1">
                  <a:moveTo>
                    <a:pt x="59" y="0"/>
                  </a:moveTo>
                  <a:lnTo>
                    <a:pt x="0" y="120"/>
                  </a:lnTo>
                  <a:lnTo>
                    <a:pt x="120" y="1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" y="7255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0" name="Rectangle 99"/>
          <p:cNvSpPr/>
          <p:nvPr/>
        </p:nvSpPr>
        <p:spPr>
          <a:xfrm>
            <a:off x="144897" y="3261015"/>
            <a:ext cx="923925" cy="5359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Activated Sludge</a:t>
            </a:r>
          </a:p>
          <a:p>
            <a:pPr marL="0" marR="0" algn="ctr">
              <a:spcBef>
                <a:spcPts val="0"/>
              </a:spcBef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Effluent </a:t>
            </a: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101548" y="2702338"/>
            <a:ext cx="809625" cy="6215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CCP 1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Ammonia-3mg/L</a:t>
            </a:r>
            <a:r>
              <a:rPr lang="en-U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430226" y="2364962"/>
            <a:ext cx="1200150" cy="2795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Monochloramine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620020" y="2508051"/>
            <a:ext cx="2468347" cy="29495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Acid &amp; Antiscalant (sequestering agent)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190500" y="3665229"/>
            <a:ext cx="638177" cy="232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Strainer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6844969" y="3049853"/>
            <a:ext cx="1528213" cy="10051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CCP 3 </a:t>
            </a:r>
            <a:r>
              <a:rPr lang="en-U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Reverse Osmosis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Permeate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Conductivity-250 mg/L,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TOC-0.5 mg/L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4044581" y="3535057"/>
            <a:ext cx="1080135" cy="118200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CCP 2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Microfiltration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Pressure Decay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Test-5 minutes, Bubble Test-0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integrity test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2019686" y="5740618"/>
            <a:ext cx="1081405" cy="9239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CCP 4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Oxidation Peroxide Dose &amp; UV Dose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1050400" y="5316511"/>
            <a:ext cx="552450" cy="3016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1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1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469013" y="6127030"/>
            <a:ext cx="923925" cy="2381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Stabilization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3886595" y="5126319"/>
            <a:ext cx="733425" cy="2286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Chlorine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782055" y="5784033"/>
            <a:ext cx="1784830" cy="5969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CCP 5</a:t>
            </a:r>
            <a:r>
              <a:rPr lang="en-U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Chlorine Dose (CT)</a:t>
            </a:r>
            <a:br>
              <a:rPr lang="en-U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4-Log Virus removal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(CT)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5957102" y="4842286"/>
            <a:ext cx="883285" cy="4286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Engineered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endParaRPr lang="en-US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780837" y="3068786"/>
            <a:ext cx="661009" cy="1695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Chlorine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1995824" y="3070886"/>
            <a:ext cx="737627" cy="16738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Ammonia</a:t>
            </a: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6DC63A-EBE9-4EE6-9114-CB502311E7A3}"/>
              </a:ext>
            </a:extLst>
          </p:cNvPr>
          <p:cNvSpPr/>
          <p:nvPr/>
        </p:nvSpPr>
        <p:spPr>
          <a:xfrm>
            <a:off x="4871942" y="5093013"/>
            <a:ext cx="694599" cy="596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Contact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33388A-64BE-4E8F-A637-ADB9A56092B8}"/>
              </a:ext>
            </a:extLst>
          </p:cNvPr>
          <p:cNvSpPr/>
          <p:nvPr/>
        </p:nvSpPr>
        <p:spPr>
          <a:xfrm>
            <a:off x="7778930" y="6320665"/>
            <a:ext cx="914400" cy="478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WERF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B1A0E49-5A3E-4BD6-992C-30623E4E771A}"/>
              </a:ext>
            </a:extLst>
          </p:cNvPr>
          <p:cNvSpPr/>
          <p:nvPr/>
        </p:nvSpPr>
        <p:spPr>
          <a:xfrm>
            <a:off x="5892327" y="4842286"/>
            <a:ext cx="1119041" cy="84772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Engineered Storage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30-days</a:t>
            </a:r>
          </a:p>
        </p:txBody>
      </p:sp>
    </p:spTree>
    <p:extLst>
      <p:ext uri="{BB962C8B-B14F-4D97-AF65-F5344CB8AC3E}">
        <p14:creationId xmlns:p14="http://schemas.microsoft.com/office/powerpoint/2010/main" val="94867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5" grpId="0" animBg="1"/>
      <p:bldP spid="106" grpId="0" animBg="1"/>
      <p:bldP spid="107" grpId="0" animBg="1"/>
      <p:bldP spid="111" grpId="0" animBg="1"/>
      <p:bldP spid="11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FE3F6-0623-495C-8F48-7DB3C1571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2EA4B145-1961-4AFB-AF47-F61A61727B64}"/>
              </a:ext>
            </a:extLst>
          </p:cNvPr>
          <p:cNvSpPr txBox="1">
            <a:spLocks/>
          </p:cNvSpPr>
          <p:nvPr/>
        </p:nvSpPr>
        <p:spPr>
          <a:xfrm>
            <a:off x="4572000" y="0"/>
            <a:ext cx="3697693" cy="1314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CCp Limit Triggered </a:t>
            </a:r>
          </a:p>
        </p:txBody>
      </p:sp>
    </p:spTree>
    <p:extLst>
      <p:ext uri="{BB962C8B-B14F-4D97-AF65-F5344CB8AC3E}">
        <p14:creationId xmlns:p14="http://schemas.microsoft.com/office/powerpoint/2010/main" val="198266399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348" y="609601"/>
            <a:ext cx="7798776" cy="1326321"/>
          </a:xfrm>
        </p:spPr>
        <p:txBody>
          <a:bodyPr>
            <a:normAutofit/>
          </a:bodyPr>
          <a:lstStyle/>
          <a:p>
            <a:r>
              <a:rPr lang="en-US" dirty="0" err="1"/>
              <a:t>ccp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346" y="2165299"/>
            <a:ext cx="7798778" cy="43613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When considering reclaimed water as source, engineers are concerned about monitoring because of higher concentrations of pathogens &amp; trace organic chemicals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Multi-barrier approach is advocated so that if problem occurs with one step in process, water is still able to be produced safe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523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barriers       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346" y="2245766"/>
            <a:ext cx="8188688" cy="35454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Reuse facilities provide multiple barriers to pathogens &amp; organics (CEC)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Barriers are treatment processes designed to remove particular contaminates of regulatory &amp; public health concern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Specific technologies are employed at AWT facilities that are dependent on local regulations &amp; site-specific requirements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Primary means of meeting low regulatory limits of 0.5 mg/L TOC requires use of RO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79009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BBDB-B695-45E6-9AD6-3329588AD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07D27758-2782-4D6F-848D-F427BCC0B1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5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B73A58-1D87-447E-8D33-C407D159B571}"/>
              </a:ext>
            </a:extLst>
          </p:cNvPr>
          <p:cNvSpPr/>
          <p:nvPr/>
        </p:nvSpPr>
        <p:spPr>
          <a:xfrm>
            <a:off x="2868343" y="2438401"/>
            <a:ext cx="914400" cy="5061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3F903-875E-4335-ADC5-FFAA58207067}"/>
              </a:ext>
            </a:extLst>
          </p:cNvPr>
          <p:cNvSpPr/>
          <p:nvPr/>
        </p:nvSpPr>
        <p:spPr>
          <a:xfrm>
            <a:off x="2158739" y="4605481"/>
            <a:ext cx="2413262" cy="285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Concentrate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4D091-B397-4103-AB89-75F8DD7081C3}"/>
              </a:ext>
            </a:extLst>
          </p:cNvPr>
          <p:cNvSpPr/>
          <p:nvPr/>
        </p:nvSpPr>
        <p:spPr>
          <a:xfrm>
            <a:off x="5231875" y="3535052"/>
            <a:ext cx="2790335" cy="2922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Monitoring Conductivity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096724-73FB-433D-B555-3A405D0F87CB}"/>
              </a:ext>
            </a:extLst>
          </p:cNvPr>
          <p:cNvSpPr/>
          <p:nvPr/>
        </p:nvSpPr>
        <p:spPr>
          <a:xfrm>
            <a:off x="3570514" y="2024743"/>
            <a:ext cx="2307772" cy="41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Conductivity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963645-5F6D-4934-9052-9291665CF0BF}"/>
              </a:ext>
            </a:extLst>
          </p:cNvPr>
          <p:cNvSpPr/>
          <p:nvPr/>
        </p:nvSpPr>
        <p:spPr>
          <a:xfrm>
            <a:off x="7802894" y="6545603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8E372-6CE4-48E2-9A06-047049B893D6}"/>
              </a:ext>
            </a:extLst>
          </p:cNvPr>
          <p:cNvSpPr/>
          <p:nvPr/>
        </p:nvSpPr>
        <p:spPr>
          <a:xfrm>
            <a:off x="207390" y="3429000"/>
            <a:ext cx="1773810" cy="292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Influent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E647DC-833D-4C3E-ADA6-801921AD2031}"/>
              </a:ext>
            </a:extLst>
          </p:cNvPr>
          <p:cNvSpPr/>
          <p:nvPr/>
        </p:nvSpPr>
        <p:spPr>
          <a:xfrm>
            <a:off x="4724400" y="3030718"/>
            <a:ext cx="1937657" cy="292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Effluent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265B109-F768-4AB2-990D-22A33E1EFFFC}"/>
              </a:ext>
            </a:extLst>
          </p:cNvPr>
          <p:cNvSpPr/>
          <p:nvPr/>
        </p:nvSpPr>
        <p:spPr>
          <a:xfrm flipV="1">
            <a:off x="4446178" y="3353889"/>
            <a:ext cx="1726022" cy="45719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03BE6B-9A74-400B-A2A3-D1430009C37D}"/>
              </a:ext>
            </a:extLst>
          </p:cNvPr>
          <p:cNvGrpSpPr>
            <a:grpSpLocks/>
          </p:cNvGrpSpPr>
          <p:nvPr/>
        </p:nvGrpSpPr>
        <p:grpSpPr bwMode="auto">
          <a:xfrm>
            <a:off x="2427514" y="195943"/>
            <a:ext cx="2296886" cy="1952073"/>
            <a:chOff x="-2672" y="-713"/>
            <a:chExt cx="23391" cy="95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36EB88-058A-4937-BD75-437CA3703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2" y="-713"/>
              <a:ext cx="23391" cy="9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DEC820F-B425-40B7-AC44-424316246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3" y="2596"/>
              <a:ext cx="821" cy="2523"/>
            </a:xfrm>
            <a:custGeom>
              <a:avLst/>
              <a:gdLst>
                <a:gd name="T0" fmla="*/ 0 w 821"/>
                <a:gd name="T1" fmla="*/ 0 h 2523"/>
                <a:gd name="T2" fmla="*/ 0 w 821"/>
                <a:gd name="T3" fmla="*/ 14 h 2523"/>
                <a:gd name="T4" fmla="*/ 820 w 821"/>
                <a:gd name="T5" fmla="*/ 14 h 2523"/>
                <a:gd name="T6" fmla="*/ 820 w 821"/>
                <a:gd name="T7" fmla="*/ 2522 h 2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2523">
                  <a:moveTo>
                    <a:pt x="0" y="0"/>
                  </a:moveTo>
                  <a:lnTo>
                    <a:pt x="0" y="14"/>
                  </a:lnTo>
                  <a:lnTo>
                    <a:pt x="820" y="14"/>
                  </a:lnTo>
                  <a:lnTo>
                    <a:pt x="820" y="2522"/>
                  </a:lnTo>
                </a:path>
              </a:pathLst>
            </a:custGeom>
            <a:noFill/>
            <a:ln w="6096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E6309DB-7F38-41E4-AC6F-D558FFA33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2" y="6321"/>
              <a:ext cx="772" cy="20"/>
            </a:xfrm>
            <a:custGeom>
              <a:avLst/>
              <a:gdLst>
                <a:gd name="T0" fmla="*/ 0 w 772"/>
                <a:gd name="T1" fmla="*/ 0 h 20"/>
                <a:gd name="T2" fmla="*/ 771 w 772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2" h="20">
                  <a:moveTo>
                    <a:pt x="0" y="0"/>
                  </a:moveTo>
                  <a:lnTo>
                    <a:pt x="771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C7C8CBA-50C1-40D2-A6FB-FEA39D707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8" y="6258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5336F7-CEAF-4537-BE2C-9E7E042BF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4" y="6265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EF502E0C-169D-46C4-B133-191C61674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0" y="6319"/>
              <a:ext cx="1132" cy="20"/>
            </a:xfrm>
            <a:custGeom>
              <a:avLst/>
              <a:gdLst>
                <a:gd name="T0" fmla="*/ 0 w 1132"/>
                <a:gd name="T1" fmla="*/ 0 h 20"/>
                <a:gd name="T2" fmla="*/ 1131 w 1132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32" h="20">
                  <a:moveTo>
                    <a:pt x="0" y="0"/>
                  </a:moveTo>
                  <a:lnTo>
                    <a:pt x="1131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39BCDC43-A08A-497C-BDC3-C674169E5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6" y="6256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19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19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54BD83A-7FBF-4839-A928-133A99137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2" y="6262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D72E42B-4082-411A-B7C6-020F6D69E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" y="6359"/>
              <a:ext cx="955" cy="20"/>
            </a:xfrm>
            <a:custGeom>
              <a:avLst/>
              <a:gdLst>
                <a:gd name="T0" fmla="*/ 0 w 955"/>
                <a:gd name="T1" fmla="*/ 0 h 20"/>
                <a:gd name="T2" fmla="*/ 954 w 95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55" h="20">
                  <a:moveTo>
                    <a:pt x="0" y="0"/>
                  </a:moveTo>
                  <a:lnTo>
                    <a:pt x="954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B38FBE16-856A-436A-AA6F-35AFC6E8F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3" y="6297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DF3F98D-0F85-4DB7-890E-5EFC60611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" y="6303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1A3555E8-E1A5-4F75-BEB6-6B8C3B407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" y="6369"/>
              <a:ext cx="2831" cy="20"/>
            </a:xfrm>
            <a:custGeom>
              <a:avLst/>
              <a:gdLst>
                <a:gd name="T0" fmla="*/ 0 w 2831"/>
                <a:gd name="T1" fmla="*/ 0 h 20"/>
                <a:gd name="T2" fmla="*/ 2830 w 2831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31" h="20">
                  <a:moveTo>
                    <a:pt x="0" y="0"/>
                  </a:moveTo>
                  <a:lnTo>
                    <a:pt x="2830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07364AF-22A4-414E-84E6-D4CC0585F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" y="6324"/>
              <a:ext cx="121" cy="120"/>
            </a:xfrm>
            <a:custGeom>
              <a:avLst/>
              <a:gdLst>
                <a:gd name="T0" fmla="*/ 1 w 121"/>
                <a:gd name="T1" fmla="*/ 0 h 120"/>
                <a:gd name="T2" fmla="*/ 0 w 121"/>
                <a:gd name="T3" fmla="*/ 120 h 120"/>
                <a:gd name="T4" fmla="*/ 120 w 121"/>
                <a:gd name="T5" fmla="*/ 61 h 120"/>
                <a:gd name="T6" fmla="*/ 1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1" y="0"/>
                  </a:moveTo>
                  <a:lnTo>
                    <a:pt x="0" y="120"/>
                  </a:lnTo>
                  <a:lnTo>
                    <a:pt x="120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8B3BCBB-372E-4783-A1E3-C5D6D1D04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" y="6294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CBF6C782-1BB0-43D3-BAF9-897186A6C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6350"/>
              <a:ext cx="818" cy="20"/>
            </a:xfrm>
            <a:custGeom>
              <a:avLst/>
              <a:gdLst>
                <a:gd name="T0" fmla="*/ 0 w 818"/>
                <a:gd name="T1" fmla="*/ 0 h 20"/>
                <a:gd name="T2" fmla="*/ 817 w 818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8" h="20">
                  <a:moveTo>
                    <a:pt x="0" y="0"/>
                  </a:moveTo>
                  <a:lnTo>
                    <a:pt x="817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21E9D40E-EED4-4414-AE9A-86AD053CA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" y="6287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4FE2241-A385-4151-9B20-852CCC645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" y="6293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7D2A2C1B-6433-43DE-88B1-DDDAD9233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1" y="2597"/>
              <a:ext cx="3180" cy="36"/>
            </a:xfrm>
            <a:custGeom>
              <a:avLst/>
              <a:gdLst>
                <a:gd name="T0" fmla="*/ 0 w 3180"/>
                <a:gd name="T1" fmla="*/ 0 h 36"/>
                <a:gd name="T2" fmla="*/ 3179 w 3180"/>
                <a:gd name="T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80" h="36">
                  <a:moveTo>
                    <a:pt x="0" y="0"/>
                  </a:moveTo>
                  <a:lnTo>
                    <a:pt x="3179" y="35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249F88C-EB7A-4CD6-84DA-1FE359C15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19" y="2573"/>
              <a:ext cx="121" cy="120"/>
            </a:xfrm>
            <a:custGeom>
              <a:avLst/>
              <a:gdLst>
                <a:gd name="T0" fmla="*/ 1 w 121"/>
                <a:gd name="T1" fmla="*/ 0 h 120"/>
                <a:gd name="T2" fmla="*/ 0 w 121"/>
                <a:gd name="T3" fmla="*/ 120 h 120"/>
                <a:gd name="T4" fmla="*/ 120 w 121"/>
                <a:gd name="T5" fmla="*/ 61 h 120"/>
                <a:gd name="T6" fmla="*/ 1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1" y="0"/>
                  </a:moveTo>
                  <a:lnTo>
                    <a:pt x="0" y="120"/>
                  </a:lnTo>
                  <a:lnTo>
                    <a:pt x="120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EEB7D37A-68C5-46D7-A4C3-08DB6EB5A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9" y="2601"/>
              <a:ext cx="751" cy="20"/>
            </a:xfrm>
            <a:custGeom>
              <a:avLst/>
              <a:gdLst>
                <a:gd name="T0" fmla="*/ 0 w 751"/>
                <a:gd name="T1" fmla="*/ 0 h 20"/>
                <a:gd name="T2" fmla="*/ 750 w 751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1" h="20">
                  <a:moveTo>
                    <a:pt x="0" y="0"/>
                  </a:moveTo>
                  <a:lnTo>
                    <a:pt x="750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F458C617-8402-40E8-9829-2887CCF3C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3" y="2538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3885C68-6899-48D1-96ED-6BC43210F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" y="2545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580E9B71-0D06-4B10-97D9-65938172D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" y="2648"/>
              <a:ext cx="5176" cy="22"/>
            </a:xfrm>
            <a:custGeom>
              <a:avLst/>
              <a:gdLst>
                <a:gd name="T0" fmla="*/ 0 w 5176"/>
                <a:gd name="T1" fmla="*/ 0 h 22"/>
                <a:gd name="T2" fmla="*/ 5175 w 5176"/>
                <a:gd name="T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76" h="22">
                  <a:moveTo>
                    <a:pt x="0" y="0"/>
                  </a:moveTo>
                  <a:lnTo>
                    <a:pt x="5175" y="21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EE8516EA-B4E6-44AC-98E3-DF66B6199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" y="2609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60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47A05FE-C10E-4882-8ABB-008CA079D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" y="2588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8EE1AF3-061A-4095-B64E-5DE5B1EFE8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2" y="1151"/>
              <a:ext cx="519" cy="538"/>
              <a:chOff x="3752" y="1151"/>
              <a:chExt cx="519" cy="538"/>
            </a:xfrm>
          </p:grpSpPr>
          <p:sp>
            <p:nvSpPr>
              <p:cNvPr id="105" name="Freeform 97">
                <a:extLst>
                  <a:ext uri="{FF2B5EF4-FFF2-40B4-BE49-F238E27FC236}">
                    <a16:creationId xmlns:a16="http://schemas.microsoft.com/office/drawing/2014/main" id="{E710C1A0-4190-441D-AAA4-AD78D5AA7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1151"/>
                <a:ext cx="519" cy="538"/>
              </a:xfrm>
              <a:custGeom>
                <a:avLst/>
                <a:gdLst>
                  <a:gd name="T0" fmla="*/ 518 w 519"/>
                  <a:gd name="T1" fmla="*/ 295 h 538"/>
                  <a:gd name="T2" fmla="*/ 0 w 519"/>
                  <a:gd name="T3" fmla="*/ 295 h 538"/>
                  <a:gd name="T4" fmla="*/ 0 w 519"/>
                  <a:gd name="T5" fmla="*/ 537 h 538"/>
                  <a:gd name="T6" fmla="*/ 518 w 519"/>
                  <a:gd name="T7" fmla="*/ 537 h 538"/>
                  <a:gd name="T8" fmla="*/ 518 w 519"/>
                  <a:gd name="T9" fmla="*/ 295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295"/>
                    </a:moveTo>
                    <a:lnTo>
                      <a:pt x="0" y="295"/>
                    </a:lnTo>
                    <a:lnTo>
                      <a:pt x="0" y="537"/>
                    </a:lnTo>
                    <a:lnTo>
                      <a:pt x="518" y="537"/>
                    </a:lnTo>
                    <a:lnTo>
                      <a:pt x="518" y="295"/>
                    </a:lnTo>
                  </a:path>
                </a:pathLst>
              </a:custGeom>
              <a:solidFill>
                <a:srgbClr val="548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6" name="Freeform 98">
                <a:extLst>
                  <a:ext uri="{FF2B5EF4-FFF2-40B4-BE49-F238E27FC236}">
                    <a16:creationId xmlns:a16="http://schemas.microsoft.com/office/drawing/2014/main" id="{16C9D331-6506-46B2-947A-94C0FB6FA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1151"/>
                <a:ext cx="519" cy="538"/>
              </a:xfrm>
              <a:custGeom>
                <a:avLst/>
                <a:gdLst>
                  <a:gd name="T0" fmla="*/ 518 w 519"/>
                  <a:gd name="T1" fmla="*/ 0 h 538"/>
                  <a:gd name="T2" fmla="*/ 0 w 519"/>
                  <a:gd name="T3" fmla="*/ 0 h 538"/>
                  <a:gd name="T4" fmla="*/ 0 w 519"/>
                  <a:gd name="T5" fmla="*/ 4 h 538"/>
                  <a:gd name="T6" fmla="*/ 518 w 519"/>
                  <a:gd name="T7" fmla="*/ 4 h 538"/>
                  <a:gd name="T8" fmla="*/ 518 w 519"/>
                  <a:gd name="T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518" y="4"/>
                    </a:lnTo>
                    <a:lnTo>
                      <a:pt x="518" y="0"/>
                    </a:lnTo>
                  </a:path>
                </a:pathLst>
              </a:custGeom>
              <a:solidFill>
                <a:srgbClr val="548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A07B4877-47C6-4020-8075-2A6BB587A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" y="1437"/>
              <a:ext cx="519" cy="257"/>
            </a:xfrm>
            <a:custGeom>
              <a:avLst/>
              <a:gdLst>
                <a:gd name="T0" fmla="*/ 0 w 519"/>
                <a:gd name="T1" fmla="*/ 256 h 257"/>
                <a:gd name="T2" fmla="*/ 518 w 519"/>
                <a:gd name="T3" fmla="*/ 256 h 257"/>
                <a:gd name="T4" fmla="*/ 518 w 519"/>
                <a:gd name="T5" fmla="*/ 0 h 257"/>
                <a:gd name="T6" fmla="*/ 0 w 519"/>
                <a:gd name="T7" fmla="*/ 0 h 257"/>
                <a:gd name="T8" fmla="*/ 0 w 519"/>
                <a:gd name="T9" fmla="*/ 256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57">
                  <a:moveTo>
                    <a:pt x="0" y="256"/>
                  </a:moveTo>
                  <a:lnTo>
                    <a:pt x="518" y="256"/>
                  </a:lnTo>
                  <a:lnTo>
                    <a:pt x="518" y="0"/>
                  </a:lnTo>
                  <a:lnTo>
                    <a:pt x="0" y="0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105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F06AF17E-9B82-44EF-AC69-2589AD3BE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" y="1156"/>
              <a:ext cx="519" cy="538"/>
            </a:xfrm>
            <a:custGeom>
              <a:avLst/>
              <a:gdLst>
                <a:gd name="T0" fmla="*/ 0 w 519"/>
                <a:gd name="T1" fmla="*/ 0 h 538"/>
                <a:gd name="T2" fmla="*/ 518 w 519"/>
                <a:gd name="T3" fmla="*/ 0 h 538"/>
                <a:gd name="T4" fmla="*/ 518 w 519"/>
                <a:gd name="T5" fmla="*/ 537 h 538"/>
                <a:gd name="T6" fmla="*/ 0 w 519"/>
                <a:gd name="T7" fmla="*/ 537 h 538"/>
                <a:gd name="T8" fmla="*/ 0 w 519"/>
                <a:gd name="T9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538">
                  <a:moveTo>
                    <a:pt x="0" y="0"/>
                  </a:moveTo>
                  <a:lnTo>
                    <a:pt x="518" y="0"/>
                  </a:lnTo>
                  <a:lnTo>
                    <a:pt x="518" y="537"/>
                  </a:lnTo>
                  <a:lnTo>
                    <a:pt x="0" y="5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105E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059D86FA-F482-4B56-9C67-CF79D58C0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" y="1144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BE351FC3-E7B4-463C-AED7-4A5F7A450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" y="1144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105E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8461628E-FBD8-4C4B-90B2-4A7AE5BE9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1156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A7D1C807-8AE7-4FF4-AC99-A3C8FED33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1156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54823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555AA58E-C641-4F85-A63B-E443BEB72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0" y="2265"/>
              <a:ext cx="569" cy="615"/>
            </a:xfrm>
            <a:custGeom>
              <a:avLst/>
              <a:gdLst>
                <a:gd name="T0" fmla="*/ 0 w 569"/>
                <a:gd name="T1" fmla="*/ 0 h 615"/>
                <a:gd name="T2" fmla="*/ 568 w 569"/>
                <a:gd name="T3" fmla="*/ 0 h 615"/>
                <a:gd name="T4" fmla="*/ 568 w 569"/>
                <a:gd name="T5" fmla="*/ 614 h 615"/>
                <a:gd name="T6" fmla="*/ 0 w 569"/>
                <a:gd name="T7" fmla="*/ 614 h 615"/>
                <a:gd name="T8" fmla="*/ 0 w 569"/>
                <a:gd name="T9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615">
                  <a:moveTo>
                    <a:pt x="0" y="0"/>
                  </a:moveTo>
                  <a:lnTo>
                    <a:pt x="568" y="0"/>
                  </a:lnTo>
                  <a:lnTo>
                    <a:pt x="568" y="614"/>
                  </a:lnTo>
                  <a:lnTo>
                    <a:pt x="0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9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1BA4EA16-EB4D-439C-B08D-3FD69A72D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0" y="2215"/>
              <a:ext cx="569" cy="135"/>
            </a:xfrm>
            <a:custGeom>
              <a:avLst/>
              <a:gdLst>
                <a:gd name="T0" fmla="*/ 284 w 569"/>
                <a:gd name="T1" fmla="*/ 0 h 135"/>
                <a:gd name="T2" fmla="*/ 173 w 569"/>
                <a:gd name="T3" fmla="*/ 5 h 135"/>
                <a:gd name="T4" fmla="*/ 83 w 569"/>
                <a:gd name="T5" fmla="*/ 19 h 135"/>
                <a:gd name="T6" fmla="*/ 22 w 569"/>
                <a:gd name="T7" fmla="*/ 41 h 135"/>
                <a:gd name="T8" fmla="*/ 0 w 569"/>
                <a:gd name="T9" fmla="*/ 67 h 135"/>
                <a:gd name="T10" fmla="*/ 22 w 569"/>
                <a:gd name="T11" fmla="*/ 93 h 135"/>
                <a:gd name="T12" fmla="*/ 83 w 569"/>
                <a:gd name="T13" fmla="*/ 114 h 135"/>
                <a:gd name="T14" fmla="*/ 173 w 569"/>
                <a:gd name="T15" fmla="*/ 129 h 135"/>
                <a:gd name="T16" fmla="*/ 284 w 569"/>
                <a:gd name="T17" fmla="*/ 134 h 135"/>
                <a:gd name="T18" fmla="*/ 395 w 569"/>
                <a:gd name="T19" fmla="*/ 129 h 135"/>
                <a:gd name="T20" fmla="*/ 485 w 569"/>
                <a:gd name="T21" fmla="*/ 114 h 135"/>
                <a:gd name="T22" fmla="*/ 546 w 569"/>
                <a:gd name="T23" fmla="*/ 93 h 135"/>
                <a:gd name="T24" fmla="*/ 568 w 569"/>
                <a:gd name="T25" fmla="*/ 67 h 135"/>
                <a:gd name="T26" fmla="*/ 546 w 569"/>
                <a:gd name="T27" fmla="*/ 41 h 135"/>
                <a:gd name="T28" fmla="*/ 485 w 569"/>
                <a:gd name="T29" fmla="*/ 19 h 135"/>
                <a:gd name="T30" fmla="*/ 395 w 569"/>
                <a:gd name="T31" fmla="*/ 5 h 135"/>
                <a:gd name="T32" fmla="*/ 284 w 569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9" h="135">
                  <a:moveTo>
                    <a:pt x="284" y="0"/>
                  </a:moveTo>
                  <a:lnTo>
                    <a:pt x="173" y="5"/>
                  </a:lnTo>
                  <a:lnTo>
                    <a:pt x="83" y="19"/>
                  </a:lnTo>
                  <a:lnTo>
                    <a:pt x="22" y="41"/>
                  </a:lnTo>
                  <a:lnTo>
                    <a:pt x="0" y="67"/>
                  </a:lnTo>
                  <a:lnTo>
                    <a:pt x="22" y="93"/>
                  </a:lnTo>
                  <a:lnTo>
                    <a:pt x="83" y="114"/>
                  </a:lnTo>
                  <a:lnTo>
                    <a:pt x="173" y="129"/>
                  </a:lnTo>
                  <a:lnTo>
                    <a:pt x="284" y="134"/>
                  </a:lnTo>
                  <a:lnTo>
                    <a:pt x="395" y="129"/>
                  </a:lnTo>
                  <a:lnTo>
                    <a:pt x="485" y="114"/>
                  </a:lnTo>
                  <a:lnTo>
                    <a:pt x="546" y="93"/>
                  </a:lnTo>
                  <a:lnTo>
                    <a:pt x="568" y="67"/>
                  </a:lnTo>
                  <a:lnTo>
                    <a:pt x="546" y="41"/>
                  </a:lnTo>
                  <a:lnTo>
                    <a:pt x="485" y="19"/>
                  </a:lnTo>
                  <a:lnTo>
                    <a:pt x="395" y="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ADB9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CDF6FA62-4156-41AF-97D7-BDF0B4FB0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4" y="2152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45726382-763A-4B1F-BEEC-8646D1CF6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5" y="2152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FA2A9673-D1FE-457E-8318-3B08EBD39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4" y="2152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DC3DF21-6B4A-45E8-BC61-48122471D9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15" y="2051"/>
              <a:ext cx="512" cy="888"/>
              <a:chOff x="7715" y="2051"/>
              <a:chExt cx="512" cy="888"/>
            </a:xfrm>
          </p:grpSpPr>
          <p:sp>
            <p:nvSpPr>
              <p:cNvPr id="103" name="Freeform 95">
                <a:extLst>
                  <a:ext uri="{FF2B5EF4-FFF2-40B4-BE49-F238E27FC236}">
                    <a16:creationId xmlns:a16="http://schemas.microsoft.com/office/drawing/2014/main" id="{C1AF593E-9B0E-4812-BD79-89E3CFD5D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" y="2051"/>
                <a:ext cx="512" cy="888"/>
              </a:xfrm>
              <a:custGeom>
                <a:avLst/>
                <a:gdLst>
                  <a:gd name="T0" fmla="*/ 506 w 512"/>
                  <a:gd name="T1" fmla="*/ 0 h 888"/>
                  <a:gd name="T2" fmla="*/ 0 w 512"/>
                  <a:gd name="T3" fmla="*/ 0 h 888"/>
                  <a:gd name="T4" fmla="*/ 0 w 512"/>
                  <a:gd name="T5" fmla="*/ 127 h 888"/>
                  <a:gd name="T6" fmla="*/ 506 w 512"/>
                  <a:gd name="T7" fmla="*/ 127 h 888"/>
                  <a:gd name="T8" fmla="*/ 506 w 512"/>
                  <a:gd name="T9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06" y="0"/>
                    </a:moveTo>
                    <a:lnTo>
                      <a:pt x="0" y="0"/>
                    </a:lnTo>
                    <a:lnTo>
                      <a:pt x="0" y="127"/>
                    </a:lnTo>
                    <a:lnTo>
                      <a:pt x="506" y="127"/>
                    </a:lnTo>
                    <a:lnTo>
                      <a:pt x="506" y="0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4" name="Freeform 96">
                <a:extLst>
                  <a:ext uri="{FF2B5EF4-FFF2-40B4-BE49-F238E27FC236}">
                    <a16:creationId xmlns:a16="http://schemas.microsoft.com/office/drawing/2014/main" id="{5F78E149-A88A-4086-A016-1BF8A2E1C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" y="2051"/>
                <a:ext cx="512" cy="888"/>
              </a:xfrm>
              <a:custGeom>
                <a:avLst/>
                <a:gdLst>
                  <a:gd name="T0" fmla="*/ 511 w 512"/>
                  <a:gd name="T1" fmla="*/ 763 h 888"/>
                  <a:gd name="T2" fmla="*/ 4 w 512"/>
                  <a:gd name="T3" fmla="*/ 763 h 888"/>
                  <a:gd name="T4" fmla="*/ 4 w 512"/>
                  <a:gd name="T5" fmla="*/ 888 h 888"/>
                  <a:gd name="T6" fmla="*/ 511 w 512"/>
                  <a:gd name="T7" fmla="*/ 888 h 888"/>
                  <a:gd name="T8" fmla="*/ 511 w 512"/>
                  <a:gd name="T9" fmla="*/ 763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11" y="763"/>
                    </a:moveTo>
                    <a:lnTo>
                      <a:pt x="4" y="763"/>
                    </a:lnTo>
                    <a:lnTo>
                      <a:pt x="4" y="888"/>
                    </a:lnTo>
                    <a:lnTo>
                      <a:pt x="511" y="888"/>
                    </a:lnTo>
                    <a:lnTo>
                      <a:pt x="511" y="763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1CF0A802-C8E6-4DBB-ADAA-5192C9DEC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" y="2155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5024185A-0CDB-453C-927F-0A4A09F25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" y="2155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994DF9FE-73C5-4B33-9D19-8BEE5294E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6" y="2155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1C189E9-4B0E-4D12-8D9E-902462E4E5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4" y="2054"/>
              <a:ext cx="512" cy="888"/>
              <a:chOff x="8444" y="2054"/>
              <a:chExt cx="512" cy="888"/>
            </a:xfrm>
          </p:grpSpPr>
          <p:sp>
            <p:nvSpPr>
              <p:cNvPr id="101" name="Freeform 93">
                <a:extLst>
                  <a:ext uri="{FF2B5EF4-FFF2-40B4-BE49-F238E27FC236}">
                    <a16:creationId xmlns:a16="http://schemas.microsoft.com/office/drawing/2014/main" id="{51EFFEF9-21EC-4640-88D6-F5CD46941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4" y="2054"/>
                <a:ext cx="512" cy="888"/>
              </a:xfrm>
              <a:custGeom>
                <a:avLst/>
                <a:gdLst>
                  <a:gd name="T0" fmla="*/ 508 w 512"/>
                  <a:gd name="T1" fmla="*/ 0 h 888"/>
                  <a:gd name="T2" fmla="*/ 0 w 512"/>
                  <a:gd name="T3" fmla="*/ 0 h 888"/>
                  <a:gd name="T4" fmla="*/ 0 w 512"/>
                  <a:gd name="T5" fmla="*/ 127 h 888"/>
                  <a:gd name="T6" fmla="*/ 508 w 512"/>
                  <a:gd name="T7" fmla="*/ 127 h 888"/>
                  <a:gd name="T8" fmla="*/ 508 w 512"/>
                  <a:gd name="T9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08" y="0"/>
                    </a:moveTo>
                    <a:lnTo>
                      <a:pt x="0" y="0"/>
                    </a:lnTo>
                    <a:lnTo>
                      <a:pt x="0" y="127"/>
                    </a:lnTo>
                    <a:lnTo>
                      <a:pt x="508" y="127"/>
                    </a:lnTo>
                    <a:lnTo>
                      <a:pt x="508" y="0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2" name="Freeform 94">
                <a:extLst>
                  <a:ext uri="{FF2B5EF4-FFF2-40B4-BE49-F238E27FC236}">
                    <a16:creationId xmlns:a16="http://schemas.microsoft.com/office/drawing/2014/main" id="{C9E6FD72-841A-4757-A9A5-AD45700F2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4" y="2054"/>
                <a:ext cx="512" cy="888"/>
              </a:xfrm>
              <a:custGeom>
                <a:avLst/>
                <a:gdLst>
                  <a:gd name="T0" fmla="*/ 511 w 512"/>
                  <a:gd name="T1" fmla="*/ 763 h 888"/>
                  <a:gd name="T2" fmla="*/ 4 w 512"/>
                  <a:gd name="T3" fmla="*/ 763 h 888"/>
                  <a:gd name="T4" fmla="*/ 4 w 512"/>
                  <a:gd name="T5" fmla="*/ 888 h 888"/>
                  <a:gd name="T6" fmla="*/ 511 w 512"/>
                  <a:gd name="T7" fmla="*/ 888 h 888"/>
                  <a:gd name="T8" fmla="*/ 511 w 512"/>
                  <a:gd name="T9" fmla="*/ 763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11" y="763"/>
                    </a:moveTo>
                    <a:lnTo>
                      <a:pt x="4" y="763"/>
                    </a:lnTo>
                    <a:lnTo>
                      <a:pt x="4" y="888"/>
                    </a:lnTo>
                    <a:lnTo>
                      <a:pt x="511" y="888"/>
                    </a:lnTo>
                    <a:lnTo>
                      <a:pt x="511" y="763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8E5C4BBB-7EE8-4035-8244-3B785ECA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1" y="1713"/>
              <a:ext cx="519" cy="255"/>
            </a:xfrm>
            <a:custGeom>
              <a:avLst/>
              <a:gdLst>
                <a:gd name="T0" fmla="*/ 0 w 519"/>
                <a:gd name="T1" fmla="*/ 254 h 255"/>
                <a:gd name="T2" fmla="*/ 518 w 519"/>
                <a:gd name="T3" fmla="*/ 254 h 255"/>
                <a:gd name="T4" fmla="*/ 518 w 519"/>
                <a:gd name="T5" fmla="*/ 0 h 255"/>
                <a:gd name="T6" fmla="*/ 0 w 519"/>
                <a:gd name="T7" fmla="*/ 0 h 255"/>
                <a:gd name="T8" fmla="*/ 0 w 519"/>
                <a:gd name="T9" fmla="*/ 25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55">
                  <a:moveTo>
                    <a:pt x="0" y="254"/>
                  </a:moveTo>
                  <a:lnTo>
                    <a:pt x="518" y="254"/>
                  </a:lnTo>
                  <a:lnTo>
                    <a:pt x="518" y="0"/>
                  </a:lnTo>
                  <a:lnTo>
                    <a:pt x="0" y="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85A041CD-7B70-4AB9-AFBA-F352C7A48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1" y="1420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9143E4E5-191A-4D52-8B9A-C108F6C52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1" y="1420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FFD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7A06922-053D-4E32-9A37-DE021F7FF1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27" y="1430"/>
              <a:ext cx="519" cy="538"/>
              <a:chOff x="9827" y="1430"/>
              <a:chExt cx="519" cy="538"/>
            </a:xfrm>
          </p:grpSpPr>
          <p:sp>
            <p:nvSpPr>
              <p:cNvPr id="99" name="Freeform 91">
                <a:extLst>
                  <a:ext uri="{FF2B5EF4-FFF2-40B4-BE49-F238E27FC236}">
                    <a16:creationId xmlns:a16="http://schemas.microsoft.com/office/drawing/2014/main" id="{5FA7ABB6-AB2D-4AB0-A5CA-EE12E1F42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7" y="1430"/>
                <a:ext cx="519" cy="538"/>
              </a:xfrm>
              <a:custGeom>
                <a:avLst/>
                <a:gdLst>
                  <a:gd name="T0" fmla="*/ 518 w 519"/>
                  <a:gd name="T1" fmla="*/ 295 h 538"/>
                  <a:gd name="T2" fmla="*/ 0 w 519"/>
                  <a:gd name="T3" fmla="*/ 295 h 538"/>
                  <a:gd name="T4" fmla="*/ 0 w 519"/>
                  <a:gd name="T5" fmla="*/ 537 h 538"/>
                  <a:gd name="T6" fmla="*/ 518 w 519"/>
                  <a:gd name="T7" fmla="*/ 537 h 538"/>
                  <a:gd name="T8" fmla="*/ 518 w 519"/>
                  <a:gd name="T9" fmla="*/ 295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295"/>
                    </a:moveTo>
                    <a:lnTo>
                      <a:pt x="0" y="295"/>
                    </a:lnTo>
                    <a:lnTo>
                      <a:pt x="0" y="537"/>
                    </a:lnTo>
                    <a:lnTo>
                      <a:pt x="518" y="537"/>
                    </a:lnTo>
                    <a:lnTo>
                      <a:pt x="518" y="295"/>
                    </a:lnTo>
                  </a:path>
                </a:pathLst>
              </a:custGeom>
              <a:solidFill>
                <a:srgbClr val="B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0" name="Freeform 92">
                <a:extLst>
                  <a:ext uri="{FF2B5EF4-FFF2-40B4-BE49-F238E27FC236}">
                    <a16:creationId xmlns:a16="http://schemas.microsoft.com/office/drawing/2014/main" id="{B33A08EB-D962-46B1-AA69-3E1AA3784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7" y="1430"/>
                <a:ext cx="519" cy="538"/>
              </a:xfrm>
              <a:custGeom>
                <a:avLst/>
                <a:gdLst>
                  <a:gd name="T0" fmla="*/ 518 w 519"/>
                  <a:gd name="T1" fmla="*/ 0 h 538"/>
                  <a:gd name="T2" fmla="*/ 0 w 519"/>
                  <a:gd name="T3" fmla="*/ 0 h 538"/>
                  <a:gd name="T4" fmla="*/ 0 w 519"/>
                  <a:gd name="T5" fmla="*/ 4 h 538"/>
                  <a:gd name="T6" fmla="*/ 518 w 519"/>
                  <a:gd name="T7" fmla="*/ 4 h 538"/>
                  <a:gd name="T8" fmla="*/ 518 w 519"/>
                  <a:gd name="T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518" y="4"/>
                    </a:lnTo>
                    <a:lnTo>
                      <a:pt x="518" y="0"/>
                    </a:lnTo>
                  </a:path>
                </a:pathLst>
              </a:custGeom>
              <a:solidFill>
                <a:srgbClr val="BF9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0E42D14A-1DAA-4843-9798-84BB54211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7" y="1435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BB07000E-4BFE-40FB-B284-E698381D6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7" y="1435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BF9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8780390D-A86B-49E6-BD82-F85461975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7" y="2347"/>
              <a:ext cx="2372" cy="584"/>
            </a:xfrm>
            <a:custGeom>
              <a:avLst/>
              <a:gdLst>
                <a:gd name="T0" fmla="*/ 0 w 2372"/>
                <a:gd name="T1" fmla="*/ 0 h 584"/>
                <a:gd name="T2" fmla="*/ 0 w 2372"/>
                <a:gd name="T3" fmla="*/ 583 h 584"/>
                <a:gd name="T4" fmla="*/ 2371 w 2372"/>
                <a:gd name="T5" fmla="*/ 583 h 584"/>
                <a:gd name="T6" fmla="*/ 0 w 2372"/>
                <a:gd name="T7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2" h="584">
                  <a:moveTo>
                    <a:pt x="0" y="0"/>
                  </a:moveTo>
                  <a:lnTo>
                    <a:pt x="0" y="583"/>
                  </a:lnTo>
                  <a:lnTo>
                    <a:pt x="2371" y="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5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019C8415-FFB9-4287-83BE-79A8E7CAE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2" y="2342"/>
              <a:ext cx="2369" cy="584"/>
            </a:xfrm>
            <a:custGeom>
              <a:avLst/>
              <a:gdLst>
                <a:gd name="T0" fmla="*/ 2368 w 2369"/>
                <a:gd name="T1" fmla="*/ 0 h 584"/>
                <a:gd name="T2" fmla="*/ 0 w 2369"/>
                <a:gd name="T3" fmla="*/ 0 h 584"/>
                <a:gd name="T4" fmla="*/ 2368 w 2369"/>
                <a:gd name="T5" fmla="*/ 583 h 584"/>
                <a:gd name="T6" fmla="*/ 2368 w 2369"/>
                <a:gd name="T7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9" h="584">
                  <a:moveTo>
                    <a:pt x="2368" y="0"/>
                  </a:moveTo>
                  <a:lnTo>
                    <a:pt x="0" y="0"/>
                  </a:lnTo>
                  <a:lnTo>
                    <a:pt x="2368" y="583"/>
                  </a:lnTo>
                  <a:lnTo>
                    <a:pt x="2368" y="0"/>
                  </a:lnTo>
                  <a:close/>
                </a:path>
              </a:pathLst>
            </a:custGeom>
            <a:solidFill>
              <a:srgbClr val="359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229AA3F4-26A7-4007-8D0A-1D88A38C1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79" y="3316"/>
              <a:ext cx="20" cy="470"/>
            </a:xfrm>
            <a:custGeom>
              <a:avLst/>
              <a:gdLst>
                <a:gd name="T0" fmla="*/ 0 w 20"/>
                <a:gd name="T1" fmla="*/ 0 h 470"/>
                <a:gd name="T2" fmla="*/ 0 w 20"/>
                <a:gd name="T3" fmla="*/ 469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470">
                  <a:moveTo>
                    <a:pt x="0" y="0"/>
                  </a:moveTo>
                  <a:lnTo>
                    <a:pt x="0" y="469"/>
                  </a:lnTo>
                </a:path>
              </a:pathLst>
            </a:custGeom>
            <a:noFill/>
            <a:ln w="127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47DC71F0-F48F-4D65-A1BD-C0D4E78CF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9" y="3766"/>
              <a:ext cx="120" cy="120"/>
            </a:xfrm>
            <a:custGeom>
              <a:avLst/>
              <a:gdLst>
                <a:gd name="T0" fmla="*/ 120 w 120"/>
                <a:gd name="T1" fmla="*/ 0 h 120"/>
                <a:gd name="T2" fmla="*/ 0 w 120"/>
                <a:gd name="T3" fmla="*/ 0 h 120"/>
                <a:gd name="T4" fmla="*/ 60 w 120"/>
                <a:gd name="T5" fmla="*/ 120 h 120"/>
                <a:gd name="T6" fmla="*/ 120 w 120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lnTo>
                    <a:pt x="0" y="0"/>
                  </a:lnTo>
                  <a:lnTo>
                    <a:pt x="60" y="12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A22B576-2806-476E-A377-272D265187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1" y="6091"/>
              <a:ext cx="521" cy="536"/>
              <a:chOff x="1511" y="6091"/>
              <a:chExt cx="521" cy="536"/>
            </a:xfrm>
          </p:grpSpPr>
          <p:sp>
            <p:nvSpPr>
              <p:cNvPr id="97" name="Freeform 89">
                <a:extLst>
                  <a:ext uri="{FF2B5EF4-FFF2-40B4-BE49-F238E27FC236}">
                    <a16:creationId xmlns:a16="http://schemas.microsoft.com/office/drawing/2014/main" id="{93B3DD7F-2341-44CE-9EA4-7F180A31F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" y="6091"/>
                <a:ext cx="521" cy="536"/>
              </a:xfrm>
              <a:custGeom>
                <a:avLst/>
                <a:gdLst>
                  <a:gd name="T0" fmla="*/ 520 w 521"/>
                  <a:gd name="T1" fmla="*/ 295 h 536"/>
                  <a:gd name="T2" fmla="*/ 0 w 521"/>
                  <a:gd name="T3" fmla="*/ 295 h 536"/>
                  <a:gd name="T4" fmla="*/ 0 w 521"/>
                  <a:gd name="T5" fmla="*/ 535 h 536"/>
                  <a:gd name="T6" fmla="*/ 520 w 521"/>
                  <a:gd name="T7" fmla="*/ 535 h 536"/>
                  <a:gd name="T8" fmla="*/ 520 w 521"/>
                  <a:gd name="T9" fmla="*/ 295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" h="536">
                    <a:moveTo>
                      <a:pt x="520" y="295"/>
                    </a:moveTo>
                    <a:lnTo>
                      <a:pt x="0" y="295"/>
                    </a:lnTo>
                    <a:lnTo>
                      <a:pt x="0" y="535"/>
                    </a:lnTo>
                    <a:lnTo>
                      <a:pt x="520" y="535"/>
                    </a:lnTo>
                    <a:lnTo>
                      <a:pt x="520" y="295"/>
                    </a:lnTo>
                  </a:path>
                </a:pathLst>
              </a:custGeom>
              <a:solidFill>
                <a:srgbClr val="C55A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8" name="Freeform 90">
                <a:extLst>
                  <a:ext uri="{FF2B5EF4-FFF2-40B4-BE49-F238E27FC236}">
                    <a16:creationId xmlns:a16="http://schemas.microsoft.com/office/drawing/2014/main" id="{7A2771F2-89C5-466C-BEB9-4C44120BA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" y="6091"/>
                <a:ext cx="521" cy="536"/>
              </a:xfrm>
              <a:custGeom>
                <a:avLst/>
                <a:gdLst>
                  <a:gd name="T0" fmla="*/ 520 w 521"/>
                  <a:gd name="T1" fmla="*/ 0 h 536"/>
                  <a:gd name="T2" fmla="*/ 0 w 521"/>
                  <a:gd name="T3" fmla="*/ 0 h 536"/>
                  <a:gd name="T4" fmla="*/ 0 w 521"/>
                  <a:gd name="T5" fmla="*/ 2 h 536"/>
                  <a:gd name="T6" fmla="*/ 520 w 521"/>
                  <a:gd name="T7" fmla="*/ 2 h 536"/>
                  <a:gd name="T8" fmla="*/ 520 w 521"/>
                  <a:gd name="T9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" h="536">
                    <a:moveTo>
                      <a:pt x="52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520" y="2"/>
                    </a:lnTo>
                    <a:lnTo>
                      <a:pt x="520" y="0"/>
                    </a:lnTo>
                  </a:path>
                </a:pathLst>
              </a:custGeom>
              <a:solidFill>
                <a:srgbClr val="C55A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91EB14A8-8215-42AB-B9A9-EAA343B17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6093"/>
              <a:ext cx="521" cy="293"/>
            </a:xfrm>
            <a:custGeom>
              <a:avLst/>
              <a:gdLst>
                <a:gd name="T0" fmla="*/ 0 w 521"/>
                <a:gd name="T1" fmla="*/ 0 h 293"/>
                <a:gd name="T2" fmla="*/ 520 w 521"/>
                <a:gd name="T3" fmla="*/ 0 h 293"/>
                <a:gd name="T4" fmla="*/ 520 w 521"/>
                <a:gd name="T5" fmla="*/ 292 h 293"/>
                <a:gd name="T6" fmla="*/ 0 w 521"/>
                <a:gd name="T7" fmla="*/ 292 h 293"/>
                <a:gd name="T8" fmla="*/ 0 w 521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3">
                  <a:moveTo>
                    <a:pt x="0" y="0"/>
                  </a:moveTo>
                  <a:lnTo>
                    <a:pt x="520" y="0"/>
                  </a:lnTo>
                  <a:lnTo>
                    <a:pt x="520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675ECC14-5166-4859-BF26-A3B1F038D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6093"/>
              <a:ext cx="521" cy="293"/>
            </a:xfrm>
            <a:custGeom>
              <a:avLst/>
              <a:gdLst>
                <a:gd name="T0" fmla="*/ 0 w 521"/>
                <a:gd name="T1" fmla="*/ 0 h 293"/>
                <a:gd name="T2" fmla="*/ 520 w 521"/>
                <a:gd name="T3" fmla="*/ 0 h 293"/>
                <a:gd name="T4" fmla="*/ 520 w 521"/>
                <a:gd name="T5" fmla="*/ 292 h 293"/>
                <a:gd name="T6" fmla="*/ 0 w 521"/>
                <a:gd name="T7" fmla="*/ 292 h 293"/>
                <a:gd name="T8" fmla="*/ 0 w 521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3">
                  <a:moveTo>
                    <a:pt x="0" y="0"/>
                  </a:moveTo>
                  <a:lnTo>
                    <a:pt x="520" y="0"/>
                  </a:lnTo>
                  <a:lnTo>
                    <a:pt x="520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C55A1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0ED15B39-56AB-4405-8017-EDBCD46DC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" y="6079"/>
              <a:ext cx="1601" cy="646"/>
            </a:xfrm>
            <a:custGeom>
              <a:avLst/>
              <a:gdLst>
                <a:gd name="T0" fmla="*/ 0 w 1601"/>
                <a:gd name="T1" fmla="*/ 0 h 646"/>
                <a:gd name="T2" fmla="*/ 1600 w 1601"/>
                <a:gd name="T3" fmla="*/ 0 h 646"/>
                <a:gd name="T4" fmla="*/ 1600 w 1601"/>
                <a:gd name="T5" fmla="*/ 645 h 646"/>
                <a:gd name="T6" fmla="*/ 0 w 1601"/>
                <a:gd name="T7" fmla="*/ 645 h 646"/>
                <a:gd name="T8" fmla="*/ 0 w 1601"/>
                <a:gd name="T9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1" h="646">
                  <a:moveTo>
                    <a:pt x="0" y="0"/>
                  </a:moveTo>
                  <a:lnTo>
                    <a:pt x="1600" y="0"/>
                  </a:lnTo>
                  <a:lnTo>
                    <a:pt x="1600" y="645"/>
                  </a:lnTo>
                  <a:lnTo>
                    <a:pt x="0" y="6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641834A8-8603-46B1-8637-37AFE9BB0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6245"/>
              <a:ext cx="1275" cy="20"/>
            </a:xfrm>
            <a:custGeom>
              <a:avLst/>
              <a:gdLst>
                <a:gd name="T0" fmla="*/ 0 w 1275"/>
                <a:gd name="T1" fmla="*/ 0 h 20"/>
                <a:gd name="T2" fmla="*/ 1274 w 127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5" h="20">
                  <a:moveTo>
                    <a:pt x="0" y="0"/>
                  </a:moveTo>
                  <a:lnTo>
                    <a:pt x="1274" y="0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5A940D50-84E0-479F-BCBF-9167329BA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6397"/>
              <a:ext cx="1275" cy="20"/>
            </a:xfrm>
            <a:custGeom>
              <a:avLst/>
              <a:gdLst>
                <a:gd name="T0" fmla="*/ 0 w 1275"/>
                <a:gd name="T1" fmla="*/ 0 h 20"/>
                <a:gd name="T2" fmla="*/ 1274 w 127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5" h="20">
                  <a:moveTo>
                    <a:pt x="0" y="0"/>
                  </a:moveTo>
                  <a:lnTo>
                    <a:pt x="1274" y="0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DBA0F160-DD79-448C-8029-A1FB487BF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" y="6545"/>
              <a:ext cx="1275" cy="20"/>
            </a:xfrm>
            <a:custGeom>
              <a:avLst/>
              <a:gdLst>
                <a:gd name="T0" fmla="*/ 0 w 1275"/>
                <a:gd name="T1" fmla="*/ 0 h 20"/>
                <a:gd name="T2" fmla="*/ 1274 w 127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5" h="20">
                  <a:moveTo>
                    <a:pt x="0" y="0"/>
                  </a:moveTo>
                  <a:lnTo>
                    <a:pt x="1274" y="0"/>
                  </a:lnTo>
                </a:path>
              </a:pathLst>
            </a:custGeom>
            <a:noFill/>
            <a:ln w="56387">
              <a:solidFill>
                <a:srgbClr val="9DC3E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D44A343-EEFE-4D22-B232-E999E9B4A3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9" y="6141"/>
              <a:ext cx="1539" cy="528"/>
              <a:chOff x="3049" y="6141"/>
              <a:chExt cx="1539" cy="528"/>
            </a:xfrm>
          </p:grpSpPr>
          <p:sp>
            <p:nvSpPr>
              <p:cNvPr id="95" name="Freeform 87">
                <a:extLst>
                  <a:ext uri="{FF2B5EF4-FFF2-40B4-BE49-F238E27FC236}">
                    <a16:creationId xmlns:a16="http://schemas.microsoft.com/office/drawing/2014/main" id="{43591360-DE27-43E2-8FE4-1DFF25F52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6141"/>
                <a:ext cx="1539" cy="528"/>
              </a:xfrm>
              <a:custGeom>
                <a:avLst/>
                <a:gdLst>
                  <a:gd name="T0" fmla="*/ 132 w 1539"/>
                  <a:gd name="T1" fmla="*/ 0 h 528"/>
                  <a:gd name="T2" fmla="*/ 0 w 1539"/>
                  <a:gd name="T3" fmla="*/ 0 h 528"/>
                  <a:gd name="T4" fmla="*/ 0 w 1539"/>
                  <a:gd name="T5" fmla="*/ 506 h 528"/>
                  <a:gd name="T6" fmla="*/ 132 w 1539"/>
                  <a:gd name="T7" fmla="*/ 506 h 528"/>
                  <a:gd name="T8" fmla="*/ 132 w 1539"/>
                  <a:gd name="T9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9" h="528">
                    <a:moveTo>
                      <a:pt x="132" y="0"/>
                    </a:moveTo>
                    <a:lnTo>
                      <a:pt x="0" y="0"/>
                    </a:lnTo>
                    <a:lnTo>
                      <a:pt x="0" y="506"/>
                    </a:lnTo>
                    <a:lnTo>
                      <a:pt x="132" y="506"/>
                    </a:lnTo>
                    <a:lnTo>
                      <a:pt x="132" y="0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6" name="Freeform 88">
                <a:extLst>
                  <a:ext uri="{FF2B5EF4-FFF2-40B4-BE49-F238E27FC236}">
                    <a16:creationId xmlns:a16="http://schemas.microsoft.com/office/drawing/2014/main" id="{8EB4838B-2DFD-4C78-B0D7-3064037E0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6141"/>
                <a:ext cx="1539" cy="528"/>
              </a:xfrm>
              <a:custGeom>
                <a:avLst/>
                <a:gdLst>
                  <a:gd name="T0" fmla="*/ 1538 w 1539"/>
                  <a:gd name="T1" fmla="*/ 19 h 528"/>
                  <a:gd name="T2" fmla="*/ 1406 w 1539"/>
                  <a:gd name="T3" fmla="*/ 19 h 528"/>
                  <a:gd name="T4" fmla="*/ 1406 w 1539"/>
                  <a:gd name="T5" fmla="*/ 528 h 528"/>
                  <a:gd name="T6" fmla="*/ 1538 w 1539"/>
                  <a:gd name="T7" fmla="*/ 528 h 528"/>
                  <a:gd name="T8" fmla="*/ 1538 w 1539"/>
                  <a:gd name="T9" fmla="*/ 19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9" h="528">
                    <a:moveTo>
                      <a:pt x="1538" y="19"/>
                    </a:moveTo>
                    <a:lnTo>
                      <a:pt x="1406" y="19"/>
                    </a:lnTo>
                    <a:lnTo>
                      <a:pt x="1406" y="528"/>
                    </a:lnTo>
                    <a:lnTo>
                      <a:pt x="1538" y="528"/>
                    </a:lnTo>
                    <a:lnTo>
                      <a:pt x="1538" y="19"/>
                    </a:lnTo>
                  </a:path>
                </a:pathLst>
              </a:custGeom>
              <a:solidFill>
                <a:srgbClr val="2E7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id="{7FC5E6CC-49B5-4B5A-8AF0-38BB01560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" y="7514"/>
              <a:ext cx="569" cy="615"/>
            </a:xfrm>
            <a:custGeom>
              <a:avLst/>
              <a:gdLst>
                <a:gd name="T0" fmla="*/ 0 w 569"/>
                <a:gd name="T1" fmla="*/ 0 h 615"/>
                <a:gd name="T2" fmla="*/ 568 w 569"/>
                <a:gd name="T3" fmla="*/ 0 h 615"/>
                <a:gd name="T4" fmla="*/ 568 w 569"/>
                <a:gd name="T5" fmla="*/ 614 h 615"/>
                <a:gd name="T6" fmla="*/ 0 w 569"/>
                <a:gd name="T7" fmla="*/ 614 h 615"/>
                <a:gd name="T8" fmla="*/ 0 w 569"/>
                <a:gd name="T9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615">
                  <a:moveTo>
                    <a:pt x="0" y="0"/>
                  </a:moveTo>
                  <a:lnTo>
                    <a:pt x="568" y="0"/>
                  </a:lnTo>
                  <a:lnTo>
                    <a:pt x="568" y="614"/>
                  </a:lnTo>
                  <a:lnTo>
                    <a:pt x="0" y="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5E6705E1-AA7F-4F4C-9D41-6382919BC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" y="7464"/>
              <a:ext cx="569" cy="135"/>
            </a:xfrm>
            <a:custGeom>
              <a:avLst/>
              <a:gdLst>
                <a:gd name="T0" fmla="*/ 284 w 569"/>
                <a:gd name="T1" fmla="*/ 0 h 135"/>
                <a:gd name="T2" fmla="*/ 173 w 569"/>
                <a:gd name="T3" fmla="*/ 5 h 135"/>
                <a:gd name="T4" fmla="*/ 83 w 569"/>
                <a:gd name="T5" fmla="*/ 19 h 135"/>
                <a:gd name="T6" fmla="*/ 22 w 569"/>
                <a:gd name="T7" fmla="*/ 41 h 135"/>
                <a:gd name="T8" fmla="*/ 0 w 569"/>
                <a:gd name="T9" fmla="*/ 67 h 135"/>
                <a:gd name="T10" fmla="*/ 22 w 569"/>
                <a:gd name="T11" fmla="*/ 93 h 135"/>
                <a:gd name="T12" fmla="*/ 83 w 569"/>
                <a:gd name="T13" fmla="*/ 114 h 135"/>
                <a:gd name="T14" fmla="*/ 173 w 569"/>
                <a:gd name="T15" fmla="*/ 129 h 135"/>
                <a:gd name="T16" fmla="*/ 284 w 569"/>
                <a:gd name="T17" fmla="*/ 134 h 135"/>
                <a:gd name="T18" fmla="*/ 395 w 569"/>
                <a:gd name="T19" fmla="*/ 129 h 135"/>
                <a:gd name="T20" fmla="*/ 485 w 569"/>
                <a:gd name="T21" fmla="*/ 114 h 135"/>
                <a:gd name="T22" fmla="*/ 546 w 569"/>
                <a:gd name="T23" fmla="*/ 93 h 135"/>
                <a:gd name="T24" fmla="*/ 568 w 569"/>
                <a:gd name="T25" fmla="*/ 67 h 135"/>
                <a:gd name="T26" fmla="*/ 546 w 569"/>
                <a:gd name="T27" fmla="*/ 41 h 135"/>
                <a:gd name="T28" fmla="*/ 485 w 569"/>
                <a:gd name="T29" fmla="*/ 19 h 135"/>
                <a:gd name="T30" fmla="*/ 395 w 569"/>
                <a:gd name="T31" fmla="*/ 5 h 135"/>
                <a:gd name="T32" fmla="*/ 284 w 569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9" h="135">
                  <a:moveTo>
                    <a:pt x="284" y="0"/>
                  </a:moveTo>
                  <a:lnTo>
                    <a:pt x="173" y="5"/>
                  </a:lnTo>
                  <a:lnTo>
                    <a:pt x="83" y="19"/>
                  </a:lnTo>
                  <a:lnTo>
                    <a:pt x="22" y="41"/>
                  </a:lnTo>
                  <a:lnTo>
                    <a:pt x="0" y="67"/>
                  </a:lnTo>
                  <a:lnTo>
                    <a:pt x="22" y="93"/>
                  </a:lnTo>
                  <a:lnTo>
                    <a:pt x="83" y="114"/>
                  </a:lnTo>
                  <a:lnTo>
                    <a:pt x="173" y="129"/>
                  </a:lnTo>
                  <a:lnTo>
                    <a:pt x="284" y="134"/>
                  </a:lnTo>
                  <a:lnTo>
                    <a:pt x="395" y="129"/>
                  </a:lnTo>
                  <a:lnTo>
                    <a:pt x="485" y="114"/>
                  </a:lnTo>
                  <a:lnTo>
                    <a:pt x="546" y="93"/>
                  </a:lnTo>
                  <a:lnTo>
                    <a:pt x="568" y="67"/>
                  </a:lnTo>
                  <a:lnTo>
                    <a:pt x="546" y="41"/>
                  </a:lnTo>
                  <a:lnTo>
                    <a:pt x="485" y="19"/>
                  </a:lnTo>
                  <a:lnTo>
                    <a:pt x="395" y="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A7A8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842E6EDA-DA3F-43FB-9743-B5AB308C0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" y="7077"/>
              <a:ext cx="224" cy="1126"/>
            </a:xfrm>
            <a:custGeom>
              <a:avLst/>
              <a:gdLst>
                <a:gd name="T0" fmla="*/ 186 w 224"/>
                <a:gd name="T1" fmla="*/ 0 h 1126"/>
                <a:gd name="T2" fmla="*/ 37 w 224"/>
                <a:gd name="T3" fmla="*/ 0 h 1126"/>
                <a:gd name="T4" fmla="*/ 22 w 224"/>
                <a:gd name="T5" fmla="*/ 2 h 1126"/>
                <a:gd name="T6" fmla="*/ 10 w 224"/>
                <a:gd name="T7" fmla="*/ 10 h 1126"/>
                <a:gd name="T8" fmla="*/ 2 w 224"/>
                <a:gd name="T9" fmla="*/ 22 h 1126"/>
                <a:gd name="T10" fmla="*/ 0 w 224"/>
                <a:gd name="T11" fmla="*/ 37 h 1126"/>
                <a:gd name="T12" fmla="*/ 0 w 224"/>
                <a:gd name="T13" fmla="*/ 1088 h 1126"/>
                <a:gd name="T14" fmla="*/ 2 w 224"/>
                <a:gd name="T15" fmla="*/ 1102 h 1126"/>
                <a:gd name="T16" fmla="*/ 10 w 224"/>
                <a:gd name="T17" fmla="*/ 1114 h 1126"/>
                <a:gd name="T18" fmla="*/ 22 w 224"/>
                <a:gd name="T19" fmla="*/ 1122 h 1126"/>
                <a:gd name="T20" fmla="*/ 37 w 224"/>
                <a:gd name="T21" fmla="*/ 1125 h 1126"/>
                <a:gd name="T22" fmla="*/ 186 w 224"/>
                <a:gd name="T23" fmla="*/ 1125 h 1126"/>
                <a:gd name="T24" fmla="*/ 200 w 224"/>
                <a:gd name="T25" fmla="*/ 1122 h 1126"/>
                <a:gd name="T26" fmla="*/ 212 w 224"/>
                <a:gd name="T27" fmla="*/ 1114 h 1126"/>
                <a:gd name="T28" fmla="*/ 220 w 224"/>
                <a:gd name="T29" fmla="*/ 1102 h 1126"/>
                <a:gd name="T30" fmla="*/ 223 w 224"/>
                <a:gd name="T31" fmla="*/ 1088 h 1126"/>
                <a:gd name="T32" fmla="*/ 223 w 224"/>
                <a:gd name="T33" fmla="*/ 37 h 1126"/>
                <a:gd name="T34" fmla="*/ 220 w 224"/>
                <a:gd name="T35" fmla="*/ 22 h 1126"/>
                <a:gd name="T36" fmla="*/ 212 w 224"/>
                <a:gd name="T37" fmla="*/ 10 h 1126"/>
                <a:gd name="T38" fmla="*/ 200 w 224"/>
                <a:gd name="T39" fmla="*/ 2 h 1126"/>
                <a:gd name="T40" fmla="*/ 186 w 224"/>
                <a:gd name="T41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4" h="1126">
                  <a:moveTo>
                    <a:pt x="186" y="0"/>
                  </a:moveTo>
                  <a:lnTo>
                    <a:pt x="37" y="0"/>
                  </a:lnTo>
                  <a:lnTo>
                    <a:pt x="22" y="2"/>
                  </a:lnTo>
                  <a:lnTo>
                    <a:pt x="10" y="10"/>
                  </a:lnTo>
                  <a:lnTo>
                    <a:pt x="2" y="22"/>
                  </a:lnTo>
                  <a:lnTo>
                    <a:pt x="0" y="37"/>
                  </a:lnTo>
                  <a:lnTo>
                    <a:pt x="0" y="1088"/>
                  </a:lnTo>
                  <a:lnTo>
                    <a:pt x="2" y="1102"/>
                  </a:lnTo>
                  <a:lnTo>
                    <a:pt x="10" y="1114"/>
                  </a:lnTo>
                  <a:lnTo>
                    <a:pt x="22" y="1122"/>
                  </a:lnTo>
                  <a:lnTo>
                    <a:pt x="37" y="1125"/>
                  </a:lnTo>
                  <a:lnTo>
                    <a:pt x="186" y="1125"/>
                  </a:lnTo>
                  <a:lnTo>
                    <a:pt x="200" y="1122"/>
                  </a:lnTo>
                  <a:lnTo>
                    <a:pt x="212" y="1114"/>
                  </a:lnTo>
                  <a:lnTo>
                    <a:pt x="220" y="1102"/>
                  </a:lnTo>
                  <a:lnTo>
                    <a:pt x="223" y="1088"/>
                  </a:lnTo>
                  <a:lnTo>
                    <a:pt x="223" y="37"/>
                  </a:lnTo>
                  <a:lnTo>
                    <a:pt x="220" y="22"/>
                  </a:lnTo>
                  <a:lnTo>
                    <a:pt x="212" y="10"/>
                  </a:lnTo>
                  <a:lnTo>
                    <a:pt x="200" y="2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6" name="Freeform 68">
              <a:extLst>
                <a:ext uri="{FF2B5EF4-FFF2-40B4-BE49-F238E27FC236}">
                  <a16:creationId xmlns:a16="http://schemas.microsoft.com/office/drawing/2014/main" id="{5F9AB01B-84B6-4C0F-96FF-1DFD40216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" y="6455"/>
              <a:ext cx="521" cy="257"/>
            </a:xfrm>
            <a:custGeom>
              <a:avLst/>
              <a:gdLst>
                <a:gd name="T0" fmla="*/ 0 w 521"/>
                <a:gd name="T1" fmla="*/ 256 h 257"/>
                <a:gd name="T2" fmla="*/ 520 w 521"/>
                <a:gd name="T3" fmla="*/ 256 h 257"/>
                <a:gd name="T4" fmla="*/ 520 w 521"/>
                <a:gd name="T5" fmla="*/ 0 h 257"/>
                <a:gd name="T6" fmla="*/ 0 w 521"/>
                <a:gd name="T7" fmla="*/ 0 h 257"/>
                <a:gd name="T8" fmla="*/ 0 w 521"/>
                <a:gd name="T9" fmla="*/ 256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57">
                  <a:moveTo>
                    <a:pt x="0" y="256"/>
                  </a:moveTo>
                  <a:lnTo>
                    <a:pt x="520" y="256"/>
                  </a:lnTo>
                  <a:lnTo>
                    <a:pt x="520" y="0"/>
                  </a:lnTo>
                  <a:lnTo>
                    <a:pt x="0" y="0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105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Freeform 69">
              <a:extLst>
                <a:ext uri="{FF2B5EF4-FFF2-40B4-BE49-F238E27FC236}">
                  <a16:creationId xmlns:a16="http://schemas.microsoft.com/office/drawing/2014/main" id="{DFBCC776-3833-4AAF-9F47-C04CCD544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" y="6165"/>
              <a:ext cx="521" cy="291"/>
            </a:xfrm>
            <a:custGeom>
              <a:avLst/>
              <a:gdLst>
                <a:gd name="T0" fmla="*/ 0 w 521"/>
                <a:gd name="T1" fmla="*/ 0 h 291"/>
                <a:gd name="T2" fmla="*/ 520 w 521"/>
                <a:gd name="T3" fmla="*/ 0 h 291"/>
                <a:gd name="T4" fmla="*/ 520 w 521"/>
                <a:gd name="T5" fmla="*/ 290 h 291"/>
                <a:gd name="T6" fmla="*/ 0 w 521"/>
                <a:gd name="T7" fmla="*/ 290 h 291"/>
                <a:gd name="T8" fmla="*/ 0 w 521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1">
                  <a:moveTo>
                    <a:pt x="0" y="0"/>
                  </a:moveTo>
                  <a:lnTo>
                    <a:pt x="520" y="0"/>
                  </a:lnTo>
                  <a:lnTo>
                    <a:pt x="520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Freeform 70">
              <a:extLst>
                <a:ext uri="{FF2B5EF4-FFF2-40B4-BE49-F238E27FC236}">
                  <a16:creationId xmlns:a16="http://schemas.microsoft.com/office/drawing/2014/main" id="{2018B150-C523-4EB4-9106-E29F9AA91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" y="6165"/>
              <a:ext cx="521" cy="291"/>
            </a:xfrm>
            <a:custGeom>
              <a:avLst/>
              <a:gdLst>
                <a:gd name="T0" fmla="*/ 0 w 521"/>
                <a:gd name="T1" fmla="*/ 0 h 291"/>
                <a:gd name="T2" fmla="*/ 520 w 521"/>
                <a:gd name="T3" fmla="*/ 0 h 291"/>
                <a:gd name="T4" fmla="*/ 520 w 521"/>
                <a:gd name="T5" fmla="*/ 290 h 291"/>
                <a:gd name="T6" fmla="*/ 0 w 521"/>
                <a:gd name="T7" fmla="*/ 290 h 291"/>
                <a:gd name="T8" fmla="*/ 0 w 521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1">
                  <a:moveTo>
                    <a:pt x="0" y="0"/>
                  </a:moveTo>
                  <a:lnTo>
                    <a:pt x="520" y="0"/>
                  </a:lnTo>
                  <a:lnTo>
                    <a:pt x="520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105E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D6F00F27-7D89-480C-A202-A19CAE765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7" y="6326"/>
              <a:ext cx="1364" cy="406"/>
            </a:xfrm>
            <a:custGeom>
              <a:avLst/>
              <a:gdLst>
                <a:gd name="T0" fmla="*/ 0 w 1364"/>
                <a:gd name="T1" fmla="*/ 405 h 406"/>
                <a:gd name="T2" fmla="*/ 1363 w 1364"/>
                <a:gd name="T3" fmla="*/ 405 h 406"/>
                <a:gd name="T4" fmla="*/ 1363 w 1364"/>
                <a:gd name="T5" fmla="*/ 0 h 406"/>
                <a:gd name="T6" fmla="*/ 0 w 1364"/>
                <a:gd name="T7" fmla="*/ 0 h 406"/>
                <a:gd name="T8" fmla="*/ 0 w 1364"/>
                <a:gd name="T9" fmla="*/ 405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4" h="406">
                  <a:moveTo>
                    <a:pt x="0" y="405"/>
                  </a:moveTo>
                  <a:lnTo>
                    <a:pt x="1363" y="405"/>
                  </a:lnTo>
                  <a:lnTo>
                    <a:pt x="1363" y="0"/>
                  </a:lnTo>
                  <a:lnTo>
                    <a:pt x="0" y="0"/>
                  </a:lnTo>
                  <a:lnTo>
                    <a:pt x="0" y="405"/>
                  </a:lnTo>
                  <a:close/>
                </a:path>
              </a:pathLst>
            </a:custGeom>
            <a:solidFill>
              <a:srgbClr val="105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72">
              <a:extLst>
                <a:ext uri="{FF2B5EF4-FFF2-40B4-BE49-F238E27FC236}">
                  <a16:creationId xmlns:a16="http://schemas.microsoft.com/office/drawing/2014/main" id="{27994A8F-FD38-4104-BA5B-9A899D7C4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7" y="5863"/>
              <a:ext cx="1364" cy="464"/>
            </a:xfrm>
            <a:custGeom>
              <a:avLst/>
              <a:gdLst>
                <a:gd name="T0" fmla="*/ 0 w 1364"/>
                <a:gd name="T1" fmla="*/ 0 h 464"/>
                <a:gd name="T2" fmla="*/ 1363 w 1364"/>
                <a:gd name="T3" fmla="*/ 0 h 464"/>
                <a:gd name="T4" fmla="*/ 1363 w 1364"/>
                <a:gd name="T5" fmla="*/ 463 h 464"/>
                <a:gd name="T6" fmla="*/ 0 w 1364"/>
                <a:gd name="T7" fmla="*/ 463 h 464"/>
                <a:gd name="T8" fmla="*/ 0 w 1364"/>
                <a:gd name="T9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4" h="464">
                  <a:moveTo>
                    <a:pt x="0" y="0"/>
                  </a:moveTo>
                  <a:lnTo>
                    <a:pt x="1363" y="0"/>
                  </a:lnTo>
                  <a:lnTo>
                    <a:pt x="1363" y="463"/>
                  </a:lnTo>
                  <a:lnTo>
                    <a:pt x="0" y="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Freeform 73">
              <a:extLst>
                <a:ext uri="{FF2B5EF4-FFF2-40B4-BE49-F238E27FC236}">
                  <a16:creationId xmlns:a16="http://schemas.microsoft.com/office/drawing/2014/main" id="{DA4ADEEC-6693-4261-924B-132E2C855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7" y="5863"/>
              <a:ext cx="1364" cy="464"/>
            </a:xfrm>
            <a:custGeom>
              <a:avLst/>
              <a:gdLst>
                <a:gd name="T0" fmla="*/ 0 w 1364"/>
                <a:gd name="T1" fmla="*/ 0 h 464"/>
                <a:gd name="T2" fmla="*/ 1363 w 1364"/>
                <a:gd name="T3" fmla="*/ 0 h 464"/>
                <a:gd name="T4" fmla="*/ 1363 w 1364"/>
                <a:gd name="T5" fmla="*/ 463 h 464"/>
                <a:gd name="T6" fmla="*/ 0 w 1364"/>
                <a:gd name="T7" fmla="*/ 463 h 464"/>
                <a:gd name="T8" fmla="*/ 0 w 1364"/>
                <a:gd name="T9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4" h="464">
                  <a:moveTo>
                    <a:pt x="0" y="0"/>
                  </a:moveTo>
                  <a:lnTo>
                    <a:pt x="1363" y="0"/>
                  </a:lnTo>
                  <a:lnTo>
                    <a:pt x="1363" y="463"/>
                  </a:lnTo>
                  <a:lnTo>
                    <a:pt x="0" y="4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92">
              <a:solidFill>
                <a:srgbClr val="105EA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2" name="Freeform 74">
              <a:extLst>
                <a:ext uri="{FF2B5EF4-FFF2-40B4-BE49-F238E27FC236}">
                  <a16:creationId xmlns:a16="http://schemas.microsoft.com/office/drawing/2014/main" id="{AAAB0357-CF0C-4977-AD1C-1B9AC29A7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1" y="5956"/>
              <a:ext cx="1841" cy="761"/>
            </a:xfrm>
            <a:custGeom>
              <a:avLst/>
              <a:gdLst>
                <a:gd name="T0" fmla="*/ 0 w 1841"/>
                <a:gd name="T1" fmla="*/ 0 h 761"/>
                <a:gd name="T2" fmla="*/ 1840 w 1841"/>
                <a:gd name="T3" fmla="*/ 0 h 761"/>
                <a:gd name="T4" fmla="*/ 1840 w 1841"/>
                <a:gd name="T5" fmla="*/ 760 h 761"/>
                <a:gd name="T6" fmla="*/ 0 w 1841"/>
                <a:gd name="T7" fmla="*/ 760 h 761"/>
                <a:gd name="T8" fmla="*/ 0 w 1841"/>
                <a:gd name="T9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1" h="761">
                  <a:moveTo>
                    <a:pt x="0" y="0"/>
                  </a:moveTo>
                  <a:lnTo>
                    <a:pt x="1840" y="0"/>
                  </a:lnTo>
                  <a:lnTo>
                    <a:pt x="1840" y="760"/>
                  </a:lnTo>
                  <a:lnTo>
                    <a:pt x="0" y="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98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6B95CBB0-EA8B-471F-9D03-5BE4F8D04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" y="2150"/>
              <a:ext cx="2566" cy="1025"/>
            </a:xfrm>
            <a:custGeom>
              <a:avLst/>
              <a:gdLst>
                <a:gd name="T0" fmla="*/ 2053 w 2566"/>
                <a:gd name="T1" fmla="*/ 0 h 1025"/>
                <a:gd name="T2" fmla="*/ 2053 w 2566"/>
                <a:gd name="T3" fmla="*/ 256 h 1025"/>
                <a:gd name="T4" fmla="*/ 0 w 2566"/>
                <a:gd name="T5" fmla="*/ 256 h 1025"/>
                <a:gd name="T6" fmla="*/ 0 w 2566"/>
                <a:gd name="T7" fmla="*/ 768 h 1025"/>
                <a:gd name="T8" fmla="*/ 2053 w 2566"/>
                <a:gd name="T9" fmla="*/ 768 h 1025"/>
                <a:gd name="T10" fmla="*/ 2053 w 2566"/>
                <a:gd name="T11" fmla="*/ 1024 h 1025"/>
                <a:gd name="T12" fmla="*/ 2565 w 2566"/>
                <a:gd name="T13" fmla="*/ 512 h 1025"/>
                <a:gd name="T14" fmla="*/ 2053 w 2566"/>
                <a:gd name="T15" fmla="*/ 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6" h="1025">
                  <a:moveTo>
                    <a:pt x="2053" y="0"/>
                  </a:moveTo>
                  <a:lnTo>
                    <a:pt x="2053" y="256"/>
                  </a:lnTo>
                  <a:lnTo>
                    <a:pt x="0" y="256"/>
                  </a:lnTo>
                  <a:lnTo>
                    <a:pt x="0" y="768"/>
                  </a:lnTo>
                  <a:lnTo>
                    <a:pt x="2053" y="768"/>
                  </a:lnTo>
                  <a:lnTo>
                    <a:pt x="2053" y="1024"/>
                  </a:lnTo>
                  <a:lnTo>
                    <a:pt x="2565" y="512"/>
                  </a:lnTo>
                  <a:lnTo>
                    <a:pt x="2053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4" name="Freeform 76">
              <a:extLst>
                <a:ext uri="{FF2B5EF4-FFF2-40B4-BE49-F238E27FC236}">
                  <a16:creationId xmlns:a16="http://schemas.microsoft.com/office/drawing/2014/main" id="{12C932F1-57B6-4667-BE84-D434CDE02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7" y="5803"/>
              <a:ext cx="2053" cy="1023"/>
            </a:xfrm>
            <a:custGeom>
              <a:avLst/>
              <a:gdLst>
                <a:gd name="T0" fmla="*/ 2054 w 2566"/>
                <a:gd name="T1" fmla="*/ 0 h 1023"/>
                <a:gd name="T2" fmla="*/ 2054 w 2566"/>
                <a:gd name="T3" fmla="*/ 255 h 1023"/>
                <a:gd name="T4" fmla="*/ 0 w 2566"/>
                <a:gd name="T5" fmla="*/ 255 h 1023"/>
                <a:gd name="T6" fmla="*/ 0 w 2566"/>
                <a:gd name="T7" fmla="*/ 766 h 1023"/>
                <a:gd name="T8" fmla="*/ 2054 w 2566"/>
                <a:gd name="T9" fmla="*/ 766 h 1023"/>
                <a:gd name="T10" fmla="*/ 2054 w 2566"/>
                <a:gd name="T11" fmla="*/ 1022 h 1023"/>
                <a:gd name="T12" fmla="*/ 2565 w 2566"/>
                <a:gd name="T13" fmla="*/ 511 h 1023"/>
                <a:gd name="T14" fmla="*/ 2054 w 2566"/>
                <a:gd name="T15" fmla="*/ 0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6" h="1023">
                  <a:moveTo>
                    <a:pt x="2054" y="0"/>
                  </a:moveTo>
                  <a:lnTo>
                    <a:pt x="2054" y="255"/>
                  </a:lnTo>
                  <a:lnTo>
                    <a:pt x="0" y="255"/>
                  </a:lnTo>
                  <a:lnTo>
                    <a:pt x="0" y="766"/>
                  </a:lnTo>
                  <a:lnTo>
                    <a:pt x="2054" y="766"/>
                  </a:lnTo>
                  <a:lnTo>
                    <a:pt x="2054" y="1022"/>
                  </a:lnTo>
                  <a:lnTo>
                    <a:pt x="2565" y="511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5" name="Freeform 77">
              <a:extLst>
                <a:ext uri="{FF2B5EF4-FFF2-40B4-BE49-F238E27FC236}">
                  <a16:creationId xmlns:a16="http://schemas.microsoft.com/office/drawing/2014/main" id="{C9DA62F5-484E-4912-94B9-36D7E4D6B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" y="5140"/>
              <a:ext cx="13805" cy="485"/>
            </a:xfrm>
            <a:custGeom>
              <a:avLst/>
              <a:gdLst>
                <a:gd name="T0" fmla="*/ 13804 w 13805"/>
                <a:gd name="T1" fmla="*/ 0 h 485"/>
                <a:gd name="T2" fmla="*/ 0 w 13805"/>
                <a:gd name="T3" fmla="*/ 0 h 485"/>
                <a:gd name="T4" fmla="*/ 0 w 13805"/>
                <a:gd name="T5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805" h="485">
                  <a:moveTo>
                    <a:pt x="13804" y="0"/>
                  </a:moveTo>
                  <a:lnTo>
                    <a:pt x="0" y="0"/>
                  </a:lnTo>
                  <a:lnTo>
                    <a:pt x="0" y="484"/>
                  </a:lnTo>
                </a:path>
              </a:pathLst>
            </a:custGeom>
            <a:noFill/>
            <a:ln w="12699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79998750-86B1-461B-A105-3E51A2097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" y="5601"/>
              <a:ext cx="120" cy="124"/>
            </a:xfrm>
            <a:custGeom>
              <a:avLst/>
              <a:gdLst>
                <a:gd name="T0" fmla="*/ 0 w 120"/>
                <a:gd name="T1" fmla="*/ 0 h 124"/>
                <a:gd name="T2" fmla="*/ 52 w 120"/>
                <a:gd name="T3" fmla="*/ 123 h 124"/>
                <a:gd name="T4" fmla="*/ 119 w 120"/>
                <a:gd name="T5" fmla="*/ 7 h 124"/>
                <a:gd name="T6" fmla="*/ 0 w 120"/>
                <a:gd name="T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4">
                  <a:moveTo>
                    <a:pt x="0" y="0"/>
                  </a:moveTo>
                  <a:lnTo>
                    <a:pt x="52" y="123"/>
                  </a:lnTo>
                  <a:lnTo>
                    <a:pt x="119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E0DBA7D3-4257-4BFD-AA78-679A0D467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813"/>
              <a:ext cx="20" cy="713"/>
            </a:xfrm>
            <a:custGeom>
              <a:avLst/>
              <a:gdLst>
                <a:gd name="T0" fmla="*/ 0 w 20"/>
                <a:gd name="T1" fmla="*/ 0 h 713"/>
                <a:gd name="T2" fmla="*/ 0 w 20"/>
                <a:gd name="T3" fmla="*/ 712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713">
                  <a:moveTo>
                    <a:pt x="0" y="0"/>
                  </a:moveTo>
                  <a:lnTo>
                    <a:pt x="0" y="712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9BB8BCA2-0B28-4975-9D71-2172AAAFA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" y="2505"/>
              <a:ext cx="120" cy="120"/>
            </a:xfrm>
            <a:custGeom>
              <a:avLst/>
              <a:gdLst>
                <a:gd name="T0" fmla="*/ 120 w 120"/>
                <a:gd name="T1" fmla="*/ 0 h 120"/>
                <a:gd name="T2" fmla="*/ 0 w 120"/>
                <a:gd name="T3" fmla="*/ 0 h 120"/>
                <a:gd name="T4" fmla="*/ 60 w 120"/>
                <a:gd name="T5" fmla="*/ 120 h 120"/>
                <a:gd name="T6" fmla="*/ 120 w 120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lnTo>
                    <a:pt x="0" y="0"/>
                  </a:lnTo>
                  <a:lnTo>
                    <a:pt x="60" y="12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308FC525-57E2-40BD-9057-5390BD946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" y="1753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2C92FF85-E1A6-49D1-8460-9630BE3DE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3" y="2012"/>
              <a:ext cx="12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EF710C6-EBC8-47E0-AE34-263613E4D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4" y="2005"/>
              <a:ext cx="12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Freeform 84">
              <a:extLst>
                <a:ext uri="{FF2B5EF4-FFF2-40B4-BE49-F238E27FC236}">
                  <a16:creationId xmlns:a16="http://schemas.microsoft.com/office/drawing/2014/main" id="{8E453505-3609-4B15-97F4-98DF56485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" y="6583"/>
              <a:ext cx="20" cy="732"/>
            </a:xfrm>
            <a:custGeom>
              <a:avLst/>
              <a:gdLst>
                <a:gd name="T0" fmla="*/ 2 w 20"/>
                <a:gd name="T1" fmla="*/ 731 h 732"/>
                <a:gd name="T2" fmla="*/ 0 w 20"/>
                <a:gd name="T3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732">
                  <a:moveTo>
                    <a:pt x="2" y="731"/>
                  </a:moveTo>
                  <a:lnTo>
                    <a:pt x="0" y="0"/>
                  </a:lnTo>
                </a:path>
              </a:pathLst>
            </a:custGeom>
            <a:noFill/>
            <a:ln w="19812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3" name="Freeform 85">
              <a:extLst>
                <a:ext uri="{FF2B5EF4-FFF2-40B4-BE49-F238E27FC236}">
                  <a16:creationId xmlns:a16="http://schemas.microsoft.com/office/drawing/2014/main" id="{1D7C8D15-F74D-404F-BEB1-2EBC181C3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" y="6483"/>
              <a:ext cx="120" cy="121"/>
            </a:xfrm>
            <a:custGeom>
              <a:avLst/>
              <a:gdLst>
                <a:gd name="T0" fmla="*/ 59 w 120"/>
                <a:gd name="T1" fmla="*/ 0 h 121"/>
                <a:gd name="T2" fmla="*/ 0 w 120"/>
                <a:gd name="T3" fmla="*/ 120 h 121"/>
                <a:gd name="T4" fmla="*/ 120 w 120"/>
                <a:gd name="T5" fmla="*/ 119 h 121"/>
                <a:gd name="T6" fmla="*/ 59 w 120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1">
                  <a:moveTo>
                    <a:pt x="59" y="0"/>
                  </a:moveTo>
                  <a:lnTo>
                    <a:pt x="0" y="120"/>
                  </a:lnTo>
                  <a:lnTo>
                    <a:pt x="120" y="1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CEE6796F-4697-4B55-B84E-816AC0FED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" y="7255"/>
              <a:ext cx="120" cy="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7" name="Oval 106">
            <a:extLst>
              <a:ext uri="{FF2B5EF4-FFF2-40B4-BE49-F238E27FC236}">
                <a16:creationId xmlns:a16="http://schemas.microsoft.com/office/drawing/2014/main" id="{7E76F1AE-DFC3-4E5C-BDC3-59388A2FF915}"/>
              </a:ext>
            </a:extLst>
          </p:cNvPr>
          <p:cNvSpPr/>
          <p:nvPr/>
        </p:nvSpPr>
        <p:spPr>
          <a:xfrm>
            <a:off x="3504324" y="286067"/>
            <a:ext cx="1026989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Arrow: Down 107">
            <a:extLst>
              <a:ext uri="{FF2B5EF4-FFF2-40B4-BE49-F238E27FC236}">
                <a16:creationId xmlns:a16="http://schemas.microsoft.com/office/drawing/2014/main" id="{3931D92A-139C-4E34-A290-FD2FA8E653A2}"/>
              </a:ext>
            </a:extLst>
          </p:cNvPr>
          <p:cNvSpPr/>
          <p:nvPr/>
        </p:nvSpPr>
        <p:spPr>
          <a:xfrm rot="2668118">
            <a:off x="2764789" y="852861"/>
            <a:ext cx="85473" cy="2532626"/>
          </a:xfrm>
          <a:prstGeom prst="downArrow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D3EF771-9D34-4FA6-B488-D24443A2C259}"/>
              </a:ext>
            </a:extLst>
          </p:cNvPr>
          <p:cNvSpPr/>
          <p:nvPr/>
        </p:nvSpPr>
        <p:spPr>
          <a:xfrm>
            <a:off x="1910892" y="142127"/>
            <a:ext cx="1841773" cy="249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Treatment Train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9F4F24E-0874-454C-A5DF-144E0B89792A}"/>
              </a:ext>
            </a:extLst>
          </p:cNvPr>
          <p:cNvSpPr/>
          <p:nvPr/>
        </p:nvSpPr>
        <p:spPr>
          <a:xfrm>
            <a:off x="3234089" y="761513"/>
            <a:ext cx="1374671" cy="8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Acid Antiscalant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   RO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0FF6CE8-E89E-4321-84F9-0A18D5350028}"/>
              </a:ext>
            </a:extLst>
          </p:cNvPr>
          <p:cNvSpPr txBox="1"/>
          <p:nvPr/>
        </p:nvSpPr>
        <p:spPr>
          <a:xfrm>
            <a:off x="1832500" y="914552"/>
            <a:ext cx="1282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Sequestering     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agent 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B2C72C3-C5D9-4C8C-BDFF-BF650E21B990}"/>
              </a:ext>
            </a:extLst>
          </p:cNvPr>
          <p:cNvSpPr/>
          <p:nvPr/>
        </p:nvSpPr>
        <p:spPr>
          <a:xfrm>
            <a:off x="3961463" y="1868097"/>
            <a:ext cx="1457439" cy="1499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/>
      <p:bldP spid="112" grpId="0"/>
      <p:bldP spid="111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Monitoring </a:t>
            </a:r>
            <a:r>
              <a:rPr lang="en-US" dirty="0" err="1"/>
              <a:t>ccp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096063"/>
            <a:ext cx="4497442" cy="43634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Process is coupled with monitoring water standards &amp; technology that alerts operators in real-time, if quality falls below standards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Analytical instruments for inline monitoring are improving, allowing operators to stop or divert water, if something is wrong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460" name="Picture 4" descr="See the source image">
            <a:extLst>
              <a:ext uri="{FF2B5EF4-FFF2-40B4-BE49-F238E27FC236}">
                <a16:creationId xmlns:a16="http://schemas.microsoft.com/office/drawing/2014/main" id="{4820D47D-DF1E-4060-A182-19BDBE655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503" y="2407640"/>
            <a:ext cx="4345497" cy="2852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BCA53A-CA66-4D1F-97F9-945AFEAEBF55}"/>
              </a:ext>
            </a:extLst>
          </p:cNvPr>
          <p:cNvSpPr/>
          <p:nvPr/>
        </p:nvSpPr>
        <p:spPr>
          <a:xfrm>
            <a:off x="7802894" y="4934917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2010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3E7422-78B3-4FC1-B66F-A9EBC72B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Illustration of a recharge well">
            <a:extLst>
              <a:ext uri="{FF2B5EF4-FFF2-40B4-BE49-F238E27FC236}">
                <a16:creationId xmlns:a16="http://schemas.microsoft.com/office/drawing/2014/main" id="{C5D06BCB-E344-4E64-903F-8E2C671E6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07" y="2981954"/>
            <a:ext cx="9245807" cy="3942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8AD90D-90D7-4F83-BF37-451FD351DCA4}"/>
              </a:ext>
            </a:extLst>
          </p:cNvPr>
          <p:cNvSpPr txBox="1"/>
          <p:nvPr/>
        </p:nvSpPr>
        <p:spPr>
          <a:xfrm>
            <a:off x="1556747" y="0"/>
            <a:ext cx="6831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>
                <a:solidFill>
                  <a:srgbClr val="FF0000"/>
                </a:solidFill>
                <a:effectLst/>
                <a:latin typeface="freight-sans-pro"/>
              </a:rPr>
              <a:t>Aquifer Recharge Projects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68C78-83AC-48A5-BAD5-C1242EE1420A}"/>
              </a:ext>
            </a:extLst>
          </p:cNvPr>
          <p:cNvSpPr txBox="1"/>
          <p:nvPr/>
        </p:nvSpPr>
        <p:spPr>
          <a:xfrm>
            <a:off x="5645098" y="6634725"/>
            <a:ext cx="47458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https://www.hillsboroughcounty.org/en/government/county-projects/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025A9C-84DD-4A4F-A343-9A4EC470C7BB}"/>
              </a:ext>
            </a:extLst>
          </p:cNvPr>
          <p:cNvSpPr txBox="1"/>
          <p:nvPr/>
        </p:nvSpPr>
        <p:spPr>
          <a:xfrm>
            <a:off x="5645098" y="2776522"/>
            <a:ext cx="47458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https://www.hillsboroughcounty.org/en/government/county-projects/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1F6EE-98BB-4B4F-90AD-337E5F54D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058"/>
            <a:ext cx="9144000" cy="292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583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barriers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238451"/>
            <a:ext cx="7765322" cy="32260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Alternative technologies like ozone &amp; biological aerated   filters (BAF) or granular activated carbon (GAC) can be used at locations with higher limits for TOC, like 2-3 mg/L 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Non-RO treatment processes are more suitable for inland locations where disposal of RO concentrate is expensive &amp; environmentally challenging</a:t>
            </a:r>
          </a:p>
        </p:txBody>
      </p:sp>
    </p:spTree>
    <p:extLst>
      <p:ext uri="{BB962C8B-B14F-4D97-AF65-F5344CB8AC3E}">
        <p14:creationId xmlns:p14="http://schemas.microsoft.com/office/powerpoint/2010/main" val="8669898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barriers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231136"/>
            <a:ext cx="8208488" cy="40477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Potable water reuse requires multiple barriers for public safety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Targets in potable reuse treatment strategies </a:t>
            </a:r>
            <a:r>
              <a:rPr lang="en-US" sz="2400"/>
              <a:t>are removal of </a:t>
            </a:r>
            <a:r>
              <a:rPr lang="en-US" sz="2400" dirty="0"/>
              <a:t>contaminates of emerging concern (CEC), protozoans, viruses, &amp; primary contaminates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Ultrafiltration is designed to remove protozoans &amp; some viruses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Ozone is used to remove protozoans, viruses, primary contaminates, &amp; CEC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663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barriers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935922"/>
            <a:ext cx="7765322" cy="20152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Biological aerated filters (BAF) are designed to remove protozoans, primary contaminates, &amp; CEC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Granular activated carbon (GAC) is used to remove primary contaminates &amp; CEC  </a:t>
            </a:r>
          </a:p>
          <a:p>
            <a:endParaRPr lang="en-US" sz="2400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DC01D1AB-9639-40F0-9AD0-B9F82C26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945" y="3751308"/>
            <a:ext cx="5718354" cy="3052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C383A8-112C-40A4-9BFB-D6FD6E278414}"/>
              </a:ext>
            </a:extLst>
          </p:cNvPr>
          <p:cNvSpPr/>
          <p:nvPr/>
        </p:nvSpPr>
        <p:spPr>
          <a:xfrm>
            <a:off x="5621757" y="6549847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229652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2"/>
            <a:ext cx="7765321" cy="959140"/>
          </a:xfrm>
        </p:spPr>
        <p:txBody>
          <a:bodyPr>
            <a:normAutofit/>
          </a:bodyPr>
          <a:lstStyle/>
          <a:p>
            <a:r>
              <a:rPr lang="en-US" dirty="0"/>
              <a:t>Multiple barriers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030136"/>
            <a:ext cx="3338014" cy="46391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RO, removes protozoans, viruses, primary contaminates, organics, &amp; CEC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Protozoans, viruses, primary contaminates, &amp; CEC are removed in advance oxidation –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/UV</a:t>
            </a:r>
          </a:p>
          <a:p>
            <a:endParaRPr lang="en-US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AA8CF688-3935-484A-9071-1686F77B0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11" y="2296973"/>
            <a:ext cx="4893870" cy="373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4C69CF-4B38-4968-8A9F-774B3FBBA851}"/>
              </a:ext>
            </a:extLst>
          </p:cNvPr>
          <p:cNvSpPr/>
          <p:nvPr/>
        </p:nvSpPr>
        <p:spPr>
          <a:xfrm>
            <a:off x="4096511" y="5773809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3742593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FFF9-2A31-43E5-9145-5B5F0E44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2406"/>
            <a:ext cx="7886700" cy="994172"/>
          </a:xfrm>
        </p:spPr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9867E-032C-4F26-B0BC-7A60D11E8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327781"/>
            <a:ext cx="3886200" cy="14267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EC2AF-1D0E-4D7C-9E8A-C7A0E1AA2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327781"/>
            <a:ext cx="3886200" cy="142673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7D2FD-A1FB-4E01-A0FB-A8F9717C905D}"/>
              </a:ext>
            </a:extLst>
          </p:cNvPr>
          <p:cNvSpPr txBox="1"/>
          <p:nvPr/>
        </p:nvSpPr>
        <p:spPr>
          <a:xfrm>
            <a:off x="2394043" y="4198165"/>
            <a:ext cx="49600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entury Gothic" panose="020B0502020202020204" pitchFamily="34" charset="0"/>
              </a:rPr>
              <a:t>© </a:t>
            </a:r>
            <a:fld id="{773E672E-9DC5-4993-8318-A994F81377CF}" type="datetimeyyyy">
              <a:rPr lang="en-US" sz="1350" smtClean="0">
                <a:solidFill>
                  <a:prstClr val="black"/>
                </a:solidFill>
                <a:latin typeface="Century Gothic" panose="020B0502020202020204" pitchFamily="34" charset="0"/>
              </a:rPr>
              <a:pPr defTabSz="685800"/>
              <a:t>2022</a:t>
            </a:fld>
            <a:r>
              <a:rPr lang="en-US" sz="1350" dirty="0">
                <a:solidFill>
                  <a:prstClr val="black"/>
                </a:solidFill>
                <a:latin typeface="Century Gothic" panose="020B0502020202020204" pitchFamily="34" charset="0"/>
              </a:rPr>
              <a:t> California Water Environment Association (CWEA)</a:t>
            </a:r>
          </a:p>
        </p:txBody>
      </p:sp>
    </p:spTree>
    <p:extLst>
      <p:ext uri="{BB962C8B-B14F-4D97-AF65-F5344CB8AC3E}">
        <p14:creationId xmlns:p14="http://schemas.microsoft.com/office/powerpoint/2010/main" val="1352386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D394-1216-4FD0-B0C6-ABB416B5E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11" y="351932"/>
            <a:ext cx="4951419" cy="195583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Indirect &amp; Unplanned Reuse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3FE9F-0178-475C-BAE6-E32BFEEC4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8" y="2494482"/>
            <a:ext cx="4665976" cy="38624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Most wastewater reuse is </a:t>
            </a:r>
            <a:r>
              <a:rPr lang="en-US" sz="2400" b="1" dirty="0"/>
              <a:t>unplanned &amp; indirect reuse (IPR)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Mississippi River receives municipal &amp; industrial wastewater generated between Rocky &amp; Allegheny Mountains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New Orleans produces potable water from mixture of influent</a:t>
            </a:r>
          </a:p>
          <a:p>
            <a:endParaRPr lang="en-US" sz="2400" dirty="0"/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047352EC-1DB9-43F0-A857-6E1386560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07" y="3572633"/>
            <a:ext cx="4117500" cy="3167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F4012C14-2CC2-4158-A328-BDC74A7E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246" y="278914"/>
            <a:ext cx="4248561" cy="3338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1264C9A9-E7E8-4AAB-A175-88C05F86575D}"/>
              </a:ext>
            </a:extLst>
          </p:cNvPr>
          <p:cNvSpPr/>
          <p:nvPr/>
        </p:nvSpPr>
        <p:spPr>
          <a:xfrm rot="21229214">
            <a:off x="7252096" y="2185085"/>
            <a:ext cx="354412" cy="747498"/>
          </a:xfrm>
          <a:prstGeom prst="downArrow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5E257EEA-7405-4E1F-82B6-080E61170020}"/>
              </a:ext>
            </a:extLst>
          </p:cNvPr>
          <p:cNvSpPr/>
          <p:nvPr/>
        </p:nvSpPr>
        <p:spPr>
          <a:xfrm rot="401910">
            <a:off x="6421745" y="807166"/>
            <a:ext cx="1191895" cy="918606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4E48D9A6-825B-4C6E-A172-DCA4659B2BD5}"/>
              </a:ext>
            </a:extLst>
          </p:cNvPr>
          <p:cNvSpPr/>
          <p:nvPr/>
        </p:nvSpPr>
        <p:spPr>
          <a:xfrm rot="20569997">
            <a:off x="6453826" y="1747061"/>
            <a:ext cx="936403" cy="565157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8433CB5D-659F-47C5-B70A-EACC04A6F4EC}"/>
              </a:ext>
            </a:extLst>
          </p:cNvPr>
          <p:cNvSpPr/>
          <p:nvPr/>
        </p:nvSpPr>
        <p:spPr>
          <a:xfrm flipH="1">
            <a:off x="7321833" y="1663748"/>
            <a:ext cx="851991" cy="526838"/>
          </a:xfrm>
          <a:prstGeom prst="curved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B9BC6E-E5F7-4EC8-BB8A-04F467E8DA06}"/>
              </a:ext>
            </a:extLst>
          </p:cNvPr>
          <p:cNvSpPr/>
          <p:nvPr/>
        </p:nvSpPr>
        <p:spPr>
          <a:xfrm>
            <a:off x="5167971" y="1802526"/>
            <a:ext cx="1330778" cy="8327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Mississippi River Watershed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691968-4305-4D53-9852-7E94A71E80C3}"/>
              </a:ext>
            </a:extLst>
          </p:cNvPr>
          <p:cNvSpPr/>
          <p:nvPr/>
        </p:nvSpPr>
        <p:spPr>
          <a:xfrm>
            <a:off x="7341901" y="2949488"/>
            <a:ext cx="303810" cy="229122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FCA8466-67BE-4810-9961-4DBFF093CF9E}"/>
              </a:ext>
            </a:extLst>
          </p:cNvPr>
          <p:cNvSpPr/>
          <p:nvPr/>
        </p:nvSpPr>
        <p:spPr>
          <a:xfrm rot="537230" flipH="1">
            <a:off x="7223968" y="3241766"/>
            <a:ext cx="381905" cy="593626"/>
          </a:xfrm>
          <a:prstGeom prst="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94A018-7679-43B9-BF27-942AAED325DD}"/>
              </a:ext>
            </a:extLst>
          </p:cNvPr>
          <p:cNvSpPr/>
          <p:nvPr/>
        </p:nvSpPr>
        <p:spPr>
          <a:xfrm>
            <a:off x="5043878" y="3316166"/>
            <a:ext cx="9797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news.wef.org</a:t>
            </a:r>
            <a:endParaRPr lang="en-US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6D3D6-5E94-4A43-B3D2-F35DBD2BAB2B}"/>
              </a:ext>
            </a:extLst>
          </p:cNvPr>
          <p:cNvSpPr/>
          <p:nvPr/>
        </p:nvSpPr>
        <p:spPr>
          <a:xfrm>
            <a:off x="5157178" y="6286262"/>
            <a:ext cx="9797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news.wef.org</a:t>
            </a:r>
            <a:endParaRPr lang="en-US" sz="10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A30824-E6DB-4C95-9F8F-726F3BC797B5}"/>
              </a:ext>
            </a:extLst>
          </p:cNvPr>
          <p:cNvSpPr/>
          <p:nvPr/>
        </p:nvSpPr>
        <p:spPr>
          <a:xfrm>
            <a:off x="6608273" y="3654762"/>
            <a:ext cx="161329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 Orleans WTP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E302EE-B840-43F8-BE13-DEAE91617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994" y="4639337"/>
            <a:ext cx="2712477" cy="2028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1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3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88951"/>
            <a:ext cx="7765321" cy="1639966"/>
          </a:xfrm>
        </p:spPr>
        <p:txBody>
          <a:bodyPr/>
          <a:lstStyle/>
          <a:p>
            <a:r>
              <a:rPr lang="en-US" dirty="0"/>
              <a:t>Fit-for-Purpose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004" y="1481727"/>
            <a:ext cx="7597650" cy="50873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Diminished water supplies &amp; evolving technology have led to use of reclaimed water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AWT is applied to reused as fit-for-purpose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Fit-for-purpose</a:t>
            </a:r>
            <a:r>
              <a:rPr lang="en-US" sz="2400" dirty="0"/>
              <a:t> is reclaimed  wastewater that is treated to specific criteria &amp; is reused for purposes according to its treatment 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B4E92-4E29-4030-A8CC-5B8C91CB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62" y="4234607"/>
            <a:ext cx="9209338" cy="2726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88702A-54B8-4DC7-ABFC-8BCDE15DEE31}"/>
              </a:ext>
            </a:extLst>
          </p:cNvPr>
          <p:cNvSpPr/>
          <p:nvPr/>
        </p:nvSpPr>
        <p:spPr>
          <a:xfrm>
            <a:off x="51989" y="6511169"/>
            <a:ext cx="9797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news.wef.org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6431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71DE28A-D8F9-4476-9637-05649B68F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99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55CF89-D620-4ECF-A82D-EA8C6B138EBA}"/>
              </a:ext>
            </a:extLst>
          </p:cNvPr>
          <p:cNvSpPr/>
          <p:nvPr/>
        </p:nvSpPr>
        <p:spPr>
          <a:xfrm>
            <a:off x="185057" y="4604657"/>
            <a:ext cx="2111829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Recycle Water Cycle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01018F-2E47-4172-B55B-B157F69FEDC1}"/>
              </a:ext>
            </a:extLst>
          </p:cNvPr>
          <p:cNvSpPr/>
          <p:nvPr/>
        </p:nvSpPr>
        <p:spPr>
          <a:xfrm>
            <a:off x="424543" y="6357257"/>
            <a:ext cx="173082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hlinkClick r:id="rId3"/>
              </a:rPr>
              <a:t>researchgate.net</a:t>
            </a:r>
            <a:endParaRPr lang="en-US" sz="120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30F483BE-25A6-41EF-B709-C3DE67DAE395}"/>
              </a:ext>
            </a:extLst>
          </p:cNvPr>
          <p:cNvSpPr/>
          <p:nvPr/>
        </p:nvSpPr>
        <p:spPr>
          <a:xfrm>
            <a:off x="6510442" y="1825630"/>
            <a:ext cx="484632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6E74328-E420-44E4-8707-A123DDA1A64D}"/>
              </a:ext>
            </a:extLst>
          </p:cNvPr>
          <p:cNvSpPr/>
          <p:nvPr/>
        </p:nvSpPr>
        <p:spPr>
          <a:xfrm>
            <a:off x="6589234" y="3804437"/>
            <a:ext cx="484632" cy="8618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0AF1B4D9-F0A4-49BB-8AB0-B22EFD51F059}"/>
              </a:ext>
            </a:extLst>
          </p:cNvPr>
          <p:cNvSpPr/>
          <p:nvPr/>
        </p:nvSpPr>
        <p:spPr>
          <a:xfrm>
            <a:off x="5267844" y="4604657"/>
            <a:ext cx="914599" cy="580631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1511F01A-6028-4EE4-8081-392B833C2D98}"/>
              </a:ext>
            </a:extLst>
          </p:cNvPr>
          <p:cNvSpPr/>
          <p:nvPr/>
        </p:nvSpPr>
        <p:spPr>
          <a:xfrm>
            <a:off x="4266622" y="3687852"/>
            <a:ext cx="805962" cy="978408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C7114F4-3F2D-4FF5-ADF2-0247D3FE672F}"/>
              </a:ext>
            </a:extLst>
          </p:cNvPr>
          <p:cNvSpPr/>
          <p:nvPr/>
        </p:nvSpPr>
        <p:spPr>
          <a:xfrm>
            <a:off x="4181357" y="1652708"/>
            <a:ext cx="938266" cy="1003059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DPR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812C2ACA-7167-4A2B-9C56-C25AB12F8A5B}"/>
              </a:ext>
            </a:extLst>
          </p:cNvPr>
          <p:cNvSpPr/>
          <p:nvPr/>
        </p:nvSpPr>
        <p:spPr>
          <a:xfrm rot="1275078">
            <a:off x="1907137" y="2314330"/>
            <a:ext cx="1956762" cy="439529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C3391DF-C5BC-45D1-98DA-DD76B9371E40}"/>
              </a:ext>
            </a:extLst>
          </p:cNvPr>
          <p:cNvSpPr/>
          <p:nvPr/>
        </p:nvSpPr>
        <p:spPr>
          <a:xfrm rot="16200000">
            <a:off x="5330501" y="746370"/>
            <a:ext cx="484632" cy="12192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B763852-CEF8-4409-8620-0F6A1A9E93E3}"/>
              </a:ext>
            </a:extLst>
          </p:cNvPr>
          <p:cNvSpPr/>
          <p:nvPr/>
        </p:nvSpPr>
        <p:spPr>
          <a:xfrm>
            <a:off x="2155371" y="1168076"/>
            <a:ext cx="1736498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DCFB7D-7FAB-4C2B-A65A-94A3FFBEED8E}"/>
              </a:ext>
            </a:extLst>
          </p:cNvPr>
          <p:cNvSpPr/>
          <p:nvPr/>
        </p:nvSpPr>
        <p:spPr>
          <a:xfrm>
            <a:off x="3891869" y="2740030"/>
            <a:ext cx="1375975" cy="9144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AWT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32E954-30AD-44A5-B992-B4C68081D23B}"/>
              </a:ext>
            </a:extLst>
          </p:cNvPr>
          <p:cNvSpPr/>
          <p:nvPr/>
        </p:nvSpPr>
        <p:spPr>
          <a:xfrm>
            <a:off x="2155371" y="2831944"/>
            <a:ext cx="1621318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9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  <p:bldP spid="4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AFBF-B8EF-49A7-81E5-C5F11C23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5AF44-5686-4383-B924-EAAAA7A82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620" y="1958088"/>
            <a:ext cx="3927794" cy="39561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In arid regions, increasing uses of wastewater reclamation are occurring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Reuse is part of water resource management strategies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Wastewater reclamation involves treatment to level acceptable for reuse  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247A274-5C14-40E7-8694-410B66B5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95" y="1958088"/>
            <a:ext cx="4141174" cy="378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FC7492-2785-4AD1-8026-CC208B59FFF8}"/>
              </a:ext>
            </a:extLst>
          </p:cNvPr>
          <p:cNvSpPr/>
          <p:nvPr/>
        </p:nvSpPr>
        <p:spPr>
          <a:xfrm>
            <a:off x="4934129" y="5232525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Ventura County Star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89829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848AD-EBEA-471E-9EB3-80891209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Indirect Wastewater Reuse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2E7C-E181-4AC7-AD8E-9FE5DED1B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936" y="2396939"/>
            <a:ext cx="4833879" cy="398708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Groundwater aquifers in Los Angeles basin are over-pumped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Treated wastewater is discharged to spreading basins to recharge aquifers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AWT processes allow direct discharge into aquifers &amp; spreading basins of wastewater effluent 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1C0408F-254A-4AB6-8A0B-E4148B2F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4" y="2396938"/>
            <a:ext cx="3724712" cy="3987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2A329D-1B5A-4CF9-A18B-DDC822819514}"/>
              </a:ext>
            </a:extLst>
          </p:cNvPr>
          <p:cNvSpPr/>
          <p:nvPr/>
        </p:nvSpPr>
        <p:spPr>
          <a:xfrm>
            <a:off x="2377232" y="5830025"/>
            <a:ext cx="7713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Daily Mail</a:t>
            </a:r>
            <a:endParaRPr lang="en-US" sz="105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407DB9-B1AA-4E25-83D8-631DCDE9B9F0}"/>
              </a:ext>
            </a:extLst>
          </p:cNvPr>
          <p:cNvSpPr/>
          <p:nvPr/>
        </p:nvSpPr>
        <p:spPr>
          <a:xfrm>
            <a:off x="770817" y="4227916"/>
            <a:ext cx="2818770" cy="13020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71"/>
          <p:cNvSpPr/>
          <p:nvPr/>
        </p:nvSpPr>
        <p:spPr bwMode="auto">
          <a:xfrm>
            <a:off x="139635" y="1318503"/>
            <a:ext cx="8692884" cy="1143000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0">
                <a:srgbClr val="00B0F0">
                  <a:lumMod val="88000"/>
                  <a:alpha val="97000"/>
                </a:srgb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dern Love" panose="04090805081005020601" pitchFamily="82" charset="0"/>
            </a:endParaRPr>
          </a:p>
        </p:txBody>
      </p:sp>
      <p:grpSp>
        <p:nvGrpSpPr>
          <p:cNvPr id="2" name="Group 157"/>
          <p:cNvGrpSpPr>
            <a:grpSpLocks/>
          </p:cNvGrpSpPr>
          <p:nvPr/>
        </p:nvGrpSpPr>
        <p:grpSpPr bwMode="auto">
          <a:xfrm>
            <a:off x="1118602" y="1428752"/>
            <a:ext cx="7030531" cy="990205"/>
            <a:chOff x="302377" y="846138"/>
            <a:chExt cx="9785194" cy="1320272"/>
          </a:xfrm>
        </p:grpSpPr>
        <p:sp>
          <p:nvSpPr>
            <p:cNvPr id="79991" name="Line 119"/>
            <p:cNvSpPr>
              <a:spLocks noChangeShapeType="1"/>
            </p:cNvSpPr>
            <p:nvPr/>
          </p:nvSpPr>
          <p:spPr bwMode="auto">
            <a:xfrm>
              <a:off x="761782" y="1327151"/>
              <a:ext cx="8859103" cy="1587"/>
            </a:xfrm>
            <a:prstGeom prst="line">
              <a:avLst/>
            </a:prstGeom>
            <a:noFill/>
            <a:ln w="50800">
              <a:noFill/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992" name="AutoShape 120" descr="Marbre brun"/>
            <p:cNvSpPr>
              <a:spLocks noChangeArrowheads="1"/>
            </p:cNvSpPr>
            <p:nvPr/>
          </p:nvSpPr>
          <p:spPr bwMode="auto">
            <a:xfrm>
              <a:off x="3133311" y="852488"/>
              <a:ext cx="1423869" cy="927100"/>
            </a:xfrm>
            <a:prstGeom prst="cube">
              <a:avLst>
                <a:gd name="adj" fmla="val 2498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5160" name="Picture 123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5857" y="846138"/>
              <a:ext cx="834033" cy="9636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008" name="AutoShape 136"/>
            <p:cNvSpPr>
              <a:spLocks noChangeArrowheads="1"/>
            </p:cNvSpPr>
            <p:nvPr/>
          </p:nvSpPr>
          <p:spPr bwMode="auto">
            <a:xfrm>
              <a:off x="8671638" y="1168401"/>
              <a:ext cx="474624" cy="309562"/>
            </a:xfrm>
            <a:prstGeom prst="cube">
              <a:avLst>
                <a:gd name="adj" fmla="val 24981"/>
              </a:avLst>
            </a:prstGeom>
            <a:gradFill rotWithShape="0">
              <a:gsLst>
                <a:gs pos="0">
                  <a:srgbClr val="99CC00">
                    <a:gamma/>
                    <a:shade val="49804"/>
                    <a:invGamma/>
                  </a:srgbClr>
                </a:gs>
                <a:gs pos="100000">
                  <a:srgbClr val="99CC00"/>
                </a:gs>
              </a:gsLst>
              <a:path path="rect">
                <a:fillToRect l="50000" t="50000" r="50000" b="50000"/>
              </a:path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009" name="Rectangle 137"/>
            <p:cNvSpPr>
              <a:spLocks noChangeArrowheads="1"/>
            </p:cNvSpPr>
            <p:nvPr/>
          </p:nvSpPr>
          <p:spPr bwMode="auto">
            <a:xfrm>
              <a:off x="8427185" y="1489077"/>
              <a:ext cx="1660386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Disinfection</a:t>
              </a:r>
            </a:p>
          </p:txBody>
        </p:sp>
        <p:pic>
          <p:nvPicPr>
            <p:cNvPr id="45163" name="Picture 121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919" y="925513"/>
              <a:ext cx="755452" cy="809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994" name="AutoShape 122"/>
            <p:cNvSpPr>
              <a:spLocks noChangeArrowheads="1"/>
            </p:cNvSpPr>
            <p:nvPr/>
          </p:nvSpPr>
          <p:spPr bwMode="auto">
            <a:xfrm>
              <a:off x="917344" y="1011238"/>
              <a:ext cx="552404" cy="617538"/>
            </a:xfrm>
            <a:prstGeom prst="cube">
              <a:avLst>
                <a:gd name="adj" fmla="val 24981"/>
              </a:avLst>
            </a:prstGeom>
            <a:gradFill rotWithShape="0">
              <a:gsLst>
                <a:gs pos="0">
                  <a:srgbClr val="808000"/>
                </a:gs>
                <a:gs pos="100000">
                  <a:srgbClr val="808000">
                    <a:gamma/>
                    <a:shade val="49804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997" name="Rectangle 125"/>
            <p:cNvSpPr>
              <a:spLocks noChangeArrowheads="1"/>
            </p:cNvSpPr>
            <p:nvPr/>
          </p:nvSpPr>
          <p:spPr bwMode="auto">
            <a:xfrm>
              <a:off x="302377" y="1563756"/>
              <a:ext cx="1602742" cy="34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Pre-treatment</a:t>
              </a:r>
            </a:p>
          </p:txBody>
        </p:sp>
        <p:sp>
          <p:nvSpPr>
            <p:cNvPr id="79998" name="Rectangle 126"/>
            <p:cNvSpPr>
              <a:spLocks noChangeArrowheads="1"/>
            </p:cNvSpPr>
            <p:nvPr/>
          </p:nvSpPr>
          <p:spPr bwMode="auto">
            <a:xfrm>
              <a:off x="1790397" y="1752601"/>
              <a:ext cx="1109570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Primary</a:t>
              </a:r>
            </a:p>
          </p:txBody>
        </p:sp>
        <p:sp>
          <p:nvSpPr>
            <p:cNvPr id="79999" name="Rectangle 127"/>
            <p:cNvSpPr>
              <a:spLocks noChangeArrowheads="1"/>
            </p:cNvSpPr>
            <p:nvPr/>
          </p:nvSpPr>
          <p:spPr bwMode="auto">
            <a:xfrm>
              <a:off x="2923976" y="1770962"/>
              <a:ext cx="1900078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Activated sludge</a:t>
              </a:r>
            </a:p>
          </p:txBody>
        </p:sp>
        <p:sp>
          <p:nvSpPr>
            <p:cNvPr id="80010" name="Rectangle 138"/>
            <p:cNvSpPr>
              <a:spLocks noChangeArrowheads="1"/>
            </p:cNvSpPr>
            <p:nvPr/>
          </p:nvSpPr>
          <p:spPr bwMode="auto">
            <a:xfrm>
              <a:off x="4779411" y="1827213"/>
              <a:ext cx="1107982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Clarifier</a:t>
              </a:r>
            </a:p>
          </p:txBody>
        </p:sp>
      </p:grpSp>
      <p:grpSp>
        <p:nvGrpSpPr>
          <p:cNvPr id="3" name="Group 166"/>
          <p:cNvGrpSpPr>
            <a:grpSpLocks/>
          </p:cNvGrpSpPr>
          <p:nvPr/>
        </p:nvGrpSpPr>
        <p:grpSpPr bwMode="auto">
          <a:xfrm>
            <a:off x="5018789" y="1434591"/>
            <a:ext cx="2144711" cy="1029262"/>
            <a:chOff x="5665589" y="781050"/>
            <a:chExt cx="3217714" cy="1372349"/>
          </a:xfrm>
        </p:grpSpPr>
        <p:sp>
          <p:nvSpPr>
            <p:cNvPr id="79996" name="AutoShape 124" descr="Liège"/>
            <p:cNvSpPr>
              <a:spLocks noChangeArrowheads="1"/>
            </p:cNvSpPr>
            <p:nvPr/>
          </p:nvSpPr>
          <p:spPr bwMode="auto">
            <a:xfrm>
              <a:off x="7801206" y="1011238"/>
              <a:ext cx="631952" cy="617537"/>
            </a:xfrm>
            <a:prstGeom prst="cube">
              <a:avLst>
                <a:gd name="adj" fmla="val 2498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5149" name="Group 128"/>
            <p:cNvGrpSpPr>
              <a:grpSpLocks/>
            </p:cNvGrpSpPr>
            <p:nvPr/>
          </p:nvGrpSpPr>
          <p:grpSpPr bwMode="auto">
            <a:xfrm>
              <a:off x="6060282" y="781050"/>
              <a:ext cx="505420" cy="860425"/>
              <a:chOff x="3323" y="913"/>
              <a:chExt cx="283" cy="535"/>
            </a:xfrm>
          </p:grpSpPr>
          <p:sp>
            <p:nvSpPr>
              <p:cNvPr id="80001" name="AutoShape 129"/>
              <p:cNvSpPr>
                <a:spLocks noChangeArrowheads="1"/>
              </p:cNvSpPr>
              <p:nvPr/>
            </p:nvSpPr>
            <p:spPr bwMode="auto">
              <a:xfrm>
                <a:off x="3323" y="1032"/>
                <a:ext cx="283" cy="416"/>
              </a:xfrm>
              <a:prstGeom prst="cube">
                <a:avLst>
                  <a:gd name="adj" fmla="val 24977"/>
                </a:avLst>
              </a:prstGeom>
              <a:gradFill rotWithShape="0">
                <a:gsLst>
                  <a:gs pos="0">
                    <a:srgbClr val="A2C1FE">
                      <a:gamma/>
                      <a:shade val="29804"/>
                      <a:invGamma/>
                    </a:srgbClr>
                  </a:gs>
                  <a:gs pos="100000">
                    <a:srgbClr val="A2C1FE"/>
                  </a:gs>
                </a:gsLst>
                <a:path path="rect">
                  <a:fillToRect l="50000" t="50000" r="50000" b="50000"/>
                </a:path>
              </a:gradFill>
              <a:ln w="254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02" name="Oval 130"/>
              <p:cNvSpPr>
                <a:spLocks noChangeArrowheads="1"/>
              </p:cNvSpPr>
              <p:nvPr/>
            </p:nvSpPr>
            <p:spPr bwMode="auto">
              <a:xfrm>
                <a:off x="3351" y="1364"/>
                <a:ext cx="81" cy="3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03" name="Oval 131"/>
              <p:cNvSpPr>
                <a:spLocks noChangeArrowheads="1"/>
              </p:cNvSpPr>
              <p:nvPr/>
            </p:nvSpPr>
            <p:spPr bwMode="auto">
              <a:xfrm>
                <a:off x="3440" y="1364"/>
                <a:ext cx="81" cy="3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04" name="Line 132"/>
              <p:cNvSpPr>
                <a:spLocks noChangeShapeType="1"/>
              </p:cNvSpPr>
              <p:nvPr/>
            </p:nvSpPr>
            <p:spPr bwMode="auto">
              <a:xfrm flipV="1">
                <a:off x="3452" y="913"/>
                <a:ext cx="57" cy="462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3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0005" name="Rectangle 133"/>
            <p:cNvSpPr>
              <a:spLocks noChangeArrowheads="1"/>
            </p:cNvSpPr>
            <p:nvPr/>
          </p:nvSpPr>
          <p:spPr bwMode="auto">
            <a:xfrm>
              <a:off x="5665589" y="1620838"/>
              <a:ext cx="1459206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Chemicals</a:t>
              </a:r>
            </a:p>
          </p:txBody>
        </p:sp>
        <p:pic>
          <p:nvPicPr>
            <p:cNvPr id="45151" name="Picture 134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2890" y="925513"/>
              <a:ext cx="598289" cy="8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007" name="Rectangle 135"/>
            <p:cNvSpPr>
              <a:spLocks noChangeArrowheads="1"/>
            </p:cNvSpPr>
            <p:nvPr/>
          </p:nvSpPr>
          <p:spPr bwMode="auto">
            <a:xfrm>
              <a:off x="6360856" y="1814202"/>
              <a:ext cx="1814887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Sedimentation</a:t>
              </a:r>
            </a:p>
          </p:txBody>
        </p:sp>
        <p:sp>
          <p:nvSpPr>
            <p:cNvPr id="80011" name="Rectangle 139"/>
            <p:cNvSpPr>
              <a:spLocks noChangeArrowheads="1"/>
            </p:cNvSpPr>
            <p:nvPr/>
          </p:nvSpPr>
          <p:spPr bwMode="auto">
            <a:xfrm>
              <a:off x="7362968" y="1657350"/>
              <a:ext cx="1520335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Sand filter</a:t>
              </a:r>
            </a:p>
          </p:txBody>
        </p:sp>
      </p:grpSp>
      <p:grpSp>
        <p:nvGrpSpPr>
          <p:cNvPr id="5" name="Group 167"/>
          <p:cNvGrpSpPr>
            <a:grpSpLocks/>
          </p:cNvGrpSpPr>
          <p:nvPr/>
        </p:nvGrpSpPr>
        <p:grpSpPr bwMode="auto">
          <a:xfrm>
            <a:off x="4724401" y="2465786"/>
            <a:ext cx="2690283" cy="906132"/>
            <a:chOff x="5372100" y="2209800"/>
            <a:chExt cx="4036218" cy="1208263"/>
          </a:xfrm>
        </p:grpSpPr>
        <p:sp>
          <p:nvSpPr>
            <p:cNvPr id="94" name="Line 141"/>
            <p:cNvSpPr>
              <a:spLocks noChangeShapeType="1"/>
            </p:cNvSpPr>
            <p:nvPr/>
          </p:nvSpPr>
          <p:spPr bwMode="auto">
            <a:xfrm>
              <a:off x="5372100" y="2819444"/>
              <a:ext cx="403621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5129" name="Group 186"/>
            <p:cNvGrpSpPr>
              <a:grpSpLocks/>
            </p:cNvGrpSpPr>
            <p:nvPr/>
          </p:nvGrpSpPr>
          <p:grpSpPr bwMode="auto">
            <a:xfrm>
              <a:off x="5981700" y="2497137"/>
              <a:ext cx="751880" cy="474663"/>
              <a:chOff x="3338" y="2923"/>
              <a:chExt cx="473" cy="371"/>
            </a:xfrm>
          </p:grpSpPr>
          <p:sp>
            <p:nvSpPr>
              <p:cNvPr id="80059" name="Rectangle 187"/>
              <p:cNvSpPr>
                <a:spLocks noChangeArrowheads="1"/>
              </p:cNvSpPr>
              <p:nvPr/>
            </p:nvSpPr>
            <p:spPr bwMode="auto">
              <a:xfrm>
                <a:off x="3401" y="2975"/>
                <a:ext cx="51" cy="256"/>
              </a:xfrm>
              <a:prstGeom prst="rect">
                <a:avLst/>
              </a:prstGeom>
              <a:noFill/>
              <a:ln w="28575">
                <a:solidFill>
                  <a:srgbClr val="ECFA0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60" name="Rectangle 188"/>
              <p:cNvSpPr>
                <a:spLocks noChangeArrowheads="1"/>
              </p:cNvSpPr>
              <p:nvPr/>
            </p:nvSpPr>
            <p:spPr bwMode="auto">
              <a:xfrm>
                <a:off x="3541" y="2975"/>
                <a:ext cx="51" cy="256"/>
              </a:xfrm>
              <a:prstGeom prst="rect">
                <a:avLst/>
              </a:prstGeom>
              <a:noFill/>
              <a:ln w="28575">
                <a:solidFill>
                  <a:srgbClr val="ECFA0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61" name="Rectangle 189"/>
              <p:cNvSpPr>
                <a:spLocks noChangeArrowheads="1"/>
              </p:cNvSpPr>
              <p:nvPr/>
            </p:nvSpPr>
            <p:spPr bwMode="auto">
              <a:xfrm>
                <a:off x="3682" y="2975"/>
                <a:ext cx="50" cy="256"/>
              </a:xfrm>
              <a:prstGeom prst="rect">
                <a:avLst/>
              </a:prstGeom>
              <a:noFill/>
              <a:ln w="28575">
                <a:solidFill>
                  <a:srgbClr val="ECFA0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62" name="Line 190"/>
              <p:cNvSpPr>
                <a:spLocks noChangeShapeType="1"/>
              </p:cNvSpPr>
              <p:nvPr/>
            </p:nvSpPr>
            <p:spPr bwMode="auto">
              <a:xfrm>
                <a:off x="3686" y="2976"/>
                <a:ext cx="42" cy="256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63" name="Line 191"/>
              <p:cNvSpPr>
                <a:spLocks noChangeShapeType="1"/>
              </p:cNvSpPr>
              <p:nvPr/>
            </p:nvSpPr>
            <p:spPr bwMode="auto">
              <a:xfrm flipH="1" flipV="1">
                <a:off x="3424" y="3234"/>
                <a:ext cx="0" cy="60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64" name="Line 192"/>
              <p:cNvSpPr>
                <a:spLocks noChangeShapeType="1"/>
              </p:cNvSpPr>
              <p:nvPr/>
            </p:nvSpPr>
            <p:spPr bwMode="auto">
              <a:xfrm flipV="1">
                <a:off x="3569" y="3237"/>
                <a:ext cx="0" cy="52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65" name="Line 193"/>
              <p:cNvSpPr>
                <a:spLocks noChangeShapeType="1"/>
              </p:cNvSpPr>
              <p:nvPr/>
            </p:nvSpPr>
            <p:spPr bwMode="auto">
              <a:xfrm flipV="1">
                <a:off x="3709" y="3237"/>
                <a:ext cx="0" cy="52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66" name="Line 194"/>
              <p:cNvSpPr>
                <a:spLocks noChangeShapeType="1"/>
              </p:cNvSpPr>
              <p:nvPr/>
            </p:nvSpPr>
            <p:spPr bwMode="auto">
              <a:xfrm>
                <a:off x="3422" y="3292"/>
                <a:ext cx="389" cy="0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67" name="Line 195"/>
              <p:cNvSpPr>
                <a:spLocks noChangeShapeType="1"/>
              </p:cNvSpPr>
              <p:nvPr/>
            </p:nvSpPr>
            <p:spPr bwMode="auto">
              <a:xfrm flipV="1">
                <a:off x="3425" y="2923"/>
                <a:ext cx="0" cy="50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68" name="Line 196"/>
              <p:cNvSpPr>
                <a:spLocks noChangeShapeType="1"/>
              </p:cNvSpPr>
              <p:nvPr/>
            </p:nvSpPr>
            <p:spPr bwMode="auto">
              <a:xfrm flipV="1">
                <a:off x="3707" y="2923"/>
                <a:ext cx="0" cy="50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69" name="Line 197"/>
              <p:cNvSpPr>
                <a:spLocks noChangeShapeType="1"/>
              </p:cNvSpPr>
              <p:nvPr/>
            </p:nvSpPr>
            <p:spPr bwMode="auto">
              <a:xfrm flipV="1">
                <a:off x="3567" y="2923"/>
                <a:ext cx="0" cy="50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70" name="Line 198"/>
              <p:cNvSpPr>
                <a:spLocks noChangeShapeType="1"/>
              </p:cNvSpPr>
              <p:nvPr/>
            </p:nvSpPr>
            <p:spPr bwMode="auto">
              <a:xfrm>
                <a:off x="3338" y="2925"/>
                <a:ext cx="365" cy="0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71" name="Line 199"/>
              <p:cNvSpPr>
                <a:spLocks noChangeShapeType="1"/>
              </p:cNvSpPr>
              <p:nvPr/>
            </p:nvSpPr>
            <p:spPr bwMode="auto">
              <a:xfrm>
                <a:off x="3544" y="2979"/>
                <a:ext cx="42" cy="256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72" name="Line 200"/>
              <p:cNvSpPr>
                <a:spLocks noChangeShapeType="1"/>
              </p:cNvSpPr>
              <p:nvPr/>
            </p:nvSpPr>
            <p:spPr bwMode="auto">
              <a:xfrm>
                <a:off x="3406" y="2976"/>
                <a:ext cx="42" cy="256"/>
              </a:xfrm>
              <a:prstGeom prst="line">
                <a:avLst/>
              </a:prstGeom>
              <a:noFill/>
              <a:ln w="28575">
                <a:solidFill>
                  <a:srgbClr val="ECFA0F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0073" name="Rectangle 201"/>
            <p:cNvSpPr>
              <a:spLocks noChangeArrowheads="1"/>
            </p:cNvSpPr>
            <p:nvPr/>
          </p:nvSpPr>
          <p:spPr bwMode="auto">
            <a:xfrm>
              <a:off x="5786561" y="3048060"/>
              <a:ext cx="976420" cy="370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9056" tIns="34529" rIns="69056" bIns="34529">
              <a:spAutoFit/>
            </a:bodyPr>
            <a:lstStyle/>
            <a:p>
              <a:pPr algn="ctr">
                <a:defRPr/>
              </a:pPr>
              <a:r>
                <a:rPr lang="en-US" sz="1350" b="1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MF/UF</a:t>
              </a:r>
            </a:p>
          </p:txBody>
        </p:sp>
        <p:cxnSp>
          <p:nvCxnSpPr>
            <p:cNvPr id="93" name="Straight Connector 92"/>
            <p:cNvCxnSpPr/>
            <p:nvPr/>
          </p:nvCxnSpPr>
          <p:spPr bwMode="auto">
            <a:xfrm rot="5400000">
              <a:off x="5068072" y="2513828"/>
              <a:ext cx="609644" cy="1588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AutoShape 148"/>
            <p:cNvSpPr>
              <a:spLocks noChangeArrowheads="1"/>
            </p:cNvSpPr>
            <p:nvPr/>
          </p:nvSpPr>
          <p:spPr bwMode="auto">
            <a:xfrm>
              <a:off x="7277474" y="2667033"/>
              <a:ext cx="474756" cy="304822"/>
            </a:xfrm>
            <a:prstGeom prst="cube">
              <a:avLst>
                <a:gd name="adj" fmla="val 24981"/>
              </a:avLst>
            </a:prstGeom>
            <a:gradFill rotWithShape="0">
              <a:gsLst>
                <a:gs pos="0">
                  <a:srgbClr val="99CC00">
                    <a:gamma/>
                    <a:shade val="49804"/>
                    <a:invGamma/>
                  </a:srgbClr>
                </a:gs>
                <a:gs pos="100000">
                  <a:srgbClr val="99CC00"/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Rectangle 147"/>
            <p:cNvSpPr>
              <a:spLocks noChangeArrowheads="1"/>
            </p:cNvSpPr>
            <p:nvPr/>
          </p:nvSpPr>
          <p:spPr bwMode="auto">
            <a:xfrm>
              <a:off x="7104404" y="3048060"/>
              <a:ext cx="1849801" cy="339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Disinfection</a:t>
              </a:r>
            </a:p>
          </p:txBody>
        </p:sp>
      </p:grpSp>
      <p:grpSp>
        <p:nvGrpSpPr>
          <p:cNvPr id="7" name="Group 170"/>
          <p:cNvGrpSpPr>
            <a:grpSpLocks/>
          </p:cNvGrpSpPr>
          <p:nvPr/>
        </p:nvGrpSpPr>
        <p:grpSpPr bwMode="auto">
          <a:xfrm>
            <a:off x="2946400" y="5086347"/>
            <a:ext cx="4419600" cy="777083"/>
            <a:chOff x="2705100" y="5638800"/>
            <a:chExt cx="6629400" cy="1035495"/>
          </a:xfrm>
        </p:grpSpPr>
        <p:cxnSp>
          <p:nvCxnSpPr>
            <p:cNvPr id="126" name="Straight Connector 125"/>
            <p:cNvCxnSpPr/>
            <p:nvPr/>
          </p:nvCxnSpPr>
          <p:spPr bwMode="auto">
            <a:xfrm rot="5400000">
              <a:off x="3734752" y="5904548"/>
              <a:ext cx="533083" cy="1588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Line 141"/>
            <p:cNvSpPr>
              <a:spLocks noChangeShapeType="1"/>
            </p:cNvSpPr>
            <p:nvPr/>
          </p:nvSpPr>
          <p:spPr bwMode="auto">
            <a:xfrm>
              <a:off x="4000500" y="6125873"/>
              <a:ext cx="5334000" cy="4601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5104" name="Group 152"/>
            <p:cNvGrpSpPr>
              <a:grpSpLocks/>
            </p:cNvGrpSpPr>
            <p:nvPr/>
          </p:nvGrpSpPr>
          <p:grpSpPr bwMode="auto">
            <a:xfrm>
              <a:off x="3467100" y="5864224"/>
              <a:ext cx="1067991" cy="460376"/>
              <a:chOff x="4942" y="2350"/>
              <a:chExt cx="598" cy="290"/>
            </a:xfrm>
          </p:grpSpPr>
          <p:sp>
            <p:nvSpPr>
              <p:cNvPr id="80025" name="Freeform 153"/>
              <p:cNvSpPr>
                <a:spLocks/>
              </p:cNvSpPr>
              <p:nvPr/>
            </p:nvSpPr>
            <p:spPr bwMode="auto">
              <a:xfrm>
                <a:off x="4942" y="2350"/>
                <a:ext cx="556" cy="280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76" y="14"/>
                  </a:cxn>
                  <a:cxn ang="0">
                    <a:pos x="86" y="4"/>
                  </a:cxn>
                  <a:cxn ang="0">
                    <a:pos x="98" y="4"/>
                  </a:cxn>
                  <a:cxn ang="0">
                    <a:pos x="150" y="16"/>
                  </a:cxn>
                  <a:cxn ang="0">
                    <a:pos x="160" y="6"/>
                  </a:cxn>
                  <a:cxn ang="0">
                    <a:pos x="172" y="0"/>
                  </a:cxn>
                  <a:cxn ang="0">
                    <a:pos x="556" y="92"/>
                  </a:cxn>
                  <a:cxn ang="0">
                    <a:pos x="544" y="282"/>
                  </a:cxn>
                  <a:cxn ang="0">
                    <a:pos x="514" y="270"/>
                  </a:cxn>
                  <a:cxn ang="0">
                    <a:pos x="464" y="278"/>
                  </a:cxn>
                  <a:cxn ang="0">
                    <a:pos x="438" y="266"/>
                  </a:cxn>
                  <a:cxn ang="0">
                    <a:pos x="392" y="282"/>
                  </a:cxn>
                  <a:cxn ang="0">
                    <a:pos x="2" y="108"/>
                  </a:cxn>
                  <a:cxn ang="0">
                    <a:pos x="0" y="90"/>
                  </a:cxn>
                  <a:cxn ang="0">
                    <a:pos x="6" y="76"/>
                  </a:cxn>
                  <a:cxn ang="0">
                    <a:pos x="16" y="68"/>
                  </a:cxn>
                  <a:cxn ang="0">
                    <a:pos x="10" y="52"/>
                  </a:cxn>
                  <a:cxn ang="0">
                    <a:pos x="0" y="34"/>
                  </a:cxn>
                  <a:cxn ang="0">
                    <a:pos x="10" y="10"/>
                  </a:cxn>
                  <a:cxn ang="0">
                    <a:pos x="22" y="4"/>
                  </a:cxn>
                </a:cxnLst>
                <a:rect l="0" t="0" r="r" b="b"/>
                <a:pathLst>
                  <a:path w="556" h="282">
                    <a:moveTo>
                      <a:pt x="22" y="4"/>
                    </a:moveTo>
                    <a:lnTo>
                      <a:pt x="76" y="14"/>
                    </a:lnTo>
                    <a:lnTo>
                      <a:pt x="86" y="4"/>
                    </a:lnTo>
                    <a:lnTo>
                      <a:pt x="98" y="4"/>
                    </a:lnTo>
                    <a:lnTo>
                      <a:pt x="150" y="16"/>
                    </a:lnTo>
                    <a:lnTo>
                      <a:pt x="160" y="6"/>
                    </a:lnTo>
                    <a:lnTo>
                      <a:pt x="172" y="0"/>
                    </a:lnTo>
                    <a:lnTo>
                      <a:pt x="556" y="92"/>
                    </a:lnTo>
                    <a:lnTo>
                      <a:pt x="544" y="282"/>
                    </a:lnTo>
                    <a:lnTo>
                      <a:pt x="514" y="270"/>
                    </a:lnTo>
                    <a:lnTo>
                      <a:pt x="464" y="278"/>
                    </a:lnTo>
                    <a:lnTo>
                      <a:pt x="438" y="266"/>
                    </a:lnTo>
                    <a:lnTo>
                      <a:pt x="392" y="282"/>
                    </a:lnTo>
                    <a:lnTo>
                      <a:pt x="2" y="108"/>
                    </a:lnTo>
                    <a:lnTo>
                      <a:pt x="0" y="90"/>
                    </a:lnTo>
                    <a:lnTo>
                      <a:pt x="6" y="76"/>
                    </a:lnTo>
                    <a:lnTo>
                      <a:pt x="16" y="68"/>
                    </a:lnTo>
                    <a:lnTo>
                      <a:pt x="10" y="52"/>
                    </a:lnTo>
                    <a:lnTo>
                      <a:pt x="0" y="34"/>
                    </a:lnTo>
                    <a:lnTo>
                      <a:pt x="10" y="10"/>
                    </a:lnTo>
                    <a:lnTo>
                      <a:pt x="22" y="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4FFE3"/>
                  </a:gs>
                  <a:gs pos="100000">
                    <a:srgbClr val="04FFE3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3175" cmpd="sng">
                <a:solidFill>
                  <a:srgbClr val="04FFE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26" name="Line 154"/>
              <p:cNvSpPr>
                <a:spLocks noChangeShapeType="1"/>
              </p:cNvSpPr>
              <p:nvPr/>
            </p:nvSpPr>
            <p:spPr bwMode="auto">
              <a:xfrm flipH="1" flipV="1">
                <a:off x="4963" y="2352"/>
                <a:ext cx="392" cy="88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27" name="Line 155"/>
              <p:cNvSpPr>
                <a:spLocks noChangeShapeType="1"/>
              </p:cNvSpPr>
              <p:nvPr/>
            </p:nvSpPr>
            <p:spPr bwMode="auto">
              <a:xfrm flipH="1" flipV="1">
                <a:off x="4965" y="2411"/>
                <a:ext cx="386" cy="125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28" name="Freeform 156"/>
              <p:cNvSpPr>
                <a:spLocks/>
              </p:cNvSpPr>
              <p:nvPr/>
            </p:nvSpPr>
            <p:spPr bwMode="auto">
              <a:xfrm>
                <a:off x="4942" y="2350"/>
                <a:ext cx="28" cy="5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" y="22"/>
                  </a:cxn>
                  <a:cxn ang="0">
                    <a:pos x="20" y="56"/>
                  </a:cxn>
                </a:cxnLst>
                <a:rect l="0" t="0" r="r" b="b"/>
                <a:pathLst>
                  <a:path w="30" h="56">
                    <a:moveTo>
                      <a:pt x="30" y="4"/>
                    </a:moveTo>
                    <a:cubicBezTo>
                      <a:pt x="10" y="0"/>
                      <a:pt x="11" y="8"/>
                      <a:pt x="2" y="22"/>
                    </a:cubicBezTo>
                    <a:cubicBezTo>
                      <a:pt x="4" y="52"/>
                      <a:pt x="0" y="46"/>
                      <a:pt x="20" y="56"/>
                    </a:cubicBezTo>
                  </a:path>
                </a:pathLst>
              </a:cu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29" name="Line 157"/>
              <p:cNvSpPr>
                <a:spLocks noChangeShapeType="1"/>
              </p:cNvSpPr>
              <p:nvPr/>
            </p:nvSpPr>
            <p:spPr bwMode="auto">
              <a:xfrm flipH="1" flipV="1">
                <a:off x="4961" y="2467"/>
                <a:ext cx="388" cy="171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30" name="Freeform 158"/>
              <p:cNvSpPr>
                <a:spLocks/>
              </p:cNvSpPr>
              <p:nvPr/>
            </p:nvSpPr>
            <p:spPr bwMode="auto">
              <a:xfrm>
                <a:off x="4942" y="2408"/>
                <a:ext cx="28" cy="5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" y="22"/>
                  </a:cxn>
                  <a:cxn ang="0">
                    <a:pos x="20" y="56"/>
                  </a:cxn>
                </a:cxnLst>
                <a:rect l="0" t="0" r="r" b="b"/>
                <a:pathLst>
                  <a:path w="30" h="56">
                    <a:moveTo>
                      <a:pt x="30" y="4"/>
                    </a:moveTo>
                    <a:cubicBezTo>
                      <a:pt x="10" y="0"/>
                      <a:pt x="11" y="8"/>
                      <a:pt x="2" y="22"/>
                    </a:cubicBezTo>
                    <a:cubicBezTo>
                      <a:pt x="4" y="52"/>
                      <a:pt x="0" y="46"/>
                      <a:pt x="20" y="56"/>
                    </a:cubicBezTo>
                  </a:path>
                </a:pathLst>
              </a:cu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31" name="Line 159"/>
              <p:cNvSpPr>
                <a:spLocks noChangeShapeType="1"/>
              </p:cNvSpPr>
              <p:nvPr/>
            </p:nvSpPr>
            <p:spPr bwMode="auto">
              <a:xfrm flipH="1" flipV="1">
                <a:off x="5037" y="2352"/>
                <a:ext cx="392" cy="88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32" name="Line 160"/>
              <p:cNvSpPr>
                <a:spLocks noChangeShapeType="1"/>
              </p:cNvSpPr>
              <p:nvPr/>
            </p:nvSpPr>
            <p:spPr bwMode="auto">
              <a:xfrm flipH="1" flipV="1">
                <a:off x="5374" y="2530"/>
                <a:ext cx="54" cy="10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33" name="Line 161"/>
              <p:cNvSpPr>
                <a:spLocks noChangeShapeType="1"/>
              </p:cNvSpPr>
              <p:nvPr/>
            </p:nvSpPr>
            <p:spPr bwMode="auto">
              <a:xfrm flipH="1" flipV="1">
                <a:off x="5383" y="2619"/>
                <a:ext cx="44" cy="17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34" name="Freeform 162"/>
              <p:cNvSpPr>
                <a:spLocks/>
              </p:cNvSpPr>
              <p:nvPr/>
            </p:nvSpPr>
            <p:spPr bwMode="auto">
              <a:xfrm>
                <a:off x="5020" y="2352"/>
                <a:ext cx="16" cy="6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</a:cxnLst>
                <a:rect l="0" t="0" r="r" b="b"/>
                <a:pathLst>
                  <a:path w="16" h="6">
                    <a:moveTo>
                      <a:pt x="16" y="0"/>
                    </a:moveTo>
                    <a:cubicBezTo>
                      <a:pt x="10" y="1"/>
                      <a:pt x="0" y="6"/>
                      <a:pt x="0" y="6"/>
                    </a:cubicBezTo>
                  </a:path>
                </a:pathLst>
              </a:custGeom>
              <a:solidFill>
                <a:srgbClr val="9396FF"/>
              </a:soli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35" name="Line 163"/>
              <p:cNvSpPr>
                <a:spLocks noChangeShapeType="1"/>
              </p:cNvSpPr>
              <p:nvPr/>
            </p:nvSpPr>
            <p:spPr bwMode="auto">
              <a:xfrm flipH="1" flipV="1">
                <a:off x="5113" y="2352"/>
                <a:ext cx="396" cy="88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36" name="Line 164"/>
              <p:cNvSpPr>
                <a:spLocks noChangeShapeType="1"/>
              </p:cNvSpPr>
              <p:nvPr/>
            </p:nvSpPr>
            <p:spPr bwMode="auto">
              <a:xfrm flipH="1" flipV="1">
                <a:off x="5450" y="2530"/>
                <a:ext cx="52" cy="10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37" name="Freeform 165"/>
              <p:cNvSpPr>
                <a:spLocks/>
              </p:cNvSpPr>
              <p:nvPr/>
            </p:nvSpPr>
            <p:spPr bwMode="auto">
              <a:xfrm>
                <a:off x="5096" y="2352"/>
                <a:ext cx="16" cy="6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</a:cxnLst>
                <a:rect l="0" t="0" r="r" b="b"/>
                <a:pathLst>
                  <a:path w="16" h="6">
                    <a:moveTo>
                      <a:pt x="16" y="0"/>
                    </a:moveTo>
                    <a:cubicBezTo>
                      <a:pt x="10" y="1"/>
                      <a:pt x="0" y="6"/>
                      <a:pt x="0" y="6"/>
                    </a:cubicBezTo>
                  </a:path>
                </a:pathLst>
              </a:custGeom>
              <a:solidFill>
                <a:srgbClr val="9396FF"/>
              </a:soli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38" name="Line 166"/>
              <p:cNvSpPr>
                <a:spLocks noChangeShapeType="1"/>
              </p:cNvSpPr>
              <p:nvPr/>
            </p:nvSpPr>
            <p:spPr bwMode="auto">
              <a:xfrm flipH="1" flipV="1">
                <a:off x="5458" y="2619"/>
                <a:ext cx="44" cy="17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39" name="Oval 167"/>
              <p:cNvSpPr>
                <a:spLocks noChangeArrowheads="1"/>
              </p:cNvSpPr>
              <p:nvPr/>
            </p:nvSpPr>
            <p:spPr bwMode="auto">
              <a:xfrm>
                <a:off x="5320" y="2440"/>
                <a:ext cx="70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40" name="Oval 168"/>
              <p:cNvSpPr>
                <a:spLocks noChangeArrowheads="1"/>
              </p:cNvSpPr>
              <p:nvPr/>
            </p:nvSpPr>
            <p:spPr bwMode="auto">
              <a:xfrm>
                <a:off x="5318" y="2544"/>
                <a:ext cx="70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41" name="Oval 169"/>
              <p:cNvSpPr>
                <a:spLocks noChangeArrowheads="1"/>
              </p:cNvSpPr>
              <p:nvPr/>
            </p:nvSpPr>
            <p:spPr bwMode="auto">
              <a:xfrm>
                <a:off x="5394" y="2440"/>
                <a:ext cx="68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42" name="Oval 170"/>
              <p:cNvSpPr>
                <a:spLocks noChangeArrowheads="1"/>
              </p:cNvSpPr>
              <p:nvPr/>
            </p:nvSpPr>
            <p:spPr bwMode="auto">
              <a:xfrm>
                <a:off x="5394" y="2542"/>
                <a:ext cx="68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43" name="Oval 171"/>
              <p:cNvSpPr>
                <a:spLocks noChangeArrowheads="1"/>
              </p:cNvSpPr>
              <p:nvPr/>
            </p:nvSpPr>
            <p:spPr bwMode="auto">
              <a:xfrm>
                <a:off x="5470" y="2440"/>
                <a:ext cx="70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044" name="Oval 172"/>
              <p:cNvSpPr>
                <a:spLocks noChangeArrowheads="1"/>
              </p:cNvSpPr>
              <p:nvPr/>
            </p:nvSpPr>
            <p:spPr bwMode="auto">
              <a:xfrm>
                <a:off x="5470" y="2542"/>
                <a:ext cx="70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0048" name="Rectangle 176"/>
            <p:cNvSpPr>
              <a:spLocks noChangeArrowheads="1"/>
            </p:cNvSpPr>
            <p:nvPr/>
          </p:nvSpPr>
          <p:spPr bwMode="auto">
            <a:xfrm>
              <a:off x="2705100" y="6335299"/>
              <a:ext cx="2209800" cy="338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 algn="ctr">
                <a:defRPr/>
              </a:pPr>
              <a:r>
                <a:rPr lang="en-US" sz="1200" b="1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Reverse Osmosis</a:t>
              </a:r>
            </a:p>
          </p:txBody>
        </p:sp>
        <p:sp>
          <p:nvSpPr>
            <p:cNvPr id="124" name="AutoShape 148"/>
            <p:cNvSpPr>
              <a:spLocks noChangeArrowheads="1"/>
            </p:cNvSpPr>
            <p:nvPr/>
          </p:nvSpPr>
          <p:spPr bwMode="auto">
            <a:xfrm>
              <a:off x="4894263" y="5943419"/>
              <a:ext cx="474662" cy="304619"/>
            </a:xfrm>
            <a:prstGeom prst="cube">
              <a:avLst>
                <a:gd name="adj" fmla="val 24981"/>
              </a:avLst>
            </a:prstGeom>
            <a:gradFill rotWithShape="0">
              <a:gsLst>
                <a:gs pos="0">
                  <a:srgbClr val="99CC00">
                    <a:gamma/>
                    <a:shade val="49804"/>
                    <a:invGamma/>
                  </a:srgbClr>
                </a:gs>
                <a:gs pos="100000">
                  <a:srgbClr val="99CC00"/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" name="Rectangle 147"/>
            <p:cNvSpPr>
              <a:spLocks noChangeArrowheads="1"/>
            </p:cNvSpPr>
            <p:nvPr/>
          </p:nvSpPr>
          <p:spPr bwMode="auto">
            <a:xfrm>
              <a:off x="4762499" y="6324192"/>
              <a:ext cx="3363287" cy="338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Disinfection/Oxidation (AOP)</a:t>
              </a:r>
            </a:p>
          </p:txBody>
        </p:sp>
      </p:grpSp>
      <p:grpSp>
        <p:nvGrpSpPr>
          <p:cNvPr id="9" name="Group 168"/>
          <p:cNvGrpSpPr>
            <a:grpSpLocks/>
          </p:cNvGrpSpPr>
          <p:nvPr/>
        </p:nvGrpSpPr>
        <p:grpSpPr bwMode="auto">
          <a:xfrm>
            <a:off x="4521200" y="3337324"/>
            <a:ext cx="2895600" cy="953416"/>
            <a:chOff x="5067300" y="3428999"/>
            <a:chExt cx="4343400" cy="1270098"/>
          </a:xfrm>
        </p:grpSpPr>
        <p:cxnSp>
          <p:nvCxnSpPr>
            <p:cNvPr id="129" name="Straight Connector 128"/>
            <p:cNvCxnSpPr/>
            <p:nvPr/>
          </p:nvCxnSpPr>
          <p:spPr bwMode="auto">
            <a:xfrm rot="5400000">
              <a:off x="6097030" y="3694670"/>
              <a:ext cx="532929" cy="1588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Line 141"/>
            <p:cNvSpPr>
              <a:spLocks noChangeShapeType="1"/>
            </p:cNvSpPr>
            <p:nvPr/>
          </p:nvSpPr>
          <p:spPr bwMode="auto">
            <a:xfrm>
              <a:off x="6362700" y="3842971"/>
              <a:ext cx="3048000" cy="4599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5078" name="Group 152"/>
            <p:cNvGrpSpPr>
              <a:grpSpLocks/>
            </p:cNvGrpSpPr>
            <p:nvPr/>
          </p:nvGrpSpPr>
          <p:grpSpPr bwMode="auto">
            <a:xfrm>
              <a:off x="5829300" y="3654424"/>
              <a:ext cx="1067991" cy="460376"/>
              <a:chOff x="4942" y="2350"/>
              <a:chExt cx="598" cy="290"/>
            </a:xfrm>
          </p:grpSpPr>
          <p:sp>
            <p:nvSpPr>
              <p:cNvPr id="132" name="Freeform 153"/>
              <p:cNvSpPr>
                <a:spLocks/>
              </p:cNvSpPr>
              <p:nvPr/>
            </p:nvSpPr>
            <p:spPr bwMode="auto">
              <a:xfrm>
                <a:off x="4942" y="2350"/>
                <a:ext cx="556" cy="280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76" y="14"/>
                  </a:cxn>
                  <a:cxn ang="0">
                    <a:pos x="86" y="4"/>
                  </a:cxn>
                  <a:cxn ang="0">
                    <a:pos x="98" y="4"/>
                  </a:cxn>
                  <a:cxn ang="0">
                    <a:pos x="150" y="16"/>
                  </a:cxn>
                  <a:cxn ang="0">
                    <a:pos x="160" y="6"/>
                  </a:cxn>
                  <a:cxn ang="0">
                    <a:pos x="172" y="0"/>
                  </a:cxn>
                  <a:cxn ang="0">
                    <a:pos x="556" y="92"/>
                  </a:cxn>
                  <a:cxn ang="0">
                    <a:pos x="544" y="282"/>
                  </a:cxn>
                  <a:cxn ang="0">
                    <a:pos x="514" y="270"/>
                  </a:cxn>
                  <a:cxn ang="0">
                    <a:pos x="464" y="278"/>
                  </a:cxn>
                  <a:cxn ang="0">
                    <a:pos x="438" y="266"/>
                  </a:cxn>
                  <a:cxn ang="0">
                    <a:pos x="392" y="282"/>
                  </a:cxn>
                  <a:cxn ang="0">
                    <a:pos x="2" y="108"/>
                  </a:cxn>
                  <a:cxn ang="0">
                    <a:pos x="0" y="90"/>
                  </a:cxn>
                  <a:cxn ang="0">
                    <a:pos x="6" y="76"/>
                  </a:cxn>
                  <a:cxn ang="0">
                    <a:pos x="16" y="68"/>
                  </a:cxn>
                  <a:cxn ang="0">
                    <a:pos x="10" y="52"/>
                  </a:cxn>
                  <a:cxn ang="0">
                    <a:pos x="0" y="34"/>
                  </a:cxn>
                  <a:cxn ang="0">
                    <a:pos x="10" y="10"/>
                  </a:cxn>
                  <a:cxn ang="0">
                    <a:pos x="22" y="4"/>
                  </a:cxn>
                </a:cxnLst>
                <a:rect l="0" t="0" r="r" b="b"/>
                <a:pathLst>
                  <a:path w="556" h="282">
                    <a:moveTo>
                      <a:pt x="22" y="4"/>
                    </a:moveTo>
                    <a:lnTo>
                      <a:pt x="76" y="14"/>
                    </a:lnTo>
                    <a:lnTo>
                      <a:pt x="86" y="4"/>
                    </a:lnTo>
                    <a:lnTo>
                      <a:pt x="98" y="4"/>
                    </a:lnTo>
                    <a:lnTo>
                      <a:pt x="150" y="16"/>
                    </a:lnTo>
                    <a:lnTo>
                      <a:pt x="160" y="6"/>
                    </a:lnTo>
                    <a:lnTo>
                      <a:pt x="172" y="0"/>
                    </a:lnTo>
                    <a:lnTo>
                      <a:pt x="556" y="92"/>
                    </a:lnTo>
                    <a:lnTo>
                      <a:pt x="544" y="282"/>
                    </a:lnTo>
                    <a:lnTo>
                      <a:pt x="514" y="270"/>
                    </a:lnTo>
                    <a:lnTo>
                      <a:pt x="464" y="278"/>
                    </a:lnTo>
                    <a:lnTo>
                      <a:pt x="438" y="266"/>
                    </a:lnTo>
                    <a:lnTo>
                      <a:pt x="392" y="282"/>
                    </a:lnTo>
                    <a:lnTo>
                      <a:pt x="2" y="108"/>
                    </a:lnTo>
                    <a:lnTo>
                      <a:pt x="0" y="90"/>
                    </a:lnTo>
                    <a:lnTo>
                      <a:pt x="6" y="76"/>
                    </a:lnTo>
                    <a:lnTo>
                      <a:pt x="16" y="68"/>
                    </a:lnTo>
                    <a:lnTo>
                      <a:pt x="10" y="52"/>
                    </a:lnTo>
                    <a:lnTo>
                      <a:pt x="0" y="34"/>
                    </a:lnTo>
                    <a:lnTo>
                      <a:pt x="10" y="10"/>
                    </a:lnTo>
                    <a:lnTo>
                      <a:pt x="22" y="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4FFE3"/>
                  </a:gs>
                  <a:gs pos="100000">
                    <a:srgbClr val="04FFE3">
                      <a:gamma/>
                      <a:shade val="46275"/>
                      <a:invGamma/>
                    </a:srgbClr>
                  </a:gs>
                </a:gsLst>
                <a:path path="rect">
                  <a:fillToRect r="100000" b="100000"/>
                </a:path>
              </a:gradFill>
              <a:ln w="3175" cmpd="sng">
                <a:solidFill>
                  <a:srgbClr val="04FFE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3" name="Line 154"/>
              <p:cNvSpPr>
                <a:spLocks noChangeShapeType="1"/>
              </p:cNvSpPr>
              <p:nvPr/>
            </p:nvSpPr>
            <p:spPr bwMode="auto">
              <a:xfrm flipH="1" flipV="1">
                <a:off x="4963" y="2352"/>
                <a:ext cx="392" cy="88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4" name="Line 155"/>
              <p:cNvSpPr>
                <a:spLocks noChangeShapeType="1"/>
              </p:cNvSpPr>
              <p:nvPr/>
            </p:nvSpPr>
            <p:spPr bwMode="auto">
              <a:xfrm flipH="1" flipV="1">
                <a:off x="4965" y="2411"/>
                <a:ext cx="386" cy="125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5" name="Freeform 156"/>
              <p:cNvSpPr>
                <a:spLocks/>
              </p:cNvSpPr>
              <p:nvPr/>
            </p:nvSpPr>
            <p:spPr bwMode="auto">
              <a:xfrm>
                <a:off x="4942" y="2350"/>
                <a:ext cx="28" cy="5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" y="22"/>
                  </a:cxn>
                  <a:cxn ang="0">
                    <a:pos x="20" y="56"/>
                  </a:cxn>
                </a:cxnLst>
                <a:rect l="0" t="0" r="r" b="b"/>
                <a:pathLst>
                  <a:path w="30" h="56">
                    <a:moveTo>
                      <a:pt x="30" y="4"/>
                    </a:moveTo>
                    <a:cubicBezTo>
                      <a:pt x="10" y="0"/>
                      <a:pt x="11" y="8"/>
                      <a:pt x="2" y="22"/>
                    </a:cubicBezTo>
                    <a:cubicBezTo>
                      <a:pt x="4" y="52"/>
                      <a:pt x="0" y="46"/>
                      <a:pt x="20" y="56"/>
                    </a:cubicBezTo>
                  </a:path>
                </a:pathLst>
              </a:cu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6" name="Line 157"/>
              <p:cNvSpPr>
                <a:spLocks noChangeShapeType="1"/>
              </p:cNvSpPr>
              <p:nvPr/>
            </p:nvSpPr>
            <p:spPr bwMode="auto">
              <a:xfrm flipH="1" flipV="1">
                <a:off x="4961" y="2467"/>
                <a:ext cx="388" cy="171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7" name="Freeform 158"/>
              <p:cNvSpPr>
                <a:spLocks/>
              </p:cNvSpPr>
              <p:nvPr/>
            </p:nvSpPr>
            <p:spPr bwMode="auto">
              <a:xfrm>
                <a:off x="4942" y="2408"/>
                <a:ext cx="28" cy="5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" y="22"/>
                  </a:cxn>
                  <a:cxn ang="0">
                    <a:pos x="20" y="56"/>
                  </a:cxn>
                </a:cxnLst>
                <a:rect l="0" t="0" r="r" b="b"/>
                <a:pathLst>
                  <a:path w="30" h="56">
                    <a:moveTo>
                      <a:pt x="30" y="4"/>
                    </a:moveTo>
                    <a:cubicBezTo>
                      <a:pt x="10" y="0"/>
                      <a:pt x="11" y="8"/>
                      <a:pt x="2" y="22"/>
                    </a:cubicBezTo>
                    <a:cubicBezTo>
                      <a:pt x="4" y="52"/>
                      <a:pt x="0" y="46"/>
                      <a:pt x="20" y="56"/>
                    </a:cubicBezTo>
                  </a:path>
                </a:pathLst>
              </a:cu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8" name="Line 159"/>
              <p:cNvSpPr>
                <a:spLocks noChangeShapeType="1"/>
              </p:cNvSpPr>
              <p:nvPr/>
            </p:nvSpPr>
            <p:spPr bwMode="auto">
              <a:xfrm flipH="1" flipV="1">
                <a:off x="5037" y="2352"/>
                <a:ext cx="392" cy="88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9" name="Line 160"/>
              <p:cNvSpPr>
                <a:spLocks noChangeShapeType="1"/>
              </p:cNvSpPr>
              <p:nvPr/>
            </p:nvSpPr>
            <p:spPr bwMode="auto">
              <a:xfrm flipH="1" flipV="1">
                <a:off x="5374" y="2530"/>
                <a:ext cx="54" cy="10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0" name="Line 161"/>
              <p:cNvSpPr>
                <a:spLocks noChangeShapeType="1"/>
              </p:cNvSpPr>
              <p:nvPr/>
            </p:nvSpPr>
            <p:spPr bwMode="auto">
              <a:xfrm flipH="1" flipV="1">
                <a:off x="5383" y="2619"/>
                <a:ext cx="44" cy="17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5020" y="2352"/>
                <a:ext cx="16" cy="6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</a:cxnLst>
                <a:rect l="0" t="0" r="r" b="b"/>
                <a:pathLst>
                  <a:path w="16" h="6">
                    <a:moveTo>
                      <a:pt x="16" y="0"/>
                    </a:moveTo>
                    <a:cubicBezTo>
                      <a:pt x="10" y="1"/>
                      <a:pt x="0" y="6"/>
                      <a:pt x="0" y="6"/>
                    </a:cubicBezTo>
                  </a:path>
                </a:pathLst>
              </a:custGeom>
              <a:solidFill>
                <a:srgbClr val="9396FF"/>
              </a:soli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2" name="Line 163"/>
              <p:cNvSpPr>
                <a:spLocks noChangeShapeType="1"/>
              </p:cNvSpPr>
              <p:nvPr/>
            </p:nvSpPr>
            <p:spPr bwMode="auto">
              <a:xfrm flipH="1" flipV="1">
                <a:off x="5113" y="2352"/>
                <a:ext cx="396" cy="88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3" name="Line 164"/>
              <p:cNvSpPr>
                <a:spLocks noChangeShapeType="1"/>
              </p:cNvSpPr>
              <p:nvPr/>
            </p:nvSpPr>
            <p:spPr bwMode="auto">
              <a:xfrm flipH="1" flipV="1">
                <a:off x="5450" y="2530"/>
                <a:ext cx="52" cy="10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5096" y="2352"/>
                <a:ext cx="16" cy="6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</a:cxnLst>
                <a:rect l="0" t="0" r="r" b="b"/>
                <a:pathLst>
                  <a:path w="16" h="6">
                    <a:moveTo>
                      <a:pt x="16" y="0"/>
                    </a:moveTo>
                    <a:cubicBezTo>
                      <a:pt x="10" y="1"/>
                      <a:pt x="0" y="6"/>
                      <a:pt x="0" y="6"/>
                    </a:cubicBezTo>
                  </a:path>
                </a:pathLst>
              </a:custGeom>
              <a:solidFill>
                <a:srgbClr val="9396FF"/>
              </a:soli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5" name="Line 166"/>
              <p:cNvSpPr>
                <a:spLocks noChangeShapeType="1"/>
              </p:cNvSpPr>
              <p:nvPr/>
            </p:nvSpPr>
            <p:spPr bwMode="auto">
              <a:xfrm flipH="1" flipV="1">
                <a:off x="5458" y="2619"/>
                <a:ext cx="44" cy="17"/>
              </a:xfrm>
              <a:prstGeom prst="line">
                <a:avLst/>
              </a:prstGeom>
              <a:noFill/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6" name="Oval 167"/>
              <p:cNvSpPr>
                <a:spLocks noChangeArrowheads="1"/>
              </p:cNvSpPr>
              <p:nvPr/>
            </p:nvSpPr>
            <p:spPr bwMode="auto">
              <a:xfrm>
                <a:off x="5320" y="2440"/>
                <a:ext cx="70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7" name="Oval 168"/>
              <p:cNvSpPr>
                <a:spLocks noChangeArrowheads="1"/>
              </p:cNvSpPr>
              <p:nvPr/>
            </p:nvSpPr>
            <p:spPr bwMode="auto">
              <a:xfrm>
                <a:off x="5318" y="2544"/>
                <a:ext cx="70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8" name="Oval 169"/>
              <p:cNvSpPr>
                <a:spLocks noChangeArrowheads="1"/>
              </p:cNvSpPr>
              <p:nvPr/>
            </p:nvSpPr>
            <p:spPr bwMode="auto">
              <a:xfrm>
                <a:off x="5394" y="2440"/>
                <a:ext cx="68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9" name="Oval 170"/>
              <p:cNvSpPr>
                <a:spLocks noChangeArrowheads="1"/>
              </p:cNvSpPr>
              <p:nvPr/>
            </p:nvSpPr>
            <p:spPr bwMode="auto">
              <a:xfrm>
                <a:off x="5394" y="2542"/>
                <a:ext cx="68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0" name="Oval 171"/>
              <p:cNvSpPr>
                <a:spLocks noChangeArrowheads="1"/>
              </p:cNvSpPr>
              <p:nvPr/>
            </p:nvSpPr>
            <p:spPr bwMode="auto">
              <a:xfrm>
                <a:off x="5470" y="2440"/>
                <a:ext cx="70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1" name="Oval 172"/>
              <p:cNvSpPr>
                <a:spLocks noChangeArrowheads="1"/>
              </p:cNvSpPr>
              <p:nvPr/>
            </p:nvSpPr>
            <p:spPr bwMode="auto">
              <a:xfrm>
                <a:off x="5470" y="2542"/>
                <a:ext cx="70" cy="9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150ED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33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52" name="Rectangle 176"/>
            <p:cNvSpPr>
              <a:spLocks noChangeArrowheads="1"/>
            </p:cNvSpPr>
            <p:nvPr/>
          </p:nvSpPr>
          <p:spPr bwMode="auto">
            <a:xfrm>
              <a:off x="5067300" y="4125297"/>
              <a:ext cx="2209800" cy="338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 algn="ctr">
                <a:defRPr/>
              </a:pPr>
              <a:r>
                <a:rPr lang="en-US" sz="1200" b="1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Reverse Osmosis</a:t>
              </a:r>
            </a:p>
          </p:txBody>
        </p:sp>
        <p:sp>
          <p:nvSpPr>
            <p:cNvPr id="153" name="AutoShape 148"/>
            <p:cNvSpPr>
              <a:spLocks noChangeArrowheads="1"/>
            </p:cNvSpPr>
            <p:nvPr/>
          </p:nvSpPr>
          <p:spPr bwMode="auto">
            <a:xfrm>
              <a:off x="7256463" y="3733531"/>
              <a:ext cx="474662" cy="304531"/>
            </a:xfrm>
            <a:prstGeom prst="cube">
              <a:avLst>
                <a:gd name="adj" fmla="val 24981"/>
              </a:avLst>
            </a:prstGeom>
            <a:gradFill rotWithShape="0">
              <a:gsLst>
                <a:gs pos="0">
                  <a:srgbClr val="99CC00">
                    <a:gamma/>
                    <a:shade val="49804"/>
                    <a:invGamma/>
                  </a:srgbClr>
                </a:gs>
                <a:gs pos="100000">
                  <a:srgbClr val="99CC00"/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4" name="Rectangle 147"/>
            <p:cNvSpPr>
              <a:spLocks noChangeArrowheads="1"/>
            </p:cNvSpPr>
            <p:nvPr/>
          </p:nvSpPr>
          <p:spPr bwMode="auto">
            <a:xfrm>
              <a:off x="7124699" y="4114196"/>
              <a:ext cx="2081531" cy="584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Disinfection/ Oxidation (AOP)</a:t>
              </a:r>
            </a:p>
          </p:txBody>
        </p:sp>
      </p:grpSp>
      <p:sp>
        <p:nvSpPr>
          <p:cNvPr id="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17620" y="104066"/>
            <a:ext cx="8692884" cy="116347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 Reuse Treatment</a:t>
            </a:r>
          </a:p>
        </p:txBody>
      </p:sp>
      <p:sp>
        <p:nvSpPr>
          <p:cNvPr id="156" name="Line 4"/>
          <p:cNvSpPr>
            <a:spLocks noChangeShapeType="1"/>
          </p:cNvSpPr>
          <p:nvPr/>
        </p:nvSpPr>
        <p:spPr bwMode="auto">
          <a:xfrm>
            <a:off x="409651" y="1330677"/>
            <a:ext cx="8207655" cy="20227"/>
          </a:xfrm>
          <a:prstGeom prst="line">
            <a:avLst/>
          </a:prstGeom>
          <a:noFill/>
          <a:ln w="50800">
            <a:solidFill>
              <a:srgbClr val="DD080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 dirty="0"/>
          </a:p>
        </p:txBody>
      </p:sp>
      <p:grpSp>
        <p:nvGrpSpPr>
          <p:cNvPr id="11" name="Group 113"/>
          <p:cNvGrpSpPr>
            <a:grpSpLocks/>
          </p:cNvGrpSpPr>
          <p:nvPr/>
        </p:nvGrpSpPr>
        <p:grpSpPr bwMode="auto">
          <a:xfrm>
            <a:off x="516497" y="2457451"/>
            <a:ext cx="6849504" cy="2573734"/>
            <a:chOff x="-70644" y="2133600"/>
            <a:chExt cx="9405145" cy="3431647"/>
          </a:xfrm>
        </p:grpSpPr>
        <p:sp>
          <p:nvSpPr>
            <p:cNvPr id="80013" name="Line 141"/>
            <p:cNvSpPr>
              <a:spLocks noChangeShapeType="1"/>
            </p:cNvSpPr>
            <p:nvPr/>
          </p:nvSpPr>
          <p:spPr bwMode="auto">
            <a:xfrm flipV="1">
              <a:off x="1485900" y="4837113"/>
              <a:ext cx="7848601" cy="4603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014" name="AutoShape 142"/>
            <p:cNvSpPr>
              <a:spLocks noChangeArrowheads="1"/>
            </p:cNvSpPr>
            <p:nvPr/>
          </p:nvSpPr>
          <p:spPr bwMode="auto">
            <a:xfrm>
              <a:off x="2573338" y="4578350"/>
              <a:ext cx="615950" cy="609600"/>
            </a:xfrm>
            <a:prstGeom prst="cube">
              <a:avLst>
                <a:gd name="adj" fmla="val 24981"/>
              </a:avLst>
            </a:prstGeom>
            <a:gradFill rotWithShape="0">
              <a:gsLst>
                <a:gs pos="0">
                  <a:srgbClr val="808000"/>
                </a:gs>
                <a:gs pos="100000">
                  <a:srgbClr val="808000">
                    <a:gamma/>
                    <a:shade val="49804"/>
                    <a:invGamma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015" name="AutoShape 143"/>
            <p:cNvSpPr>
              <a:spLocks noChangeArrowheads="1"/>
            </p:cNvSpPr>
            <p:nvPr/>
          </p:nvSpPr>
          <p:spPr bwMode="auto">
            <a:xfrm>
              <a:off x="3636963" y="4521200"/>
              <a:ext cx="811212" cy="666750"/>
            </a:xfrm>
            <a:prstGeom prst="cube">
              <a:avLst>
                <a:gd name="adj" fmla="val 24981"/>
              </a:avLst>
            </a:prstGeom>
            <a:gradFill rotWithShape="0">
              <a:gsLst>
                <a:gs pos="0">
                  <a:srgbClr val="3399FF">
                    <a:gamma/>
                    <a:shade val="49804"/>
                    <a:invGamma/>
                  </a:srgbClr>
                </a:gs>
                <a:gs pos="100000">
                  <a:srgbClr val="3399FF"/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017" name="Rectangle 145"/>
            <p:cNvSpPr>
              <a:spLocks noChangeArrowheads="1"/>
            </p:cNvSpPr>
            <p:nvPr/>
          </p:nvSpPr>
          <p:spPr bwMode="auto">
            <a:xfrm>
              <a:off x="2019300" y="5181600"/>
              <a:ext cx="1851025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Screening</a:t>
              </a:r>
            </a:p>
          </p:txBody>
        </p:sp>
        <p:sp>
          <p:nvSpPr>
            <p:cNvPr id="80018" name="Rectangle 146"/>
            <p:cNvSpPr>
              <a:spLocks noChangeArrowheads="1"/>
            </p:cNvSpPr>
            <p:nvPr/>
          </p:nvSpPr>
          <p:spPr bwMode="auto">
            <a:xfrm>
              <a:off x="3730625" y="5226050"/>
              <a:ext cx="1231900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MBR</a:t>
              </a:r>
            </a:p>
          </p:txBody>
        </p:sp>
        <p:sp>
          <p:nvSpPr>
            <p:cNvPr id="80019" name="Rectangle 147"/>
            <p:cNvSpPr>
              <a:spLocks noChangeArrowheads="1"/>
            </p:cNvSpPr>
            <p:nvPr/>
          </p:nvSpPr>
          <p:spPr bwMode="auto">
            <a:xfrm>
              <a:off x="4702176" y="5187949"/>
              <a:ext cx="1847849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Disinfection</a:t>
              </a:r>
            </a:p>
          </p:txBody>
        </p:sp>
        <p:sp>
          <p:nvSpPr>
            <p:cNvPr id="80020" name="AutoShape 148"/>
            <p:cNvSpPr>
              <a:spLocks noChangeArrowheads="1"/>
            </p:cNvSpPr>
            <p:nvPr/>
          </p:nvSpPr>
          <p:spPr bwMode="auto">
            <a:xfrm>
              <a:off x="4905376" y="4727575"/>
              <a:ext cx="474663" cy="304800"/>
            </a:xfrm>
            <a:prstGeom prst="cube">
              <a:avLst>
                <a:gd name="adj" fmla="val 24981"/>
              </a:avLst>
            </a:prstGeom>
            <a:gradFill rotWithShape="0">
              <a:gsLst>
                <a:gs pos="0">
                  <a:srgbClr val="99CC00">
                    <a:gamma/>
                    <a:shade val="49804"/>
                    <a:invGamma/>
                  </a:srgbClr>
                </a:gs>
                <a:gs pos="100000">
                  <a:srgbClr val="99CC00"/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 bwMode="auto">
            <a:xfrm rot="5400000">
              <a:off x="953294" y="3504406"/>
              <a:ext cx="2743200" cy="1588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Rectangle 145"/>
            <p:cNvSpPr>
              <a:spLocks noChangeArrowheads="1"/>
            </p:cNvSpPr>
            <p:nvPr/>
          </p:nvSpPr>
          <p:spPr bwMode="auto">
            <a:xfrm>
              <a:off x="-70644" y="4708525"/>
              <a:ext cx="1851025" cy="339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9056" tIns="34529" rIns="69056" bIns="34529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Raw Sewage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BC6384F-5913-4DCD-B2E0-959AE9C0F89D}"/>
              </a:ext>
            </a:extLst>
          </p:cNvPr>
          <p:cNvSpPr/>
          <p:nvPr/>
        </p:nvSpPr>
        <p:spPr>
          <a:xfrm>
            <a:off x="6830089" y="2173690"/>
            <a:ext cx="2019681" cy="326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Modern Love" panose="04090805081005020601" pitchFamily="82" charset="0"/>
              </a:rPr>
              <a:t>Conventional Reuse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E6E0D-2FB5-40CD-8D26-836CB357C895}"/>
              </a:ext>
            </a:extLst>
          </p:cNvPr>
          <p:cNvSpPr/>
          <p:nvPr/>
        </p:nvSpPr>
        <p:spPr>
          <a:xfrm>
            <a:off x="7042734" y="2146925"/>
            <a:ext cx="1337403" cy="352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2E97A2-9FD4-4D4C-A218-DCA0AFB5375A}"/>
              </a:ext>
            </a:extLst>
          </p:cNvPr>
          <p:cNvSpPr/>
          <p:nvPr/>
        </p:nvSpPr>
        <p:spPr>
          <a:xfrm>
            <a:off x="7467998" y="3390163"/>
            <a:ext cx="154580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Modern Love" panose="04090805081005020601" pitchFamily="82" charset="0"/>
              </a:rPr>
              <a:t>Indirect Potable Reuse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9BD50C1-55FA-4879-9C4C-5A2F4C494A61}"/>
              </a:ext>
            </a:extLst>
          </p:cNvPr>
          <p:cNvSpPr/>
          <p:nvPr/>
        </p:nvSpPr>
        <p:spPr>
          <a:xfrm>
            <a:off x="7562848" y="5118785"/>
            <a:ext cx="154580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Modern Love" panose="04090805081005020601" pitchFamily="82" charset="0"/>
              </a:rPr>
              <a:t>Indirect Potable Reuse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FB275D-6C1E-4ABE-BAF4-0C1530AF0CAF}"/>
              </a:ext>
            </a:extLst>
          </p:cNvPr>
          <p:cNvSpPr/>
          <p:nvPr/>
        </p:nvSpPr>
        <p:spPr>
          <a:xfrm>
            <a:off x="3242537" y="3232369"/>
            <a:ext cx="2104850" cy="593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Forte" panose="03060902040502070203" pitchFamily="66" charset="0"/>
              </a:rPr>
              <a:t>Advanced Treatment Processes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110236C-6AF4-497C-BEF0-2E54540AEB82}"/>
              </a:ext>
            </a:extLst>
          </p:cNvPr>
          <p:cNvSpPr/>
          <p:nvPr/>
        </p:nvSpPr>
        <p:spPr>
          <a:xfrm>
            <a:off x="3405078" y="5851303"/>
            <a:ext cx="2349410" cy="593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Forte" panose="03060902040502070203" pitchFamily="66" charset="0"/>
              </a:rPr>
              <a:t>Advanced Treatment Processes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7B2FE40-90A8-4B97-8C9C-FAB72B07B1EE}"/>
              </a:ext>
            </a:extLst>
          </p:cNvPr>
          <p:cNvSpPr/>
          <p:nvPr/>
        </p:nvSpPr>
        <p:spPr>
          <a:xfrm>
            <a:off x="7445721" y="2575248"/>
            <a:ext cx="833987" cy="747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Modern Love" panose="04090805081005020601" pitchFamily="82" charset="0"/>
              </a:rPr>
              <a:t>Reuse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5AAD6AAD-7E22-4C93-8198-258A6AC5C02B}"/>
              </a:ext>
            </a:extLst>
          </p:cNvPr>
          <p:cNvSpPr/>
          <p:nvPr/>
        </p:nvSpPr>
        <p:spPr>
          <a:xfrm>
            <a:off x="7484508" y="4114407"/>
            <a:ext cx="833987" cy="704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Modern Love" panose="04090805081005020601" pitchFamily="82" charset="0"/>
              </a:rPr>
              <a:t>Reuse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025392-F374-4A05-B561-F3291FF6E096}"/>
              </a:ext>
            </a:extLst>
          </p:cNvPr>
          <p:cNvSpPr/>
          <p:nvPr/>
        </p:nvSpPr>
        <p:spPr>
          <a:xfrm>
            <a:off x="5164514" y="1002906"/>
            <a:ext cx="1791654" cy="156346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Tertiary Treatment </a:t>
            </a:r>
          </a:p>
        </p:txBody>
      </p:sp>
    </p:spTree>
    <p:extLst>
      <p:ext uri="{BB962C8B-B14F-4D97-AF65-F5344CB8AC3E}">
        <p14:creationId xmlns:p14="http://schemas.microsoft.com/office/powerpoint/2010/main" val="11434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6" grpId="0"/>
      <p:bldP spid="119" grpId="0"/>
      <p:bldP spid="120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ale jumping out of the water&#10;&#10;Description automatically generated">
            <a:extLst>
              <a:ext uri="{FF2B5EF4-FFF2-40B4-BE49-F238E27FC236}">
                <a16:creationId xmlns:a16="http://schemas.microsoft.com/office/drawing/2014/main" id="{5B2D568C-BD31-48C9-9D54-437B98E216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896" y="1500696"/>
            <a:ext cx="6856213" cy="3856615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DAF6A7-BC91-4D9F-AFD1-70097DF4CE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045" y="5007778"/>
            <a:ext cx="895489" cy="276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E003B-75FA-4FAB-A47C-B8B41B646C68}"/>
              </a:ext>
            </a:extLst>
          </p:cNvPr>
          <p:cNvSpPr txBox="1"/>
          <p:nvPr/>
        </p:nvSpPr>
        <p:spPr>
          <a:xfrm>
            <a:off x="1547356" y="1796338"/>
            <a:ext cx="6036106" cy="313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222">
              <a:defRPr/>
            </a:pPr>
            <a:r>
              <a:rPr lang="en-US" sz="17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CWEA, its Board members and</a:t>
            </a:r>
          </a:p>
          <a:p>
            <a:pPr algn="ctr" defTabSz="514222">
              <a:defRPr/>
            </a:pPr>
            <a:r>
              <a:rPr lang="en-US" sz="17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volunteers are not responsible for the</a:t>
            </a:r>
          </a:p>
          <a:p>
            <a:pPr algn="ctr" defTabSz="514222">
              <a:defRPr/>
            </a:pPr>
            <a:r>
              <a:rPr lang="en-US" sz="17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actions of speakers or the content of their</a:t>
            </a:r>
          </a:p>
          <a:p>
            <a:pPr algn="ctr" defTabSz="514222">
              <a:defRPr/>
            </a:pPr>
            <a:r>
              <a:rPr lang="en-US" sz="17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sessions. No endorsement is implied or</a:t>
            </a:r>
          </a:p>
          <a:p>
            <a:pPr algn="ctr" defTabSz="514222">
              <a:defRPr/>
            </a:pPr>
            <a:r>
              <a:rPr lang="en-US" sz="17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given of any persons or their philosophies,</a:t>
            </a:r>
          </a:p>
          <a:p>
            <a:pPr algn="ctr" defTabSz="514222">
              <a:defRPr/>
            </a:pPr>
            <a:r>
              <a:rPr lang="en-US" sz="17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ideas or statements; nor of any products</a:t>
            </a:r>
          </a:p>
          <a:p>
            <a:pPr algn="ctr" defTabSz="514222">
              <a:defRPr/>
            </a:pPr>
            <a:r>
              <a:rPr lang="en-US" sz="17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or processes; nor of any organizations</a:t>
            </a:r>
          </a:p>
          <a:p>
            <a:pPr algn="ctr" defTabSz="514222">
              <a:defRPr/>
            </a:pPr>
            <a:r>
              <a:rPr lang="en-US" sz="17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or companies who volunteer to serve as</a:t>
            </a:r>
          </a:p>
          <a:p>
            <a:pPr algn="ctr" defTabSz="514222">
              <a:defRPr/>
            </a:pPr>
            <a:r>
              <a:rPr lang="en-US" sz="17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speakers in educational programs. </a:t>
            </a:r>
          </a:p>
          <a:p>
            <a:pPr algn="ctr" defTabSz="514222">
              <a:defRPr/>
            </a:pPr>
            <a:endParaRPr lang="en-US" sz="1799" b="1" dirty="0">
              <a:solidFill>
                <a:prstClr val="white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  <a:p>
            <a:pPr algn="ctr" defTabSz="514222">
              <a:defRPr/>
            </a:pPr>
            <a:r>
              <a:rPr lang="en-US" sz="17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For reporters: all speakers today are off the record. </a:t>
            </a:r>
          </a:p>
        </p:txBody>
      </p:sp>
    </p:spTree>
    <p:extLst>
      <p:ext uri="{BB962C8B-B14F-4D97-AF65-F5344CB8AC3E}">
        <p14:creationId xmlns:p14="http://schemas.microsoft.com/office/powerpoint/2010/main" val="3122308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0AF0-0C63-426F-B94D-1584A3828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Reuse Fit-for-Purpose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0E02D-13CA-4215-B7CB-D876527F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437" y="1828800"/>
            <a:ext cx="4931584" cy="4419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Reuse water sources include: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</a:t>
            </a:r>
            <a:r>
              <a:rPr lang="en-US" sz="2000" dirty="0"/>
              <a:t>1) Municipal wastewater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2) Industry process water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3) Stormwater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4) Agricultural runoff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5) Water from natural resource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extraction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Fit-for-purpose is requirement for water to ensure public health, environmental protection, &amp; specific user needs </a:t>
            </a: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AC016533-DC5A-4690-94B7-3FE4DBEE9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7" y="1828800"/>
            <a:ext cx="3775227" cy="2180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845DB0FF-D51D-4EBC-A326-938B09F06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6" y="4101615"/>
            <a:ext cx="3775227" cy="214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1369BF-331F-4D6B-B7DF-A2FAEFE5824A}"/>
              </a:ext>
            </a:extLst>
          </p:cNvPr>
          <p:cNvSpPr/>
          <p:nvPr/>
        </p:nvSpPr>
        <p:spPr>
          <a:xfrm>
            <a:off x="2375486" y="3674802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Ventura County Star</a:t>
            </a:r>
            <a:endParaRPr lang="en-US" sz="10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0926FB-918D-4C16-AFBA-9E48B30B3438}"/>
              </a:ext>
            </a:extLst>
          </p:cNvPr>
          <p:cNvSpPr/>
          <p:nvPr/>
        </p:nvSpPr>
        <p:spPr>
          <a:xfrm>
            <a:off x="2274818" y="5878478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Ventura County Star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62459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CC8E2-69C7-4502-AEDB-2BCFF5515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A13E8-3123-4D39-A0E7-65654C88A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49" y="2077223"/>
            <a:ext cx="4636791" cy="44479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EPA does not require or restrict wastewater reuse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Most states maintain primary regulatory authority over water resources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Most states are establishing programs to address treated wastewater reuse</a:t>
            </a:r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965EC469-E69B-43DC-9BA4-DB790836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71" y="2018500"/>
            <a:ext cx="3909205" cy="2175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DDC763-E47E-4537-AFA9-D2219951BA31}"/>
              </a:ext>
            </a:extLst>
          </p:cNvPr>
          <p:cNvSpPr/>
          <p:nvPr/>
        </p:nvSpPr>
        <p:spPr>
          <a:xfrm>
            <a:off x="5261299" y="3831564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Ventura County Star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16919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Awt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717" y="2372262"/>
            <a:ext cx="3306608" cy="40112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Portfolio of treatment options are available for wastewater reuse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Engineered treatment processes remove microbial &amp; chemical contaminants to make possible reuse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7A61F5-4C96-4E27-BDD5-30C439FA3288}"/>
              </a:ext>
            </a:extLst>
          </p:cNvPr>
          <p:cNvSpPr txBox="1">
            <a:spLocks/>
          </p:cNvSpPr>
          <p:nvPr/>
        </p:nvSpPr>
        <p:spPr>
          <a:xfrm>
            <a:off x="4458498" y="2372262"/>
            <a:ext cx="3917405" cy="401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/>
              <a:t>Processes: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  1) Microfiltration (MF)/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      Ultrafiltration (UF)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  2) Reverse Osmosis (RO)/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      Nanofiltration (NF)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  3) Advanced Oxidation (AOP)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  4) Biological Aerated Filtration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      (BAF)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  5) Stabilization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  6) Disinfection </a:t>
            </a:r>
          </a:p>
        </p:txBody>
      </p:sp>
    </p:spTree>
    <p:extLst>
      <p:ext uri="{BB962C8B-B14F-4D97-AF65-F5344CB8AC3E}">
        <p14:creationId xmlns:p14="http://schemas.microsoft.com/office/powerpoint/2010/main" val="1314483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354726"/>
            <a:ext cx="9143999" cy="1308473"/>
          </a:xfrm>
        </p:spPr>
        <p:txBody>
          <a:bodyPr>
            <a:noAutofit/>
          </a:bodyPr>
          <a:lstStyle/>
          <a:p>
            <a:r>
              <a:rPr lang="en-US" sz="4000" dirty="0"/>
              <a:t>AWT Processes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46" y="2618011"/>
            <a:ext cx="3083071" cy="270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83" y="0"/>
            <a:ext cx="3034699" cy="2644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9" y="-25933"/>
            <a:ext cx="2966484" cy="266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528" y="2624883"/>
            <a:ext cx="3023586" cy="2673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82" y="0"/>
            <a:ext cx="3142817" cy="2644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75A959-E638-49C1-AC04-6F55AB7D6F65}"/>
              </a:ext>
            </a:extLst>
          </p:cNvPr>
          <p:cNvSpPr/>
          <p:nvPr/>
        </p:nvSpPr>
        <p:spPr>
          <a:xfrm>
            <a:off x="77533" y="2157983"/>
            <a:ext cx="2402320" cy="416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Advanced Oxidation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43D121-B756-4F8C-9F44-78027ED43739}"/>
              </a:ext>
            </a:extLst>
          </p:cNvPr>
          <p:cNvSpPr/>
          <p:nvPr/>
        </p:nvSpPr>
        <p:spPr>
          <a:xfrm>
            <a:off x="3200735" y="92388"/>
            <a:ext cx="2118774" cy="416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Ultraviolet Light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8659D8-113E-4356-8695-D0E702A99112}"/>
              </a:ext>
            </a:extLst>
          </p:cNvPr>
          <p:cNvSpPr/>
          <p:nvPr/>
        </p:nvSpPr>
        <p:spPr>
          <a:xfrm>
            <a:off x="7859486" y="1435619"/>
            <a:ext cx="1314472" cy="416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Ozone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FD85E-B961-4BFD-BA7F-AAAB254E6CDF}"/>
              </a:ext>
            </a:extLst>
          </p:cNvPr>
          <p:cNvSpPr/>
          <p:nvPr/>
        </p:nvSpPr>
        <p:spPr>
          <a:xfrm>
            <a:off x="7311108" y="2712532"/>
            <a:ext cx="1862850" cy="505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Microfiltration/ Ultrafiltration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550A99-C335-47E0-A1AB-CA3EC3A83971}"/>
              </a:ext>
            </a:extLst>
          </p:cNvPr>
          <p:cNvSpPr/>
          <p:nvPr/>
        </p:nvSpPr>
        <p:spPr>
          <a:xfrm>
            <a:off x="3786570" y="2661462"/>
            <a:ext cx="2402320" cy="416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Reverse Osmosis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887AE70-E596-4B8F-ABD9-C016C9DB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638878"/>
            <a:ext cx="3132160" cy="2647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FCAD7C7-AB4A-426D-BE45-BDB48A40BE3B}"/>
              </a:ext>
            </a:extLst>
          </p:cNvPr>
          <p:cNvSpPr/>
          <p:nvPr/>
        </p:nvSpPr>
        <p:spPr>
          <a:xfrm>
            <a:off x="-130645" y="4699640"/>
            <a:ext cx="2364569" cy="4167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B0F0"/>
                </a:solidFill>
              </a:rPr>
              <a:t>Biological Aerated Filtration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613AFC-A9BA-4E9B-A862-5FAF27EE6187}"/>
              </a:ext>
            </a:extLst>
          </p:cNvPr>
          <p:cNvSpPr/>
          <p:nvPr/>
        </p:nvSpPr>
        <p:spPr>
          <a:xfrm>
            <a:off x="1688292" y="4938823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8" tooltip="View page"/>
              </a:rPr>
              <a:t>Ventura County Star</a:t>
            </a:r>
            <a:endParaRPr lang="en-US" sz="105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32DE00-266D-4D69-BBC4-6C0809F7F166}"/>
              </a:ext>
            </a:extLst>
          </p:cNvPr>
          <p:cNvSpPr/>
          <p:nvPr/>
        </p:nvSpPr>
        <p:spPr>
          <a:xfrm>
            <a:off x="1676919" y="2728939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8" tooltip="View page"/>
              </a:rPr>
              <a:t>Ventura County Star</a:t>
            </a:r>
            <a:endParaRPr lang="en-US" sz="105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CF2A4-091A-422A-9E61-93CA168B8811}"/>
              </a:ext>
            </a:extLst>
          </p:cNvPr>
          <p:cNvSpPr/>
          <p:nvPr/>
        </p:nvSpPr>
        <p:spPr>
          <a:xfrm>
            <a:off x="1599831" y="92388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8" tooltip="View page"/>
              </a:rPr>
              <a:t>Ventura County Star</a:t>
            </a:r>
            <a:endParaRPr lang="en-US" sz="10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6F8223-6762-43F8-9FA9-15767D9A2EE6}"/>
              </a:ext>
            </a:extLst>
          </p:cNvPr>
          <p:cNvSpPr/>
          <p:nvPr/>
        </p:nvSpPr>
        <p:spPr>
          <a:xfrm>
            <a:off x="3379063" y="2278174"/>
            <a:ext cx="7713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9" tooltip="View page"/>
              </a:rPr>
              <a:t>Daily Mail</a:t>
            </a:r>
            <a:endParaRPr lang="en-US" sz="10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AA4B2F-4E4D-4F84-BBE8-F19B3DD5241A}"/>
              </a:ext>
            </a:extLst>
          </p:cNvPr>
          <p:cNvSpPr/>
          <p:nvPr/>
        </p:nvSpPr>
        <p:spPr>
          <a:xfrm>
            <a:off x="3324159" y="4822792"/>
            <a:ext cx="7713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9" tooltip="View page"/>
              </a:rPr>
              <a:t>Daily Mail</a:t>
            </a:r>
            <a:endParaRPr lang="en-US" sz="10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29C948-D5DA-4DDF-96BF-1E2E95630D96}"/>
              </a:ext>
            </a:extLst>
          </p:cNvPr>
          <p:cNvSpPr/>
          <p:nvPr/>
        </p:nvSpPr>
        <p:spPr>
          <a:xfrm>
            <a:off x="6413153" y="4924950"/>
            <a:ext cx="7713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9" tooltip="View page"/>
              </a:rPr>
              <a:t>Daily Mail</a:t>
            </a:r>
            <a:endParaRPr lang="en-US" sz="10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55B767-8F5B-4470-80F7-2C3A76914194}"/>
              </a:ext>
            </a:extLst>
          </p:cNvPr>
          <p:cNvSpPr/>
          <p:nvPr/>
        </p:nvSpPr>
        <p:spPr>
          <a:xfrm>
            <a:off x="6216174" y="2248033"/>
            <a:ext cx="7713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9" tooltip="View page"/>
              </a:rPr>
              <a:t>Daily Mail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039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Wastewater Reuse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7" y="2121408"/>
            <a:ext cx="4654749" cy="426213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/>
              <a:t>Wastewater reuse as potable water is direct or indirect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/>
              <a:t>Indirect reuse involves environmental barrier between reclamation &amp; processing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/>
              <a:t>Direct reuse has direct link between reclamation &amp; processing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/>
              <a:t>Level of treatment depends on end-use of treated water  </a:t>
            </a:r>
          </a:p>
          <a:p>
            <a:endParaRPr lang="en-US" dirty="0"/>
          </a:p>
        </p:txBody>
      </p:sp>
      <p:pic>
        <p:nvPicPr>
          <p:cNvPr id="4" name="Picture 2" descr="https://zjf683hopnivfq5d12xaooxr-wpengine.netdna-ssl.com/wp-content/uploads/2016/10/PLANT.jpeg">
            <a:extLst>
              <a:ext uri="{FF2B5EF4-FFF2-40B4-BE49-F238E27FC236}">
                <a16:creationId xmlns:a16="http://schemas.microsoft.com/office/drawing/2014/main" id="{97AD2272-1993-45DB-A468-987959CF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92" y="2121409"/>
            <a:ext cx="3730752" cy="3703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C4C3F-39E5-4325-AFD7-4B0518B9A0CA}"/>
              </a:ext>
            </a:extLst>
          </p:cNvPr>
          <p:cNvSpPr/>
          <p:nvPr/>
        </p:nvSpPr>
        <p:spPr>
          <a:xfrm>
            <a:off x="5340096" y="5446409"/>
            <a:ext cx="7713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Daily Mail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04147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6030BCA-9CFE-4ACE-A87C-A56F1631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490243-E6D4-4464-8B0A-52913F3D190C}"/>
              </a:ext>
            </a:extLst>
          </p:cNvPr>
          <p:cNvSpPr/>
          <p:nvPr/>
        </p:nvSpPr>
        <p:spPr>
          <a:xfrm>
            <a:off x="2960914" y="1186543"/>
            <a:ext cx="1197428" cy="4354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DPR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656ACC-2742-4EE2-9ACD-7FF60C47BC9D}"/>
              </a:ext>
            </a:extLst>
          </p:cNvPr>
          <p:cNvSpPr/>
          <p:nvPr/>
        </p:nvSpPr>
        <p:spPr>
          <a:xfrm>
            <a:off x="6879772" y="1164772"/>
            <a:ext cx="925283" cy="4354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DF936-85F4-4378-8227-B6D159B2B129}"/>
              </a:ext>
            </a:extLst>
          </p:cNvPr>
          <p:cNvSpPr/>
          <p:nvPr/>
        </p:nvSpPr>
        <p:spPr>
          <a:xfrm>
            <a:off x="3022810" y="4788501"/>
            <a:ext cx="2848998" cy="4354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Unplanned IPR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605D89-EC88-45BC-B173-6C0DFED5C7D6}"/>
              </a:ext>
            </a:extLst>
          </p:cNvPr>
          <p:cNvSpPr/>
          <p:nvPr/>
        </p:nvSpPr>
        <p:spPr>
          <a:xfrm>
            <a:off x="6923315" y="5551713"/>
            <a:ext cx="2144486" cy="1164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FF0000"/>
                </a:solidFill>
              </a:rPr>
              <a:t>IPR– Indirect </a:t>
            </a:r>
          </a:p>
          <a:p>
            <a:r>
              <a:rPr lang="en-US" dirty="0">
                <a:solidFill>
                  <a:srgbClr val="FF0000"/>
                </a:solidFill>
              </a:rPr>
              <a:t>        Potable Reuse</a:t>
            </a:r>
          </a:p>
          <a:p>
            <a:r>
              <a:rPr lang="en-US" dirty="0">
                <a:solidFill>
                  <a:srgbClr val="FF0000"/>
                </a:solidFill>
              </a:rPr>
              <a:t>DPR-Direct </a:t>
            </a:r>
          </a:p>
          <a:p>
            <a:r>
              <a:rPr lang="en-US" dirty="0">
                <a:solidFill>
                  <a:srgbClr val="FF0000"/>
                </a:solidFill>
              </a:rPr>
              <a:t>        Potable Reuse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4A175E-A0F2-4833-9880-CE522F9F5C29}"/>
              </a:ext>
            </a:extLst>
          </p:cNvPr>
          <p:cNvSpPr/>
          <p:nvPr/>
        </p:nvSpPr>
        <p:spPr>
          <a:xfrm>
            <a:off x="163284" y="6439487"/>
            <a:ext cx="6999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Battling Water Scarcity: Direct Potable Reuse Poised as Future of Water Recycling | </a:t>
            </a:r>
            <a:r>
              <a:rPr lang="en-US" sz="1200" dirty="0" err="1">
                <a:hlinkClick r:id="rId3"/>
              </a:rPr>
              <a:t>WaterWorld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CA0FC1-2E83-4AAA-B371-01EDFEC7875F}"/>
              </a:ext>
            </a:extLst>
          </p:cNvPr>
          <p:cNvSpPr/>
          <p:nvPr/>
        </p:nvSpPr>
        <p:spPr>
          <a:xfrm>
            <a:off x="3951514" y="136072"/>
            <a:ext cx="446315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0FB18F-A573-4B46-A3E8-EEC1D69A66CE}"/>
              </a:ext>
            </a:extLst>
          </p:cNvPr>
          <p:cNvSpPr/>
          <p:nvPr/>
        </p:nvSpPr>
        <p:spPr>
          <a:xfrm>
            <a:off x="1507672" y="3093970"/>
            <a:ext cx="446315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DE0F9D-35C7-4418-B9B8-CD3910658E69}"/>
              </a:ext>
            </a:extLst>
          </p:cNvPr>
          <p:cNvSpPr/>
          <p:nvPr/>
        </p:nvSpPr>
        <p:spPr>
          <a:xfrm>
            <a:off x="7805055" y="3093970"/>
            <a:ext cx="1036664" cy="335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30-days</a:t>
            </a:r>
          </a:p>
        </p:txBody>
      </p:sp>
    </p:spTree>
    <p:extLst>
      <p:ext uri="{BB962C8B-B14F-4D97-AF65-F5344CB8AC3E}">
        <p14:creationId xmlns:p14="http://schemas.microsoft.com/office/powerpoint/2010/main" val="282150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17BED-53CE-4F63-8285-7478A612F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Potable Reuse Water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2440F-744F-42CE-9ADD-4196384BC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145" y="2105636"/>
            <a:ext cx="5449823" cy="45146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Water from AWT</a:t>
            </a:r>
            <a:r>
              <a:rPr lang="en-US" sz="2400" b="1" dirty="0"/>
              <a:t> </a:t>
            </a:r>
            <a:r>
              <a:rPr lang="en-US" sz="2400" dirty="0"/>
              <a:t>trains is discharged into raw water sources upstream of water plant &amp; is retained </a:t>
            </a:r>
            <a:r>
              <a:rPr lang="en-US" sz="2400" u="sng" dirty="0"/>
              <a:t>&gt;</a:t>
            </a:r>
            <a:r>
              <a:rPr lang="en-US" sz="2400" dirty="0"/>
              <a:t> 30-days (indirect reuse)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It can be blended with water from treatment plant or introduced into potable distribution system (direct reuse)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dirty="0"/>
              <a:t>Treatment must satisfy drinking water regulations (Safe Drinking Water Act)</a:t>
            </a:r>
          </a:p>
        </p:txBody>
      </p:sp>
      <p:pic>
        <p:nvPicPr>
          <p:cNvPr id="8196" name="Picture 4" descr="See the source image">
            <a:extLst>
              <a:ext uri="{FF2B5EF4-FFF2-40B4-BE49-F238E27FC236}">
                <a16:creationId xmlns:a16="http://schemas.microsoft.com/office/drawing/2014/main" id="{78D14A72-F9E4-4398-A54B-59426358F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637"/>
            <a:ext cx="3555591" cy="2150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A37A450-8C2E-464D-83D5-D63D46346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6498"/>
            <a:ext cx="3555592" cy="2363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41E90B-1426-4C1C-888D-16DF97966224}"/>
              </a:ext>
            </a:extLst>
          </p:cNvPr>
          <p:cNvSpPr/>
          <p:nvPr/>
        </p:nvSpPr>
        <p:spPr>
          <a:xfrm>
            <a:off x="162539" y="3862877"/>
            <a:ext cx="7713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Daily Mail</a:t>
            </a:r>
            <a:endParaRPr lang="en-US" sz="10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26C06-FB28-4FCC-902A-76668F709CBD}"/>
              </a:ext>
            </a:extLst>
          </p:cNvPr>
          <p:cNvSpPr/>
          <p:nvPr/>
        </p:nvSpPr>
        <p:spPr>
          <a:xfrm>
            <a:off x="2666780" y="4256497"/>
            <a:ext cx="77136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Daily Mail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077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EB97-F2E3-4C12-A022-A3137947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Reuse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9C93E-967F-4B88-A6DE-1B52C1F24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70" y="2165298"/>
            <a:ext cx="5018226" cy="40511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California requires 12-10-10-log</a:t>
            </a:r>
            <a:r>
              <a:rPr lang="en-US" sz="2400" b="1" dirty="0"/>
              <a:t> </a:t>
            </a:r>
            <a:r>
              <a:rPr lang="en-US" sz="2400" dirty="0"/>
              <a:t>removal for viruses, &amp; </a:t>
            </a:r>
            <a:r>
              <a:rPr lang="en-US" sz="2400" i="1" dirty="0"/>
              <a:t>Cryptosporidium &amp; Giardia</a:t>
            </a:r>
            <a:r>
              <a:rPr lang="en-US" sz="2400" dirty="0"/>
              <a:t>, respectively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Log removal is reduction or removal of microorganisms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Processes are assigned log reduction levels for microorganisms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Sum of processes are used to comply with 12-10-10-log removals rule</a:t>
            </a:r>
          </a:p>
        </p:txBody>
      </p:sp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0C11C144-5559-4F2C-A25F-8677BD064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96" y="2281806"/>
            <a:ext cx="3723436" cy="348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C6877B-D6A6-4F95-83D6-D03AA4F8C285}"/>
              </a:ext>
            </a:extLst>
          </p:cNvPr>
          <p:cNvSpPr/>
          <p:nvPr/>
        </p:nvSpPr>
        <p:spPr>
          <a:xfrm>
            <a:off x="5479182" y="5324804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761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C91B8-6544-451B-8D8B-C087C80D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Removal Values (LRV)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7DAD1-6CDC-4E2F-B002-72614A35A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428" y="2096063"/>
            <a:ext cx="7634239" cy="4565994"/>
          </a:xfrm>
        </p:spPr>
        <p:txBody>
          <a:bodyPr>
            <a:normAutofit/>
          </a:bodyPr>
          <a:lstStyle/>
          <a:p>
            <a:r>
              <a:rPr lang="en-US" sz="2400" dirty="0"/>
              <a:t>Effectiveness of treatment processes are measured using log removal values</a:t>
            </a:r>
          </a:p>
          <a:p>
            <a:r>
              <a:rPr lang="en-US" sz="2400" dirty="0"/>
              <a:t>Log removals are determined by taking logarithm of ratio of pathogen concentration or contaminate in influent &amp; effluent concentration after treatment process</a:t>
            </a:r>
          </a:p>
        </p:txBody>
      </p:sp>
    </p:spTree>
    <p:extLst>
      <p:ext uri="{BB962C8B-B14F-4D97-AF65-F5344CB8AC3E}">
        <p14:creationId xmlns:p14="http://schemas.microsoft.com/office/powerpoint/2010/main" val="10093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4E60-7AB4-41F7-9130-DA009677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81FB04-F14F-4E6B-8FB7-9D9DFAFB0E5C}"/>
              </a:ext>
            </a:extLst>
          </p:cNvPr>
          <p:cNvSpPr txBox="1"/>
          <p:nvPr/>
        </p:nvSpPr>
        <p:spPr>
          <a:xfrm>
            <a:off x="2286000" y="32462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9AA9D-4E8B-4BD0-BC09-7201B3D1C2B6}"/>
              </a:ext>
            </a:extLst>
          </p:cNvPr>
          <p:cNvSpPr txBox="1"/>
          <p:nvPr/>
        </p:nvSpPr>
        <p:spPr>
          <a:xfrm>
            <a:off x="2286000" y="32462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CB776-2D0F-4B55-A1FA-34D2D6E7E3D4}"/>
              </a:ext>
            </a:extLst>
          </p:cNvPr>
          <p:cNvSpPr txBox="1"/>
          <p:nvPr/>
        </p:nvSpPr>
        <p:spPr>
          <a:xfrm>
            <a:off x="2286000" y="3246223"/>
            <a:ext cx="2391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80E627-4391-4F5D-8739-1D9723BC81E9}"/>
              </a:ext>
            </a:extLst>
          </p:cNvPr>
          <p:cNvSpPr txBox="1"/>
          <p:nvPr/>
        </p:nvSpPr>
        <p:spPr>
          <a:xfrm>
            <a:off x="2286000" y="32462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9A525D0-05A5-4465-B3D7-ED8E115C7E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608395"/>
              </p:ext>
            </p:extLst>
          </p:nvPr>
        </p:nvGraphicFramePr>
        <p:xfrm>
          <a:off x="61468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468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D69AF94-CC47-41DB-AC78-343F119AF9E7}"/>
              </a:ext>
            </a:extLst>
          </p:cNvPr>
          <p:cNvSpPr txBox="1"/>
          <p:nvPr/>
        </p:nvSpPr>
        <p:spPr>
          <a:xfrm>
            <a:off x="2286000" y="32462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1CDEF9-EB02-4410-BE11-E7F94D012931}"/>
              </a:ext>
            </a:extLst>
          </p:cNvPr>
          <p:cNvSpPr txBox="1"/>
          <p:nvPr/>
        </p:nvSpPr>
        <p:spPr>
          <a:xfrm>
            <a:off x="2391798" y="31819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86E57BFB-79D8-4AC0-8925-52A41EB932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57200"/>
          <a:ext cx="11430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14300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F8800B0F-E942-4D16-AE19-7279A5BA7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706374"/>
              </p:ext>
            </p:extLst>
          </p:nvPr>
        </p:nvGraphicFramePr>
        <p:xfrm>
          <a:off x="842963" y="1957388"/>
          <a:ext cx="3756025" cy="244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85720" imgH="1218960" progId="Equation.DSMT4">
                  <p:embed/>
                </p:oleObj>
              </mc:Choice>
              <mc:Fallback>
                <p:oleObj name="Equation" r:id="rId6" imgW="1485720" imgH="1218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3" y="1957388"/>
                        <a:ext cx="3756025" cy="2449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">
            <a:extLst>
              <a:ext uri="{FF2B5EF4-FFF2-40B4-BE49-F238E27FC236}">
                <a16:creationId xmlns:a16="http://schemas.microsoft.com/office/drawing/2014/main" id="{DA093A79-26F4-40CF-BAE7-7154E7DAF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D84EC763-4C9D-49FD-A27D-4078E503A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9A398058-85A3-468C-B956-A5EA5BFD9A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268126"/>
              </p:ext>
            </p:extLst>
          </p:nvPr>
        </p:nvGraphicFramePr>
        <p:xfrm>
          <a:off x="4816475" y="502761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16475" y="502761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F09B300C-71CB-493F-AE21-22B04FDC7E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070517"/>
              </p:ext>
            </p:extLst>
          </p:nvPr>
        </p:nvGraphicFramePr>
        <p:xfrm>
          <a:off x="4568007" y="4513896"/>
          <a:ext cx="3691134" cy="1450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71600" imgH="698400" progId="Equation.DSMT4">
                  <p:embed/>
                </p:oleObj>
              </mc:Choice>
              <mc:Fallback>
                <p:oleObj name="Equation" r:id="rId9" imgW="137160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68007" y="4513896"/>
                        <a:ext cx="3691134" cy="1450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A6BAC7A5-B5DC-4191-BFDB-519F632EAD67}"/>
              </a:ext>
            </a:extLst>
          </p:cNvPr>
          <p:cNvSpPr txBox="1"/>
          <p:nvPr/>
        </p:nvSpPr>
        <p:spPr>
          <a:xfrm>
            <a:off x="2286000" y="32462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72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shore, plant&#10;&#10;Description automatically generated">
            <a:extLst>
              <a:ext uri="{FF2B5EF4-FFF2-40B4-BE49-F238E27FC236}">
                <a16:creationId xmlns:a16="http://schemas.microsoft.com/office/drawing/2014/main" id="{E3CBA7D4-11FD-4219-A409-8617B035EF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9" t="-2" r="27376"/>
          <a:stretch/>
        </p:blipFill>
        <p:spPr>
          <a:xfrm>
            <a:off x="1191" y="856976"/>
            <a:ext cx="9143298" cy="5143105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0BD963-4E6F-9944-ACFE-400AC65E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41" y="3837840"/>
            <a:ext cx="5497091" cy="5887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John Rowe, </a:t>
            </a:r>
            <a:r>
              <a:rPr lang="en-US" dirty="0" err="1"/>
              <a:t>Ph.D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287A0-B8B1-C749-A6DB-4B6CDF57B3D6}"/>
              </a:ext>
            </a:extLst>
          </p:cNvPr>
          <p:cNvSpPr txBox="1">
            <a:spLocks/>
          </p:cNvSpPr>
          <p:nvPr/>
        </p:nvSpPr>
        <p:spPr>
          <a:xfrm>
            <a:off x="456541" y="4588408"/>
            <a:ext cx="5649946" cy="1041161"/>
          </a:xfrm>
          <a:prstGeom prst="rect">
            <a:avLst/>
          </a:prstGeom>
        </p:spPr>
        <p:txBody>
          <a:bodyPr vert="horz" lIns="68562" tIns="34281" rIns="68562" bIns="3428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b="0" i="0" kern="1200">
                <a:solidFill>
                  <a:schemeClr val="bg2"/>
                </a:solidFill>
                <a:latin typeface="Gotha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629">
              <a:spcBef>
                <a:spcPts val="750"/>
              </a:spcBef>
              <a:defRPr/>
            </a:pPr>
            <a:r>
              <a:rPr lang="en-US" sz="1800" b="1" cap="all" dirty="0">
                <a:solidFill>
                  <a:prstClr val="white"/>
                </a:solidFill>
                <a:latin typeface="Calibri" panose="020F0502020204030204"/>
                <a:sym typeface="Arial"/>
              </a:rPr>
              <a:t>Process Engineer</a:t>
            </a:r>
            <a:br>
              <a:rPr lang="en-US" sz="1800" b="1" cap="all" dirty="0">
                <a:solidFill>
                  <a:prstClr val="white"/>
                </a:solidFill>
                <a:latin typeface="Calibri" panose="020F0502020204030204"/>
                <a:sym typeface="Arial"/>
              </a:rPr>
            </a:br>
            <a:r>
              <a:rPr lang="en-US" sz="1800" b="1" cap="all" dirty="0">
                <a:solidFill>
                  <a:prstClr val="white"/>
                </a:solidFill>
                <a:latin typeface="Calibri" panose="020F0502020204030204"/>
                <a:sym typeface="Arial"/>
              </a:rPr>
              <a:t>Office of Water Programs at Sacramento State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3EDCE4-7061-46E6-A13F-064067C55C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725" y="5534036"/>
            <a:ext cx="1193985" cy="36870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BE658E-3FBA-A34A-A36F-4412057EF9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725" y="5534036"/>
            <a:ext cx="1193985" cy="368703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6683B07-9060-705E-562C-5E7400040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6" y="1627463"/>
            <a:ext cx="1821251" cy="22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690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005D9E-0324-43FC-BDD1-26D311DD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 Removal value (LRV)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939401-5BB1-4E8F-845F-841EC0D1D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46063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Treatment schemes &amp; process barriers are selected to satisfy water quality requirements influenced by environmental risks, like: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1)</a:t>
            </a:r>
            <a:r>
              <a:rPr lang="en-US" dirty="0"/>
              <a:t> </a:t>
            </a:r>
            <a:r>
              <a:rPr lang="en-US" sz="2000" dirty="0"/>
              <a:t>Nutrients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2) Aesthetics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3) Risks to human health, like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pathogen removal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0CFA7D-4585-47FD-9DE6-C5C4DED5C0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Difference between initial wastewater quality &amp; target water quality determines level of treatment required </a:t>
            </a:r>
          </a:p>
          <a:p>
            <a:r>
              <a:rPr lang="en-US" dirty="0"/>
              <a:t>Treatment target is expressed as LRV</a:t>
            </a:r>
          </a:p>
          <a:p>
            <a:r>
              <a:rPr lang="en-US" dirty="0"/>
              <a:t>System treatment needs to provide specified LRV</a:t>
            </a:r>
          </a:p>
        </p:txBody>
      </p:sp>
    </p:spTree>
    <p:extLst>
      <p:ext uri="{BB962C8B-B14F-4D97-AF65-F5344CB8AC3E}">
        <p14:creationId xmlns:p14="http://schemas.microsoft.com/office/powerpoint/2010/main" val="21335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EB97-F2E3-4C12-A022-A31379470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Reuse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9C93E-967F-4B88-A6DE-1B52C1F24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1219" y="1935922"/>
            <a:ext cx="5060360" cy="4725182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Conventional wastewater treatment, filtration, &amp; disinfection account for 6-log virus removal credit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Agencies award 1-log of virus removal credit for each month water is retained underground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In California, reuse regulations &amp; site acceptance testing are used to calculate log removals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 </a:t>
            </a:r>
            <a:r>
              <a:rPr lang="en-US" sz="2200" dirty="0"/>
              <a:t>1) Robustness</a:t>
            </a:r>
            <a:r>
              <a:rPr lang="en-US" sz="2200" b="1" dirty="0"/>
              <a:t> - e</a:t>
            </a:r>
            <a:r>
              <a:rPr lang="en-US" sz="2200" dirty="0"/>
              <a:t>xpanding variety of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/>
              <a:t>       contaminant removal processes in train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/>
              <a:t>   2) Reliability</a:t>
            </a:r>
            <a:r>
              <a:rPr lang="en-US" sz="2200" b="1" dirty="0"/>
              <a:t> - </a:t>
            </a:r>
            <a:r>
              <a:rPr lang="en-US" sz="2200" dirty="0"/>
              <a:t>proving degree that processes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/>
              <a:t>       are able to remove contaminates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3074" name="Picture 2" descr="http://www.trbimg.com/img-57be72c8/turbine/sdut-san-vicente-reservoir-reopen-year-2015jan01">
            <a:extLst>
              <a:ext uri="{FF2B5EF4-FFF2-40B4-BE49-F238E27FC236}">
                <a16:creationId xmlns:a16="http://schemas.microsoft.com/office/drawing/2014/main" id="{62BF87A0-A4EB-4C27-95DF-FECB44971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2" y="2198948"/>
            <a:ext cx="3713817" cy="2954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727871-C40B-4FD4-85DF-DCA7F9B24715}"/>
              </a:ext>
            </a:extLst>
          </p:cNvPr>
          <p:cNvSpPr/>
          <p:nvPr/>
        </p:nvSpPr>
        <p:spPr>
          <a:xfrm>
            <a:off x="2433978" y="4636907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89398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74DAE-E22C-4BC4-968E-458AB560E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 Water Treatment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91E9E-2437-451C-BEEC-FB761CD83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52" y="1978835"/>
            <a:ext cx="4914901" cy="46287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MF/UF &amp; RO/NF are more robust filter systems than multimedia filtration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Ozone &amp; UV are reliable disinfection alternatives to chlorine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Ozone is reliable &amp; effective for TOC removal along with RO &amp; Advanced Oxidation (AOP)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AOP removes TOC &amp; is barrier to microorganisms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dirty="0"/>
              <a:t>Multibarrier approach to treatment  </a:t>
            </a:r>
          </a:p>
        </p:txBody>
      </p:sp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76CE02A8-9E36-4CB2-8916-F09046F12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01" y="2021747"/>
            <a:ext cx="3986783" cy="1993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89671AFB-13DB-4705-8469-269A7CA95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53" y="3963573"/>
            <a:ext cx="3985567" cy="275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5FD08D-40A6-4664-84EF-D528DAFD6659}"/>
              </a:ext>
            </a:extLst>
          </p:cNvPr>
          <p:cNvSpPr/>
          <p:nvPr/>
        </p:nvSpPr>
        <p:spPr>
          <a:xfrm>
            <a:off x="7536268" y="5693228"/>
            <a:ext cx="123861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AOP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5E5E07-D4CF-40CA-BF1C-D1FF45E9C9A3}"/>
              </a:ext>
            </a:extLst>
          </p:cNvPr>
          <p:cNvSpPr/>
          <p:nvPr/>
        </p:nvSpPr>
        <p:spPr>
          <a:xfrm>
            <a:off x="5025165" y="2943936"/>
            <a:ext cx="1238616" cy="684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Ozone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878D3-6B65-4A01-94CA-9C3D85949003}"/>
              </a:ext>
            </a:extLst>
          </p:cNvPr>
          <p:cNvSpPr/>
          <p:nvPr/>
        </p:nvSpPr>
        <p:spPr>
          <a:xfrm>
            <a:off x="5205734" y="3666745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obrag.org</a:t>
            </a:r>
            <a:endParaRPr lang="en-US" sz="10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C43AAC-DD12-4080-8A76-E4F5BE3E654E}"/>
              </a:ext>
            </a:extLst>
          </p:cNvPr>
          <p:cNvSpPr/>
          <p:nvPr/>
        </p:nvSpPr>
        <p:spPr>
          <a:xfrm>
            <a:off x="6324641" y="6353712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2950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F5E5-37C2-4D14-9630-95DD029D8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Water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FF80C-973C-40D2-BE83-FC7CFFD09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390" y="2260397"/>
            <a:ext cx="4893002" cy="398800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Standard treatment train for potable reuse is </a:t>
            </a:r>
            <a:r>
              <a:rPr lang="en-US" sz="2400" b="1" dirty="0"/>
              <a:t>MF, RO, &amp; UV/H</a:t>
            </a:r>
            <a:r>
              <a:rPr lang="en-US" sz="2400" b="1" baseline="-25000" dirty="0"/>
              <a:t>2</a:t>
            </a:r>
            <a:r>
              <a:rPr lang="en-US" sz="2400" b="1" dirty="0"/>
              <a:t>O</a:t>
            </a:r>
            <a:r>
              <a:rPr lang="en-US" sz="2400" b="1" baseline="-25000" dirty="0"/>
              <a:t>2</a:t>
            </a:r>
            <a:r>
              <a:rPr lang="en-US" sz="2400" b="1" dirty="0"/>
              <a:t> </a:t>
            </a:r>
            <a:r>
              <a:rPr lang="en-US" sz="2400" dirty="0"/>
              <a:t>prior to disinfection, stabilization, &amp; groundwater replenishment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Treatment is defined as full advanced treatment (FAT) by California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Only treatment train currently permitted for groundwater injection in California</a:t>
            </a:r>
          </a:p>
        </p:txBody>
      </p:sp>
      <p:pic>
        <p:nvPicPr>
          <p:cNvPr id="12290" name="Picture 2" descr="http://sc02.alicdn.com/kf/HTB1N5tIQXXXXXcnaFXXq6xXFXXXe/229218504/HTB1N5tIQXXXXXcnaFXXq6xXFXXXe.jpg">
            <a:extLst>
              <a:ext uri="{FF2B5EF4-FFF2-40B4-BE49-F238E27FC236}">
                <a16:creationId xmlns:a16="http://schemas.microsoft.com/office/drawing/2014/main" id="{F1BCA840-4AA5-4F6F-87D4-2CAE1200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8" y="2196461"/>
            <a:ext cx="3937022" cy="3807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546CAB-4CEE-44E9-A389-8B33B532D0F0}"/>
              </a:ext>
            </a:extLst>
          </p:cNvPr>
          <p:cNvSpPr/>
          <p:nvPr/>
        </p:nvSpPr>
        <p:spPr>
          <a:xfrm>
            <a:off x="163286" y="4941115"/>
            <a:ext cx="2024743" cy="813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Microfiltration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BE0A91-A257-43DF-9B66-34A3CCCF499B}"/>
              </a:ext>
            </a:extLst>
          </p:cNvPr>
          <p:cNvSpPr/>
          <p:nvPr/>
        </p:nvSpPr>
        <p:spPr>
          <a:xfrm>
            <a:off x="3116875" y="5627888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86451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056E-0D87-4A38-B6BF-682F0790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521435"/>
            <a:ext cx="7765321" cy="1339395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Water Treatment Processes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57BDD-E79F-4FFD-AF49-45C909970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105" y="1995056"/>
            <a:ext cx="4902869" cy="47276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RO trains provide nearly complete total organic carbon (TOC) removal; &lt;0.5 mg/L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RO provides reductions in total dissolved solids (TDS); Conductivity &lt;250 mg/L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MF, RO, &amp; UV/H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provide multiple barriers to pathogens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In UV/H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, UV is intended for NDMA mitigation, &amp;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 </a:t>
            </a:r>
            <a:r>
              <a:rPr lang="en-US" sz="2400" dirty="0"/>
              <a:t>achieves AOP conditions capable of  TOC oxidation</a:t>
            </a:r>
          </a:p>
        </p:txBody>
      </p:sp>
      <p:pic>
        <p:nvPicPr>
          <p:cNvPr id="13314" name="Picture 2" descr="https://www.aquanederland.nl/wp-content/uploads/sites/69/2019/11/DSC8598-2-1.png">
            <a:extLst>
              <a:ext uri="{FF2B5EF4-FFF2-40B4-BE49-F238E27FC236}">
                <a16:creationId xmlns:a16="http://schemas.microsoft.com/office/drawing/2014/main" id="{2CDF3E97-6099-467D-A7BB-9736D073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" y="2575420"/>
            <a:ext cx="3732659" cy="310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56C4AE-C41A-437C-BF39-3EAEC674C929}"/>
              </a:ext>
            </a:extLst>
          </p:cNvPr>
          <p:cNvSpPr/>
          <p:nvPr/>
        </p:nvSpPr>
        <p:spPr>
          <a:xfrm>
            <a:off x="322754" y="4731390"/>
            <a:ext cx="1661021" cy="813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AOP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D2032-2605-491E-8282-7D1B7BB453B4}"/>
              </a:ext>
            </a:extLst>
          </p:cNvPr>
          <p:cNvSpPr/>
          <p:nvPr/>
        </p:nvSpPr>
        <p:spPr>
          <a:xfrm>
            <a:off x="2303143" y="5291205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30706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19F93-6554-4B57-ACA1-4C450F485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Water Treatment Facilities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FCC8B-428B-4D89-9643-7B4C4B617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23" y="2462976"/>
            <a:ext cx="4835347" cy="41060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Orange County’s Advanced Water Purification Facility is benchmark </a:t>
            </a:r>
            <a:r>
              <a:rPr lang="en-US" sz="2400" b="1" dirty="0"/>
              <a:t>MF-RO-UV/H</a:t>
            </a:r>
            <a:r>
              <a:rPr lang="en-US" sz="2400" b="1" baseline="-25000" dirty="0"/>
              <a:t>2</a:t>
            </a:r>
            <a:r>
              <a:rPr lang="en-US" sz="2400" b="1" dirty="0"/>
              <a:t>O</a:t>
            </a:r>
            <a:r>
              <a:rPr lang="en-US" sz="2400" b="1" baseline="-25000" dirty="0"/>
              <a:t>2</a:t>
            </a:r>
            <a:r>
              <a:rPr lang="en-US" sz="2400" b="1" dirty="0"/>
              <a:t> </a:t>
            </a:r>
            <a:r>
              <a:rPr lang="en-US" sz="2400" dirty="0"/>
              <a:t>system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San Diego operates system as demonstration (?) facility to validate process for reservoir augmentation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California has only implemented reuse groundwater injection or spreading applications for recharge</a:t>
            </a:r>
          </a:p>
        </p:txBody>
      </p:sp>
      <p:pic>
        <p:nvPicPr>
          <p:cNvPr id="14338" name="Picture 2" descr="See the source image">
            <a:extLst>
              <a:ext uri="{FF2B5EF4-FFF2-40B4-BE49-F238E27FC236}">
                <a16:creationId xmlns:a16="http://schemas.microsoft.com/office/drawing/2014/main" id="{CCD3DD60-D245-48C2-89F8-84D023ED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0" y="2738538"/>
            <a:ext cx="3809450" cy="3133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0E81AF-6D70-498D-A79A-8690E37FA507}"/>
              </a:ext>
            </a:extLst>
          </p:cNvPr>
          <p:cNvSpPr/>
          <p:nvPr/>
        </p:nvSpPr>
        <p:spPr>
          <a:xfrm>
            <a:off x="5977521" y="5512323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10873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ee the source image">
            <a:extLst>
              <a:ext uri="{FF2B5EF4-FFF2-40B4-BE49-F238E27FC236}">
                <a16:creationId xmlns:a16="http://schemas.microsoft.com/office/drawing/2014/main" id="{199DF0F1-09CD-425B-B356-6CD71D80E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69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C43C39-4182-4C13-9B97-D93ED6C2D7FC}"/>
              </a:ext>
            </a:extLst>
          </p:cNvPr>
          <p:cNvSpPr/>
          <p:nvPr/>
        </p:nvSpPr>
        <p:spPr>
          <a:xfrm>
            <a:off x="247129" y="168452"/>
            <a:ext cx="6409703" cy="5925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Purification Process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F06C2E-467D-4CED-9290-C91AFAAF7799}"/>
              </a:ext>
            </a:extLst>
          </p:cNvPr>
          <p:cNvSpPr/>
          <p:nvPr/>
        </p:nvSpPr>
        <p:spPr>
          <a:xfrm>
            <a:off x="6903961" y="168452"/>
            <a:ext cx="1992909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4729FC9-68AF-4CB5-A8F8-C51CDDCDEC51}"/>
              </a:ext>
            </a:extLst>
          </p:cNvPr>
          <p:cNvSpPr/>
          <p:nvPr/>
        </p:nvSpPr>
        <p:spPr>
          <a:xfrm>
            <a:off x="4231935" y="672575"/>
            <a:ext cx="3211734" cy="2308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AFCC295-54A5-45F8-8A38-EFCF2660713E}"/>
              </a:ext>
            </a:extLst>
          </p:cNvPr>
          <p:cNvSpPr/>
          <p:nvPr/>
        </p:nvSpPr>
        <p:spPr>
          <a:xfrm>
            <a:off x="5505570" y="2981416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F280A6-CEE0-47E1-8E7D-8BF0889D02DB}"/>
              </a:ext>
            </a:extLst>
          </p:cNvPr>
          <p:cNvSpPr/>
          <p:nvPr/>
        </p:nvSpPr>
        <p:spPr>
          <a:xfrm>
            <a:off x="5100992" y="4284833"/>
            <a:ext cx="1450948" cy="732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9D1861B-2CE9-4279-8795-EF4979C2ABFB}"/>
              </a:ext>
            </a:extLst>
          </p:cNvPr>
          <p:cNvSpPr/>
          <p:nvPr/>
        </p:nvSpPr>
        <p:spPr>
          <a:xfrm>
            <a:off x="6143861" y="5125036"/>
            <a:ext cx="173812" cy="5427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E719F0CF-56F0-4A14-988A-93542DDB19EA}"/>
              </a:ext>
            </a:extLst>
          </p:cNvPr>
          <p:cNvSpPr/>
          <p:nvPr/>
        </p:nvSpPr>
        <p:spPr>
          <a:xfrm>
            <a:off x="4005223" y="5667769"/>
            <a:ext cx="2047953" cy="21159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"/>
            <a:ext cx="8958943" cy="1722474"/>
          </a:xfrm>
        </p:spPr>
        <p:txBody>
          <a:bodyPr>
            <a:normAutofit/>
          </a:bodyPr>
          <a:lstStyle/>
          <a:p>
            <a:r>
              <a:rPr lang="en-US" sz="4000" dirty="0"/>
              <a:t>Advanced Water Treatment processes (AWT)</a:t>
            </a: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" y="1501629"/>
            <a:ext cx="9144000" cy="5423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62D28C-A61A-4350-B61A-ABF48C73E100}"/>
              </a:ext>
            </a:extLst>
          </p:cNvPr>
          <p:cNvSpPr/>
          <p:nvPr/>
        </p:nvSpPr>
        <p:spPr>
          <a:xfrm>
            <a:off x="4967021" y="4542739"/>
            <a:ext cx="416966" cy="658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6D0144-3443-4938-AC37-602C062D3BCF}"/>
              </a:ext>
            </a:extLst>
          </p:cNvPr>
          <p:cNvSpPr/>
          <p:nvPr/>
        </p:nvSpPr>
        <p:spPr>
          <a:xfrm>
            <a:off x="6736361" y="4604918"/>
            <a:ext cx="1634846" cy="534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=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AOP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2009FF-34F5-4491-BB25-CFDC65DBC562}"/>
              </a:ext>
            </a:extLst>
          </p:cNvPr>
          <p:cNvSpPr/>
          <p:nvPr/>
        </p:nvSpPr>
        <p:spPr>
          <a:xfrm>
            <a:off x="-151002" y="1711352"/>
            <a:ext cx="2332140" cy="218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CONVENTIONAL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F5F74-98BC-4153-83DF-CB9C8505B99A}"/>
              </a:ext>
            </a:extLst>
          </p:cNvPr>
          <p:cNvSpPr/>
          <p:nvPr/>
        </p:nvSpPr>
        <p:spPr>
          <a:xfrm>
            <a:off x="285226" y="1981163"/>
            <a:ext cx="1593908" cy="3160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WASTEWATER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0AE12-030E-4FAC-9388-DB88F9F877C5}"/>
              </a:ext>
            </a:extLst>
          </p:cNvPr>
          <p:cNvSpPr/>
          <p:nvPr/>
        </p:nvSpPr>
        <p:spPr>
          <a:xfrm>
            <a:off x="1879134" y="6430833"/>
            <a:ext cx="2861787" cy="218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ENVIRONMENTAL BARRIER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C01E2A-7F6C-4D1D-AA16-C5184C54E4EA}"/>
              </a:ext>
            </a:extLst>
          </p:cNvPr>
          <p:cNvSpPr/>
          <p:nvPr/>
        </p:nvSpPr>
        <p:spPr>
          <a:xfrm>
            <a:off x="2994870" y="5269057"/>
            <a:ext cx="763398" cy="5621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FDEF01-73B0-4F13-8909-59D05668C8FD}"/>
              </a:ext>
            </a:extLst>
          </p:cNvPr>
          <p:cNvSpPr/>
          <p:nvPr/>
        </p:nvSpPr>
        <p:spPr>
          <a:xfrm>
            <a:off x="1099457" y="2762998"/>
            <a:ext cx="7599927" cy="394614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A1E866-BB7E-480D-BAC5-79ABAA22008C}"/>
              </a:ext>
            </a:extLst>
          </p:cNvPr>
          <p:cNvSpPr/>
          <p:nvPr/>
        </p:nvSpPr>
        <p:spPr>
          <a:xfrm>
            <a:off x="6066639" y="5301842"/>
            <a:ext cx="763398" cy="534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C93C9-D597-4DD3-9784-272785BB957B}"/>
              </a:ext>
            </a:extLst>
          </p:cNvPr>
          <p:cNvSpPr/>
          <p:nvPr/>
        </p:nvSpPr>
        <p:spPr>
          <a:xfrm>
            <a:off x="1013971" y="4475910"/>
            <a:ext cx="198089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AWT Processes</a:t>
            </a:r>
          </a:p>
        </p:txBody>
      </p:sp>
    </p:spTree>
    <p:extLst>
      <p:ext uri="{BB962C8B-B14F-4D97-AF65-F5344CB8AC3E}">
        <p14:creationId xmlns:p14="http://schemas.microsoft.com/office/powerpoint/2010/main" val="20358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48C5B-D8E7-464F-871A-DB687D8C6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Critical Control Points (CCP)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611EE-1A61-4917-93A8-CD1086368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3658" y="2088320"/>
            <a:ext cx="4101192" cy="2962651"/>
          </a:xfrm>
        </p:spPr>
        <p:txBody>
          <a:bodyPr>
            <a:normAutofit/>
          </a:bodyPr>
          <a:lstStyle/>
          <a:p>
            <a:r>
              <a:rPr lang="en-US" sz="2400" dirty="0"/>
              <a:t>Critical control points are unit processes under direct control that require effective policy, procedures, practices, monitoring, &amp; measuring to assure quality requirements   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B24B5-8F4D-46EF-8D52-F4EB043859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When treating wastewater effluent as reclaimed wastewater hazards will appear</a:t>
            </a:r>
          </a:p>
          <a:p>
            <a:r>
              <a:rPr lang="en-US" sz="2400" dirty="0"/>
              <a:t>Hazards are presence of contaminates, pathogens, &amp; chemicals </a:t>
            </a:r>
          </a:p>
        </p:txBody>
      </p:sp>
    </p:spTree>
    <p:extLst>
      <p:ext uri="{BB962C8B-B14F-4D97-AF65-F5344CB8AC3E}">
        <p14:creationId xmlns:p14="http://schemas.microsoft.com/office/powerpoint/2010/main" val="3705233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B371B-16F3-4BEA-B991-93676505D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Critical Control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34028-81CC-42A3-8D5B-A70E9D1C2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346" y="2405743"/>
            <a:ext cx="3829503" cy="2516336"/>
          </a:xfrm>
        </p:spPr>
        <p:txBody>
          <a:bodyPr>
            <a:normAutofit/>
          </a:bodyPr>
          <a:lstStyle/>
          <a:p>
            <a:r>
              <a:rPr lang="en-US" sz="2400" dirty="0"/>
              <a:t>Wastewater reuse systems require multiple barriers to control microbial &amp; chemical contaminants of concern (CEC)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45D3F-51D3-408C-8918-DFB6BFC55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0052" y="2405742"/>
            <a:ext cx="3820616" cy="3320143"/>
          </a:xfrm>
        </p:spPr>
        <p:txBody>
          <a:bodyPr>
            <a:normAutofit/>
          </a:bodyPr>
          <a:lstStyle/>
          <a:p>
            <a:r>
              <a:rPr lang="en-US" sz="2400" dirty="0"/>
              <a:t>Multiple barriers function through: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1) Robustness</a:t>
            </a:r>
            <a:r>
              <a:rPr lang="en-US" sz="2000" b="1" dirty="0"/>
              <a:t> - e</a:t>
            </a:r>
            <a:r>
              <a:rPr lang="en-US" sz="2000" dirty="0"/>
              <a:t>xpanding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variety of contaminant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removal processes in train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2) Reliability</a:t>
            </a:r>
            <a:r>
              <a:rPr lang="en-US" sz="2000" b="1" dirty="0"/>
              <a:t> - </a:t>
            </a:r>
            <a:r>
              <a:rPr lang="en-US" sz="2000" dirty="0"/>
              <a:t>proving degree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that processes are able to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remove contaminates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1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68709" y="1222743"/>
            <a:ext cx="7732101" cy="3860885"/>
          </a:xfrm>
        </p:spPr>
        <p:txBody>
          <a:bodyPr>
            <a:noAutofit/>
          </a:bodyPr>
          <a:lstStyle/>
          <a:p>
            <a:r>
              <a:rPr lang="en-US" sz="7200" dirty="0"/>
              <a:t>Advanced water treatment (AWT)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 1-Introduction to AWT Processes</a:t>
            </a:r>
          </a:p>
        </p:txBody>
      </p:sp>
    </p:spTree>
    <p:extLst>
      <p:ext uri="{BB962C8B-B14F-4D97-AF65-F5344CB8AC3E}">
        <p14:creationId xmlns:p14="http://schemas.microsoft.com/office/powerpoint/2010/main" val="372280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433395-7C63-4B34-B59E-097714CA6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Critical Control Points (CCP)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9B9A4-2DC5-45B9-8948-C309041651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858" y="2326234"/>
            <a:ext cx="4053991" cy="41971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Influent quality variability, treatment process upsets, extreme events, &amp; human error affect treatment performance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CCPs are fundamental to design practices &amp; responses for upset events to ensure system reliability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400" dirty="0"/>
          </a:p>
          <a:p>
            <a:endParaRPr lang="en-US" sz="6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A74AEE-0D4A-4355-B2E0-D9E9E3993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0052" y="2326234"/>
            <a:ext cx="3820616" cy="27029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CCP are part of formal framework used to ensure operation quality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Framework is Hazard Analysis &amp; Critical Control Point (HACCP)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9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095" y="609602"/>
            <a:ext cx="8947231" cy="820678"/>
          </a:xfrm>
        </p:spPr>
        <p:txBody>
          <a:bodyPr>
            <a:normAutofit/>
          </a:bodyPr>
          <a:lstStyle/>
          <a:p>
            <a:r>
              <a:rPr lang="en-US" sz="4000" dirty="0"/>
              <a:t>Treatment  train for AWT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502" y="1683156"/>
            <a:ext cx="9137498" cy="5174863"/>
            <a:chOff x="-2560" y="-811"/>
            <a:chExt cx="23391" cy="9540"/>
          </a:xfrm>
          <a:solidFill>
            <a:schemeClr val="accent1"/>
          </a:solidFill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60" y="-811"/>
              <a:ext cx="23391" cy="954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softEdge rad="112500"/>
            </a:effectLst>
          </p:spPr>
        </p:pic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3953" y="2939"/>
              <a:ext cx="821" cy="1888"/>
            </a:xfrm>
            <a:custGeom>
              <a:avLst/>
              <a:gdLst>
                <a:gd name="T0" fmla="*/ 0 w 821"/>
                <a:gd name="T1" fmla="*/ 0 h 2523"/>
                <a:gd name="T2" fmla="*/ 0 w 821"/>
                <a:gd name="T3" fmla="*/ 14 h 2523"/>
                <a:gd name="T4" fmla="*/ 820 w 821"/>
                <a:gd name="T5" fmla="*/ 14 h 2523"/>
                <a:gd name="T6" fmla="*/ 820 w 821"/>
                <a:gd name="T7" fmla="*/ 2522 h 2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1" h="2523">
                  <a:moveTo>
                    <a:pt x="0" y="0"/>
                  </a:moveTo>
                  <a:lnTo>
                    <a:pt x="0" y="14"/>
                  </a:lnTo>
                  <a:lnTo>
                    <a:pt x="820" y="14"/>
                  </a:lnTo>
                  <a:lnTo>
                    <a:pt x="820" y="2522"/>
                  </a:lnTo>
                </a:path>
              </a:pathLst>
            </a:custGeom>
            <a:grpFill/>
            <a:ln w="6096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4503" y="6303"/>
              <a:ext cx="677" cy="84"/>
            </a:xfrm>
            <a:custGeom>
              <a:avLst/>
              <a:gdLst>
                <a:gd name="T0" fmla="*/ 0 w 772"/>
                <a:gd name="T1" fmla="*/ 0 h 20"/>
                <a:gd name="T2" fmla="*/ 771 w 772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2" h="20">
                  <a:moveTo>
                    <a:pt x="0" y="0"/>
                  </a:moveTo>
                  <a:lnTo>
                    <a:pt x="771" y="0"/>
                  </a:lnTo>
                </a:path>
              </a:pathLst>
            </a:custGeom>
            <a:grpFill/>
            <a:ln w="1981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5168" y="6258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4" y="6265"/>
              <a:ext cx="120" cy="1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1190" y="6319"/>
              <a:ext cx="1132" cy="20"/>
            </a:xfrm>
            <a:custGeom>
              <a:avLst/>
              <a:gdLst>
                <a:gd name="T0" fmla="*/ 0 w 1132"/>
                <a:gd name="T1" fmla="*/ 0 h 20"/>
                <a:gd name="T2" fmla="*/ 1131 w 1132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32" h="20">
                  <a:moveTo>
                    <a:pt x="0" y="0"/>
                  </a:moveTo>
                  <a:lnTo>
                    <a:pt x="1131" y="0"/>
                  </a:lnTo>
                </a:path>
              </a:pathLst>
            </a:custGeom>
            <a:grpFill/>
            <a:ln w="1981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2286" y="6256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19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19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2" y="6262"/>
              <a:ext cx="120" cy="1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8504" y="6359"/>
              <a:ext cx="955" cy="20"/>
            </a:xfrm>
            <a:custGeom>
              <a:avLst/>
              <a:gdLst>
                <a:gd name="T0" fmla="*/ 0 w 955"/>
                <a:gd name="T1" fmla="*/ 0 h 20"/>
                <a:gd name="T2" fmla="*/ 954 w 95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55" h="20">
                  <a:moveTo>
                    <a:pt x="0" y="0"/>
                  </a:moveTo>
                  <a:lnTo>
                    <a:pt x="954" y="0"/>
                  </a:lnTo>
                </a:path>
              </a:pathLst>
            </a:custGeom>
            <a:grpFill/>
            <a:ln w="1981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9423" y="6297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" y="6303"/>
              <a:ext cx="120" cy="1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611" y="6369"/>
              <a:ext cx="2831" cy="20"/>
            </a:xfrm>
            <a:custGeom>
              <a:avLst/>
              <a:gdLst>
                <a:gd name="T0" fmla="*/ 0 w 2831"/>
                <a:gd name="T1" fmla="*/ 0 h 20"/>
                <a:gd name="T2" fmla="*/ 2830 w 2831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31" h="20">
                  <a:moveTo>
                    <a:pt x="0" y="0"/>
                  </a:moveTo>
                  <a:lnTo>
                    <a:pt x="2830" y="0"/>
                  </a:lnTo>
                </a:path>
              </a:pathLst>
            </a:custGeom>
            <a:grpFill/>
            <a:ln w="1981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7406" y="6324"/>
              <a:ext cx="121" cy="120"/>
            </a:xfrm>
            <a:custGeom>
              <a:avLst/>
              <a:gdLst>
                <a:gd name="T0" fmla="*/ 1 w 121"/>
                <a:gd name="T1" fmla="*/ 0 h 120"/>
                <a:gd name="T2" fmla="*/ 0 w 121"/>
                <a:gd name="T3" fmla="*/ 120 h 120"/>
                <a:gd name="T4" fmla="*/ 120 w 121"/>
                <a:gd name="T5" fmla="*/ 61 h 120"/>
                <a:gd name="T6" fmla="*/ 1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1" y="0"/>
                  </a:moveTo>
                  <a:lnTo>
                    <a:pt x="0" y="120"/>
                  </a:lnTo>
                  <a:lnTo>
                    <a:pt x="120" y="6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" y="6294"/>
              <a:ext cx="120" cy="1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031" y="6350"/>
              <a:ext cx="818" cy="20"/>
            </a:xfrm>
            <a:custGeom>
              <a:avLst/>
              <a:gdLst>
                <a:gd name="T0" fmla="*/ 0 w 818"/>
                <a:gd name="T1" fmla="*/ 0 h 20"/>
                <a:gd name="T2" fmla="*/ 817 w 818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8" h="20">
                  <a:moveTo>
                    <a:pt x="0" y="0"/>
                  </a:moveTo>
                  <a:lnTo>
                    <a:pt x="817" y="0"/>
                  </a:lnTo>
                </a:path>
              </a:pathLst>
            </a:custGeom>
            <a:grpFill/>
            <a:ln w="1981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813" y="6287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" y="6293"/>
              <a:ext cx="120" cy="1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8861" y="2597"/>
              <a:ext cx="3180" cy="36"/>
            </a:xfrm>
            <a:custGeom>
              <a:avLst/>
              <a:gdLst>
                <a:gd name="T0" fmla="*/ 0 w 3180"/>
                <a:gd name="T1" fmla="*/ 0 h 36"/>
                <a:gd name="T2" fmla="*/ 3179 w 3180"/>
                <a:gd name="T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180" h="36">
                  <a:moveTo>
                    <a:pt x="0" y="0"/>
                  </a:moveTo>
                  <a:lnTo>
                    <a:pt x="3179" y="35"/>
                  </a:lnTo>
                </a:path>
              </a:pathLst>
            </a:custGeom>
            <a:grpFill/>
            <a:ln w="1981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2019" y="2573"/>
              <a:ext cx="121" cy="120"/>
            </a:xfrm>
            <a:custGeom>
              <a:avLst/>
              <a:gdLst>
                <a:gd name="T0" fmla="*/ 1 w 121"/>
                <a:gd name="T1" fmla="*/ 0 h 120"/>
                <a:gd name="T2" fmla="*/ 0 w 121"/>
                <a:gd name="T3" fmla="*/ 120 h 120"/>
                <a:gd name="T4" fmla="*/ 120 w 121"/>
                <a:gd name="T5" fmla="*/ 61 h 120"/>
                <a:gd name="T6" fmla="*/ 1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1" y="0"/>
                  </a:moveTo>
                  <a:lnTo>
                    <a:pt x="0" y="120"/>
                  </a:lnTo>
                  <a:lnTo>
                    <a:pt x="120" y="6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6829" y="2601"/>
              <a:ext cx="751" cy="20"/>
            </a:xfrm>
            <a:custGeom>
              <a:avLst/>
              <a:gdLst>
                <a:gd name="T0" fmla="*/ 0 w 751"/>
                <a:gd name="T1" fmla="*/ 0 h 20"/>
                <a:gd name="T2" fmla="*/ 750 w 751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1" h="20">
                  <a:moveTo>
                    <a:pt x="0" y="0"/>
                  </a:moveTo>
                  <a:lnTo>
                    <a:pt x="750" y="0"/>
                  </a:lnTo>
                </a:path>
              </a:pathLst>
            </a:custGeom>
            <a:grpFill/>
            <a:ln w="1981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7543" y="2538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59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" y="2545"/>
              <a:ext cx="120" cy="1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883" y="2648"/>
              <a:ext cx="5176" cy="22"/>
            </a:xfrm>
            <a:custGeom>
              <a:avLst/>
              <a:gdLst>
                <a:gd name="T0" fmla="*/ 0 w 5176"/>
                <a:gd name="T1" fmla="*/ 0 h 22"/>
                <a:gd name="T2" fmla="*/ 5175 w 5176"/>
                <a:gd name="T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76" h="22">
                  <a:moveTo>
                    <a:pt x="0" y="0"/>
                  </a:moveTo>
                  <a:lnTo>
                    <a:pt x="5175" y="21"/>
                  </a:lnTo>
                </a:path>
              </a:pathLst>
            </a:custGeom>
            <a:grpFill/>
            <a:ln w="1981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038" y="2609"/>
              <a:ext cx="121" cy="120"/>
            </a:xfrm>
            <a:custGeom>
              <a:avLst/>
              <a:gdLst>
                <a:gd name="T0" fmla="*/ 0 w 121"/>
                <a:gd name="T1" fmla="*/ 0 h 120"/>
                <a:gd name="T2" fmla="*/ 0 w 121"/>
                <a:gd name="T3" fmla="*/ 120 h 120"/>
                <a:gd name="T4" fmla="*/ 120 w 121"/>
                <a:gd name="T5" fmla="*/ 60 h 120"/>
                <a:gd name="T6" fmla="*/ 0 w 121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120">
                  <a:moveTo>
                    <a:pt x="0" y="0"/>
                  </a:moveTo>
                  <a:lnTo>
                    <a:pt x="0" y="120"/>
                  </a:lnTo>
                  <a:lnTo>
                    <a:pt x="120" y="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" y="2588"/>
              <a:ext cx="120" cy="1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grpSp>
          <p:nvGrpSpPr>
            <p:cNvPr id="31" name="Group 30"/>
            <p:cNvGrpSpPr>
              <a:grpSpLocks/>
            </p:cNvGrpSpPr>
            <p:nvPr/>
          </p:nvGrpSpPr>
          <p:grpSpPr bwMode="auto">
            <a:xfrm>
              <a:off x="3752" y="1151"/>
              <a:ext cx="519" cy="538"/>
              <a:chOff x="3752" y="1151"/>
              <a:chExt cx="519" cy="538"/>
            </a:xfrm>
            <a:grpFill/>
          </p:grpSpPr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3752" y="1151"/>
                <a:ext cx="519" cy="538"/>
              </a:xfrm>
              <a:custGeom>
                <a:avLst/>
                <a:gdLst>
                  <a:gd name="T0" fmla="*/ 518 w 519"/>
                  <a:gd name="T1" fmla="*/ 295 h 538"/>
                  <a:gd name="T2" fmla="*/ 0 w 519"/>
                  <a:gd name="T3" fmla="*/ 295 h 538"/>
                  <a:gd name="T4" fmla="*/ 0 w 519"/>
                  <a:gd name="T5" fmla="*/ 537 h 538"/>
                  <a:gd name="T6" fmla="*/ 518 w 519"/>
                  <a:gd name="T7" fmla="*/ 537 h 538"/>
                  <a:gd name="T8" fmla="*/ 518 w 519"/>
                  <a:gd name="T9" fmla="*/ 295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295"/>
                    </a:moveTo>
                    <a:lnTo>
                      <a:pt x="0" y="295"/>
                    </a:lnTo>
                    <a:lnTo>
                      <a:pt x="0" y="537"/>
                    </a:lnTo>
                    <a:lnTo>
                      <a:pt x="518" y="537"/>
                    </a:lnTo>
                    <a:lnTo>
                      <a:pt x="518" y="295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3752" y="1151"/>
                <a:ext cx="519" cy="538"/>
              </a:xfrm>
              <a:custGeom>
                <a:avLst/>
                <a:gdLst>
                  <a:gd name="T0" fmla="*/ 518 w 519"/>
                  <a:gd name="T1" fmla="*/ 0 h 538"/>
                  <a:gd name="T2" fmla="*/ 0 w 519"/>
                  <a:gd name="T3" fmla="*/ 0 h 538"/>
                  <a:gd name="T4" fmla="*/ 0 w 519"/>
                  <a:gd name="T5" fmla="*/ 4 h 538"/>
                  <a:gd name="T6" fmla="*/ 518 w 519"/>
                  <a:gd name="T7" fmla="*/ 4 h 538"/>
                  <a:gd name="T8" fmla="*/ 518 w 519"/>
                  <a:gd name="T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518" y="4"/>
                    </a:lnTo>
                    <a:lnTo>
                      <a:pt x="518" y="0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4367" y="1437"/>
              <a:ext cx="519" cy="257"/>
            </a:xfrm>
            <a:custGeom>
              <a:avLst/>
              <a:gdLst>
                <a:gd name="T0" fmla="*/ 0 w 519"/>
                <a:gd name="T1" fmla="*/ 256 h 257"/>
                <a:gd name="T2" fmla="*/ 518 w 519"/>
                <a:gd name="T3" fmla="*/ 256 h 257"/>
                <a:gd name="T4" fmla="*/ 518 w 519"/>
                <a:gd name="T5" fmla="*/ 0 h 257"/>
                <a:gd name="T6" fmla="*/ 0 w 519"/>
                <a:gd name="T7" fmla="*/ 0 h 257"/>
                <a:gd name="T8" fmla="*/ 0 w 519"/>
                <a:gd name="T9" fmla="*/ 256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57">
                  <a:moveTo>
                    <a:pt x="0" y="256"/>
                  </a:moveTo>
                  <a:lnTo>
                    <a:pt x="518" y="256"/>
                  </a:lnTo>
                  <a:lnTo>
                    <a:pt x="518" y="0"/>
                  </a:lnTo>
                  <a:lnTo>
                    <a:pt x="0" y="0"/>
                  </a:lnTo>
                  <a:lnTo>
                    <a:pt x="0" y="256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4367" y="1156"/>
              <a:ext cx="519" cy="538"/>
            </a:xfrm>
            <a:custGeom>
              <a:avLst/>
              <a:gdLst>
                <a:gd name="T0" fmla="*/ 0 w 519"/>
                <a:gd name="T1" fmla="*/ 0 h 538"/>
                <a:gd name="T2" fmla="*/ 518 w 519"/>
                <a:gd name="T3" fmla="*/ 0 h 538"/>
                <a:gd name="T4" fmla="*/ 518 w 519"/>
                <a:gd name="T5" fmla="*/ 537 h 538"/>
                <a:gd name="T6" fmla="*/ 0 w 519"/>
                <a:gd name="T7" fmla="*/ 537 h 538"/>
                <a:gd name="T8" fmla="*/ 0 w 519"/>
                <a:gd name="T9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538">
                  <a:moveTo>
                    <a:pt x="0" y="0"/>
                  </a:moveTo>
                  <a:lnTo>
                    <a:pt x="518" y="0"/>
                  </a:lnTo>
                  <a:lnTo>
                    <a:pt x="518" y="537"/>
                  </a:lnTo>
                  <a:lnTo>
                    <a:pt x="0" y="53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19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367" y="1144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4367" y="1144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19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3752" y="1156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3752" y="1156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19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6260" y="2265"/>
              <a:ext cx="569" cy="615"/>
            </a:xfrm>
            <a:custGeom>
              <a:avLst/>
              <a:gdLst>
                <a:gd name="T0" fmla="*/ 0 w 569"/>
                <a:gd name="T1" fmla="*/ 0 h 615"/>
                <a:gd name="T2" fmla="*/ 568 w 569"/>
                <a:gd name="T3" fmla="*/ 0 h 615"/>
                <a:gd name="T4" fmla="*/ 568 w 569"/>
                <a:gd name="T5" fmla="*/ 614 h 615"/>
                <a:gd name="T6" fmla="*/ 0 w 569"/>
                <a:gd name="T7" fmla="*/ 614 h 615"/>
                <a:gd name="T8" fmla="*/ 0 w 569"/>
                <a:gd name="T9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615">
                  <a:moveTo>
                    <a:pt x="0" y="0"/>
                  </a:moveTo>
                  <a:lnTo>
                    <a:pt x="568" y="0"/>
                  </a:lnTo>
                  <a:lnTo>
                    <a:pt x="568" y="614"/>
                  </a:lnTo>
                  <a:lnTo>
                    <a:pt x="0" y="6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260" y="2215"/>
              <a:ext cx="569" cy="135"/>
            </a:xfrm>
            <a:custGeom>
              <a:avLst/>
              <a:gdLst>
                <a:gd name="T0" fmla="*/ 284 w 569"/>
                <a:gd name="T1" fmla="*/ 0 h 135"/>
                <a:gd name="T2" fmla="*/ 173 w 569"/>
                <a:gd name="T3" fmla="*/ 5 h 135"/>
                <a:gd name="T4" fmla="*/ 83 w 569"/>
                <a:gd name="T5" fmla="*/ 19 h 135"/>
                <a:gd name="T6" fmla="*/ 22 w 569"/>
                <a:gd name="T7" fmla="*/ 41 h 135"/>
                <a:gd name="T8" fmla="*/ 0 w 569"/>
                <a:gd name="T9" fmla="*/ 67 h 135"/>
                <a:gd name="T10" fmla="*/ 22 w 569"/>
                <a:gd name="T11" fmla="*/ 93 h 135"/>
                <a:gd name="T12" fmla="*/ 83 w 569"/>
                <a:gd name="T13" fmla="*/ 114 h 135"/>
                <a:gd name="T14" fmla="*/ 173 w 569"/>
                <a:gd name="T15" fmla="*/ 129 h 135"/>
                <a:gd name="T16" fmla="*/ 284 w 569"/>
                <a:gd name="T17" fmla="*/ 134 h 135"/>
                <a:gd name="T18" fmla="*/ 395 w 569"/>
                <a:gd name="T19" fmla="*/ 129 h 135"/>
                <a:gd name="T20" fmla="*/ 485 w 569"/>
                <a:gd name="T21" fmla="*/ 114 h 135"/>
                <a:gd name="T22" fmla="*/ 546 w 569"/>
                <a:gd name="T23" fmla="*/ 93 h 135"/>
                <a:gd name="T24" fmla="*/ 568 w 569"/>
                <a:gd name="T25" fmla="*/ 67 h 135"/>
                <a:gd name="T26" fmla="*/ 546 w 569"/>
                <a:gd name="T27" fmla="*/ 41 h 135"/>
                <a:gd name="T28" fmla="*/ 485 w 569"/>
                <a:gd name="T29" fmla="*/ 19 h 135"/>
                <a:gd name="T30" fmla="*/ 395 w 569"/>
                <a:gd name="T31" fmla="*/ 5 h 135"/>
                <a:gd name="T32" fmla="*/ 284 w 569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9" h="135">
                  <a:moveTo>
                    <a:pt x="284" y="0"/>
                  </a:moveTo>
                  <a:lnTo>
                    <a:pt x="173" y="5"/>
                  </a:lnTo>
                  <a:lnTo>
                    <a:pt x="83" y="19"/>
                  </a:lnTo>
                  <a:lnTo>
                    <a:pt x="22" y="41"/>
                  </a:lnTo>
                  <a:lnTo>
                    <a:pt x="0" y="67"/>
                  </a:lnTo>
                  <a:lnTo>
                    <a:pt x="22" y="93"/>
                  </a:lnTo>
                  <a:lnTo>
                    <a:pt x="83" y="114"/>
                  </a:lnTo>
                  <a:lnTo>
                    <a:pt x="173" y="129"/>
                  </a:lnTo>
                  <a:lnTo>
                    <a:pt x="284" y="134"/>
                  </a:lnTo>
                  <a:lnTo>
                    <a:pt x="395" y="129"/>
                  </a:lnTo>
                  <a:lnTo>
                    <a:pt x="485" y="114"/>
                  </a:lnTo>
                  <a:lnTo>
                    <a:pt x="546" y="93"/>
                  </a:lnTo>
                  <a:lnTo>
                    <a:pt x="568" y="67"/>
                  </a:lnTo>
                  <a:lnTo>
                    <a:pt x="546" y="41"/>
                  </a:lnTo>
                  <a:lnTo>
                    <a:pt x="485" y="19"/>
                  </a:lnTo>
                  <a:lnTo>
                    <a:pt x="395" y="5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7824" y="2152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grpFill/>
            <a:ln w="56387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975" y="2152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grpFill/>
            <a:ln w="56387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8124" y="2152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grpFill/>
            <a:ln w="56387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43" name="Group 42"/>
            <p:cNvGrpSpPr>
              <a:grpSpLocks/>
            </p:cNvGrpSpPr>
            <p:nvPr/>
          </p:nvGrpSpPr>
          <p:grpSpPr bwMode="auto">
            <a:xfrm>
              <a:off x="7715" y="2051"/>
              <a:ext cx="512" cy="888"/>
              <a:chOff x="7715" y="2051"/>
              <a:chExt cx="512" cy="888"/>
            </a:xfrm>
            <a:grpFill/>
          </p:grpSpPr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7715" y="2051"/>
                <a:ext cx="512" cy="888"/>
              </a:xfrm>
              <a:custGeom>
                <a:avLst/>
                <a:gdLst>
                  <a:gd name="T0" fmla="*/ 506 w 512"/>
                  <a:gd name="T1" fmla="*/ 0 h 888"/>
                  <a:gd name="T2" fmla="*/ 0 w 512"/>
                  <a:gd name="T3" fmla="*/ 0 h 888"/>
                  <a:gd name="T4" fmla="*/ 0 w 512"/>
                  <a:gd name="T5" fmla="*/ 127 h 888"/>
                  <a:gd name="T6" fmla="*/ 506 w 512"/>
                  <a:gd name="T7" fmla="*/ 127 h 888"/>
                  <a:gd name="T8" fmla="*/ 506 w 512"/>
                  <a:gd name="T9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06" y="0"/>
                    </a:moveTo>
                    <a:lnTo>
                      <a:pt x="0" y="0"/>
                    </a:lnTo>
                    <a:lnTo>
                      <a:pt x="0" y="127"/>
                    </a:lnTo>
                    <a:lnTo>
                      <a:pt x="506" y="127"/>
                    </a:lnTo>
                    <a:lnTo>
                      <a:pt x="506" y="0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7715" y="2051"/>
                <a:ext cx="512" cy="888"/>
              </a:xfrm>
              <a:custGeom>
                <a:avLst/>
                <a:gdLst>
                  <a:gd name="T0" fmla="*/ 511 w 512"/>
                  <a:gd name="T1" fmla="*/ 763 h 888"/>
                  <a:gd name="T2" fmla="*/ 4 w 512"/>
                  <a:gd name="T3" fmla="*/ 763 h 888"/>
                  <a:gd name="T4" fmla="*/ 4 w 512"/>
                  <a:gd name="T5" fmla="*/ 888 h 888"/>
                  <a:gd name="T6" fmla="*/ 511 w 512"/>
                  <a:gd name="T7" fmla="*/ 888 h 888"/>
                  <a:gd name="T8" fmla="*/ 511 w 512"/>
                  <a:gd name="T9" fmla="*/ 763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11" y="763"/>
                    </a:moveTo>
                    <a:lnTo>
                      <a:pt x="4" y="763"/>
                    </a:lnTo>
                    <a:lnTo>
                      <a:pt x="4" y="888"/>
                    </a:lnTo>
                    <a:lnTo>
                      <a:pt x="511" y="888"/>
                    </a:lnTo>
                    <a:lnTo>
                      <a:pt x="511" y="763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8553" y="2155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grpFill/>
            <a:ln w="56387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8705" y="2155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grpFill/>
            <a:ln w="56387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8856" y="2155"/>
              <a:ext cx="20" cy="663"/>
            </a:xfrm>
            <a:custGeom>
              <a:avLst/>
              <a:gdLst>
                <a:gd name="T0" fmla="*/ 0 w 20"/>
                <a:gd name="T1" fmla="*/ 0 h 663"/>
                <a:gd name="T2" fmla="*/ 0 w 20"/>
                <a:gd name="T3" fmla="*/ 662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3">
                  <a:moveTo>
                    <a:pt x="0" y="0"/>
                  </a:moveTo>
                  <a:lnTo>
                    <a:pt x="0" y="662"/>
                  </a:lnTo>
                </a:path>
              </a:pathLst>
            </a:custGeom>
            <a:grpFill/>
            <a:ln w="56387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47" name="Group 46"/>
            <p:cNvGrpSpPr>
              <a:grpSpLocks/>
            </p:cNvGrpSpPr>
            <p:nvPr/>
          </p:nvGrpSpPr>
          <p:grpSpPr bwMode="auto">
            <a:xfrm>
              <a:off x="8444" y="2054"/>
              <a:ext cx="512" cy="888"/>
              <a:chOff x="8444" y="2054"/>
              <a:chExt cx="512" cy="888"/>
            </a:xfrm>
            <a:grpFill/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8444" y="2054"/>
                <a:ext cx="512" cy="888"/>
              </a:xfrm>
              <a:custGeom>
                <a:avLst/>
                <a:gdLst>
                  <a:gd name="T0" fmla="*/ 508 w 512"/>
                  <a:gd name="T1" fmla="*/ 0 h 888"/>
                  <a:gd name="T2" fmla="*/ 0 w 512"/>
                  <a:gd name="T3" fmla="*/ 0 h 888"/>
                  <a:gd name="T4" fmla="*/ 0 w 512"/>
                  <a:gd name="T5" fmla="*/ 127 h 888"/>
                  <a:gd name="T6" fmla="*/ 508 w 512"/>
                  <a:gd name="T7" fmla="*/ 127 h 888"/>
                  <a:gd name="T8" fmla="*/ 508 w 512"/>
                  <a:gd name="T9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08" y="0"/>
                    </a:moveTo>
                    <a:lnTo>
                      <a:pt x="0" y="0"/>
                    </a:lnTo>
                    <a:lnTo>
                      <a:pt x="0" y="127"/>
                    </a:lnTo>
                    <a:lnTo>
                      <a:pt x="508" y="127"/>
                    </a:lnTo>
                    <a:lnTo>
                      <a:pt x="508" y="0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8444" y="2054"/>
                <a:ext cx="512" cy="888"/>
              </a:xfrm>
              <a:custGeom>
                <a:avLst/>
                <a:gdLst>
                  <a:gd name="T0" fmla="*/ 511 w 512"/>
                  <a:gd name="T1" fmla="*/ 763 h 888"/>
                  <a:gd name="T2" fmla="*/ 4 w 512"/>
                  <a:gd name="T3" fmla="*/ 763 h 888"/>
                  <a:gd name="T4" fmla="*/ 4 w 512"/>
                  <a:gd name="T5" fmla="*/ 888 h 888"/>
                  <a:gd name="T6" fmla="*/ 511 w 512"/>
                  <a:gd name="T7" fmla="*/ 888 h 888"/>
                  <a:gd name="T8" fmla="*/ 511 w 512"/>
                  <a:gd name="T9" fmla="*/ 763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2" h="888">
                    <a:moveTo>
                      <a:pt x="511" y="763"/>
                    </a:moveTo>
                    <a:lnTo>
                      <a:pt x="4" y="763"/>
                    </a:lnTo>
                    <a:lnTo>
                      <a:pt x="4" y="888"/>
                    </a:lnTo>
                    <a:lnTo>
                      <a:pt x="511" y="888"/>
                    </a:lnTo>
                    <a:lnTo>
                      <a:pt x="511" y="763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611" y="1713"/>
              <a:ext cx="519" cy="255"/>
            </a:xfrm>
            <a:custGeom>
              <a:avLst/>
              <a:gdLst>
                <a:gd name="T0" fmla="*/ 0 w 519"/>
                <a:gd name="T1" fmla="*/ 254 h 255"/>
                <a:gd name="T2" fmla="*/ 518 w 519"/>
                <a:gd name="T3" fmla="*/ 254 h 255"/>
                <a:gd name="T4" fmla="*/ 518 w 519"/>
                <a:gd name="T5" fmla="*/ 0 h 255"/>
                <a:gd name="T6" fmla="*/ 0 w 519"/>
                <a:gd name="T7" fmla="*/ 0 h 255"/>
                <a:gd name="T8" fmla="*/ 0 w 519"/>
                <a:gd name="T9" fmla="*/ 25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55">
                  <a:moveTo>
                    <a:pt x="0" y="254"/>
                  </a:moveTo>
                  <a:lnTo>
                    <a:pt x="518" y="254"/>
                  </a:lnTo>
                  <a:lnTo>
                    <a:pt x="518" y="0"/>
                  </a:lnTo>
                  <a:lnTo>
                    <a:pt x="0" y="0"/>
                  </a:lnTo>
                  <a:lnTo>
                    <a:pt x="0" y="254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0611" y="1420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0611" y="1420"/>
              <a:ext cx="519" cy="293"/>
            </a:xfrm>
            <a:custGeom>
              <a:avLst/>
              <a:gdLst>
                <a:gd name="T0" fmla="*/ 0 w 519"/>
                <a:gd name="T1" fmla="*/ 0 h 293"/>
                <a:gd name="T2" fmla="*/ 518 w 519"/>
                <a:gd name="T3" fmla="*/ 0 h 293"/>
                <a:gd name="T4" fmla="*/ 518 w 519"/>
                <a:gd name="T5" fmla="*/ 292 h 293"/>
                <a:gd name="T6" fmla="*/ 0 w 519"/>
                <a:gd name="T7" fmla="*/ 292 h 293"/>
                <a:gd name="T8" fmla="*/ 0 w 519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3">
                  <a:moveTo>
                    <a:pt x="0" y="0"/>
                  </a:moveTo>
                  <a:lnTo>
                    <a:pt x="518" y="0"/>
                  </a:lnTo>
                  <a:lnTo>
                    <a:pt x="518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19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>
              <a:grpSpLocks/>
            </p:cNvGrpSpPr>
            <p:nvPr/>
          </p:nvGrpSpPr>
          <p:grpSpPr bwMode="auto">
            <a:xfrm>
              <a:off x="9827" y="1430"/>
              <a:ext cx="519" cy="538"/>
              <a:chOff x="9827" y="1430"/>
              <a:chExt cx="519" cy="538"/>
            </a:xfrm>
            <a:grpFill/>
          </p:grpSpPr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9827" y="1430"/>
                <a:ext cx="519" cy="538"/>
              </a:xfrm>
              <a:custGeom>
                <a:avLst/>
                <a:gdLst>
                  <a:gd name="T0" fmla="*/ 518 w 519"/>
                  <a:gd name="T1" fmla="*/ 295 h 538"/>
                  <a:gd name="T2" fmla="*/ 0 w 519"/>
                  <a:gd name="T3" fmla="*/ 295 h 538"/>
                  <a:gd name="T4" fmla="*/ 0 w 519"/>
                  <a:gd name="T5" fmla="*/ 537 h 538"/>
                  <a:gd name="T6" fmla="*/ 518 w 519"/>
                  <a:gd name="T7" fmla="*/ 537 h 538"/>
                  <a:gd name="T8" fmla="*/ 518 w 519"/>
                  <a:gd name="T9" fmla="*/ 295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295"/>
                    </a:moveTo>
                    <a:lnTo>
                      <a:pt x="0" y="295"/>
                    </a:lnTo>
                    <a:lnTo>
                      <a:pt x="0" y="537"/>
                    </a:lnTo>
                    <a:lnTo>
                      <a:pt x="518" y="537"/>
                    </a:lnTo>
                    <a:lnTo>
                      <a:pt x="518" y="295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9827" y="1430"/>
                <a:ext cx="519" cy="538"/>
              </a:xfrm>
              <a:custGeom>
                <a:avLst/>
                <a:gdLst>
                  <a:gd name="T0" fmla="*/ 518 w 519"/>
                  <a:gd name="T1" fmla="*/ 0 h 538"/>
                  <a:gd name="T2" fmla="*/ 0 w 519"/>
                  <a:gd name="T3" fmla="*/ 0 h 538"/>
                  <a:gd name="T4" fmla="*/ 0 w 519"/>
                  <a:gd name="T5" fmla="*/ 4 h 538"/>
                  <a:gd name="T6" fmla="*/ 518 w 519"/>
                  <a:gd name="T7" fmla="*/ 4 h 538"/>
                  <a:gd name="T8" fmla="*/ 518 w 519"/>
                  <a:gd name="T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9" h="538">
                    <a:moveTo>
                      <a:pt x="518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518" y="4"/>
                    </a:lnTo>
                    <a:lnTo>
                      <a:pt x="518" y="0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9827" y="1435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9827" y="1435"/>
              <a:ext cx="519" cy="291"/>
            </a:xfrm>
            <a:custGeom>
              <a:avLst/>
              <a:gdLst>
                <a:gd name="T0" fmla="*/ 0 w 519"/>
                <a:gd name="T1" fmla="*/ 0 h 291"/>
                <a:gd name="T2" fmla="*/ 518 w 519"/>
                <a:gd name="T3" fmla="*/ 0 h 291"/>
                <a:gd name="T4" fmla="*/ 518 w 519"/>
                <a:gd name="T5" fmla="*/ 290 h 291"/>
                <a:gd name="T6" fmla="*/ 0 w 519"/>
                <a:gd name="T7" fmla="*/ 290 h 291"/>
                <a:gd name="T8" fmla="*/ 0 w 519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91">
                  <a:moveTo>
                    <a:pt x="0" y="0"/>
                  </a:moveTo>
                  <a:lnTo>
                    <a:pt x="518" y="0"/>
                  </a:lnTo>
                  <a:lnTo>
                    <a:pt x="518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19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2457" y="2347"/>
              <a:ext cx="2372" cy="584"/>
            </a:xfrm>
            <a:custGeom>
              <a:avLst/>
              <a:gdLst>
                <a:gd name="T0" fmla="*/ 0 w 2372"/>
                <a:gd name="T1" fmla="*/ 0 h 584"/>
                <a:gd name="T2" fmla="*/ 0 w 2372"/>
                <a:gd name="T3" fmla="*/ 583 h 584"/>
                <a:gd name="T4" fmla="*/ 2371 w 2372"/>
                <a:gd name="T5" fmla="*/ 583 h 584"/>
                <a:gd name="T6" fmla="*/ 0 w 2372"/>
                <a:gd name="T7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72" h="584">
                  <a:moveTo>
                    <a:pt x="0" y="0"/>
                  </a:moveTo>
                  <a:lnTo>
                    <a:pt x="0" y="583"/>
                  </a:lnTo>
                  <a:lnTo>
                    <a:pt x="2371" y="58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452" y="2342"/>
              <a:ext cx="2369" cy="584"/>
            </a:xfrm>
            <a:custGeom>
              <a:avLst/>
              <a:gdLst>
                <a:gd name="T0" fmla="*/ 2368 w 2369"/>
                <a:gd name="T1" fmla="*/ 0 h 584"/>
                <a:gd name="T2" fmla="*/ 0 w 2369"/>
                <a:gd name="T3" fmla="*/ 0 h 584"/>
                <a:gd name="T4" fmla="*/ 2368 w 2369"/>
                <a:gd name="T5" fmla="*/ 583 h 584"/>
                <a:gd name="T6" fmla="*/ 2368 w 2369"/>
                <a:gd name="T7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9" h="584">
                  <a:moveTo>
                    <a:pt x="2368" y="0"/>
                  </a:moveTo>
                  <a:lnTo>
                    <a:pt x="0" y="0"/>
                  </a:lnTo>
                  <a:lnTo>
                    <a:pt x="2368" y="583"/>
                  </a:lnTo>
                  <a:lnTo>
                    <a:pt x="2368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3679" y="3316"/>
              <a:ext cx="20" cy="470"/>
            </a:xfrm>
            <a:custGeom>
              <a:avLst/>
              <a:gdLst>
                <a:gd name="T0" fmla="*/ 0 w 20"/>
                <a:gd name="T1" fmla="*/ 0 h 470"/>
                <a:gd name="T2" fmla="*/ 0 w 20"/>
                <a:gd name="T3" fmla="*/ 469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470">
                  <a:moveTo>
                    <a:pt x="0" y="0"/>
                  </a:moveTo>
                  <a:lnTo>
                    <a:pt x="0" y="469"/>
                  </a:lnTo>
                </a:path>
              </a:pathLst>
            </a:custGeom>
            <a:grpFill/>
            <a:ln w="12700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3619" y="3766"/>
              <a:ext cx="120" cy="120"/>
            </a:xfrm>
            <a:custGeom>
              <a:avLst/>
              <a:gdLst>
                <a:gd name="T0" fmla="*/ 120 w 120"/>
                <a:gd name="T1" fmla="*/ 0 h 120"/>
                <a:gd name="T2" fmla="*/ 0 w 120"/>
                <a:gd name="T3" fmla="*/ 0 h 120"/>
                <a:gd name="T4" fmla="*/ 60 w 120"/>
                <a:gd name="T5" fmla="*/ 120 h 120"/>
                <a:gd name="T6" fmla="*/ 120 w 120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lnTo>
                    <a:pt x="0" y="0"/>
                  </a:lnTo>
                  <a:lnTo>
                    <a:pt x="60" y="120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58" name="Group 57"/>
            <p:cNvGrpSpPr>
              <a:grpSpLocks/>
            </p:cNvGrpSpPr>
            <p:nvPr/>
          </p:nvGrpSpPr>
          <p:grpSpPr bwMode="auto">
            <a:xfrm>
              <a:off x="1511" y="6054"/>
              <a:ext cx="523" cy="573"/>
              <a:chOff x="1511" y="6054"/>
              <a:chExt cx="523" cy="573"/>
            </a:xfrm>
            <a:grpFill/>
          </p:grpSpPr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1513" y="6054"/>
                <a:ext cx="521" cy="536"/>
              </a:xfrm>
              <a:custGeom>
                <a:avLst/>
                <a:gdLst>
                  <a:gd name="T0" fmla="*/ 520 w 521"/>
                  <a:gd name="T1" fmla="*/ 295 h 536"/>
                  <a:gd name="T2" fmla="*/ 0 w 521"/>
                  <a:gd name="T3" fmla="*/ 295 h 536"/>
                  <a:gd name="T4" fmla="*/ 0 w 521"/>
                  <a:gd name="T5" fmla="*/ 535 h 536"/>
                  <a:gd name="T6" fmla="*/ 520 w 521"/>
                  <a:gd name="T7" fmla="*/ 535 h 536"/>
                  <a:gd name="T8" fmla="*/ 520 w 521"/>
                  <a:gd name="T9" fmla="*/ 295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" h="536">
                    <a:moveTo>
                      <a:pt x="520" y="295"/>
                    </a:moveTo>
                    <a:lnTo>
                      <a:pt x="0" y="295"/>
                    </a:lnTo>
                    <a:lnTo>
                      <a:pt x="0" y="535"/>
                    </a:lnTo>
                    <a:lnTo>
                      <a:pt x="520" y="535"/>
                    </a:lnTo>
                    <a:lnTo>
                      <a:pt x="520" y="295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1511" y="6091"/>
                <a:ext cx="521" cy="536"/>
              </a:xfrm>
              <a:custGeom>
                <a:avLst/>
                <a:gdLst>
                  <a:gd name="T0" fmla="*/ 520 w 521"/>
                  <a:gd name="T1" fmla="*/ 0 h 536"/>
                  <a:gd name="T2" fmla="*/ 0 w 521"/>
                  <a:gd name="T3" fmla="*/ 0 h 536"/>
                  <a:gd name="T4" fmla="*/ 0 w 521"/>
                  <a:gd name="T5" fmla="*/ 2 h 536"/>
                  <a:gd name="T6" fmla="*/ 520 w 521"/>
                  <a:gd name="T7" fmla="*/ 2 h 536"/>
                  <a:gd name="T8" fmla="*/ 520 w 521"/>
                  <a:gd name="T9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1" h="536">
                    <a:moveTo>
                      <a:pt x="52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520" y="2"/>
                    </a:lnTo>
                    <a:lnTo>
                      <a:pt x="520" y="0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1511" y="6093"/>
              <a:ext cx="521" cy="293"/>
            </a:xfrm>
            <a:custGeom>
              <a:avLst/>
              <a:gdLst>
                <a:gd name="T0" fmla="*/ 0 w 521"/>
                <a:gd name="T1" fmla="*/ 0 h 293"/>
                <a:gd name="T2" fmla="*/ 520 w 521"/>
                <a:gd name="T3" fmla="*/ 0 h 293"/>
                <a:gd name="T4" fmla="*/ 520 w 521"/>
                <a:gd name="T5" fmla="*/ 292 h 293"/>
                <a:gd name="T6" fmla="*/ 0 w 521"/>
                <a:gd name="T7" fmla="*/ 292 h 293"/>
                <a:gd name="T8" fmla="*/ 0 w 521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3">
                  <a:moveTo>
                    <a:pt x="0" y="0"/>
                  </a:moveTo>
                  <a:lnTo>
                    <a:pt x="520" y="0"/>
                  </a:lnTo>
                  <a:lnTo>
                    <a:pt x="520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508" y="6017"/>
              <a:ext cx="521" cy="293"/>
            </a:xfrm>
            <a:custGeom>
              <a:avLst/>
              <a:gdLst>
                <a:gd name="T0" fmla="*/ 0 w 521"/>
                <a:gd name="T1" fmla="*/ 0 h 293"/>
                <a:gd name="T2" fmla="*/ 520 w 521"/>
                <a:gd name="T3" fmla="*/ 0 h 293"/>
                <a:gd name="T4" fmla="*/ 520 w 521"/>
                <a:gd name="T5" fmla="*/ 292 h 293"/>
                <a:gd name="T6" fmla="*/ 0 w 521"/>
                <a:gd name="T7" fmla="*/ 292 h 293"/>
                <a:gd name="T8" fmla="*/ 0 w 521"/>
                <a:gd name="T9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3">
                  <a:moveTo>
                    <a:pt x="0" y="0"/>
                  </a:moveTo>
                  <a:lnTo>
                    <a:pt x="520" y="0"/>
                  </a:lnTo>
                  <a:lnTo>
                    <a:pt x="520" y="292"/>
                  </a:lnTo>
                  <a:lnTo>
                    <a:pt x="0" y="29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19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3011" y="6079"/>
              <a:ext cx="1601" cy="646"/>
            </a:xfrm>
            <a:custGeom>
              <a:avLst/>
              <a:gdLst>
                <a:gd name="T0" fmla="*/ 0 w 1601"/>
                <a:gd name="T1" fmla="*/ 0 h 646"/>
                <a:gd name="T2" fmla="*/ 1600 w 1601"/>
                <a:gd name="T3" fmla="*/ 0 h 646"/>
                <a:gd name="T4" fmla="*/ 1600 w 1601"/>
                <a:gd name="T5" fmla="*/ 645 h 646"/>
                <a:gd name="T6" fmla="*/ 0 w 1601"/>
                <a:gd name="T7" fmla="*/ 645 h 646"/>
                <a:gd name="T8" fmla="*/ 0 w 1601"/>
                <a:gd name="T9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1" h="646">
                  <a:moveTo>
                    <a:pt x="0" y="0"/>
                  </a:moveTo>
                  <a:lnTo>
                    <a:pt x="1600" y="0"/>
                  </a:lnTo>
                  <a:lnTo>
                    <a:pt x="1600" y="645"/>
                  </a:lnTo>
                  <a:lnTo>
                    <a:pt x="0" y="6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3181" y="6245"/>
              <a:ext cx="1275" cy="20"/>
            </a:xfrm>
            <a:custGeom>
              <a:avLst/>
              <a:gdLst>
                <a:gd name="T0" fmla="*/ 0 w 1275"/>
                <a:gd name="T1" fmla="*/ 0 h 20"/>
                <a:gd name="T2" fmla="*/ 1274 w 127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5" h="20">
                  <a:moveTo>
                    <a:pt x="0" y="0"/>
                  </a:moveTo>
                  <a:lnTo>
                    <a:pt x="1274" y="0"/>
                  </a:lnTo>
                </a:path>
              </a:pathLst>
            </a:custGeom>
            <a:grpFill/>
            <a:ln w="56387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3181" y="6397"/>
              <a:ext cx="1275" cy="20"/>
            </a:xfrm>
            <a:custGeom>
              <a:avLst/>
              <a:gdLst>
                <a:gd name="T0" fmla="*/ 0 w 1275"/>
                <a:gd name="T1" fmla="*/ 0 h 20"/>
                <a:gd name="T2" fmla="*/ 1274 w 127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5" h="20">
                  <a:moveTo>
                    <a:pt x="0" y="0"/>
                  </a:moveTo>
                  <a:lnTo>
                    <a:pt x="1274" y="0"/>
                  </a:lnTo>
                </a:path>
              </a:pathLst>
            </a:custGeom>
            <a:grpFill/>
            <a:ln w="56387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3181" y="6545"/>
              <a:ext cx="1275" cy="20"/>
            </a:xfrm>
            <a:custGeom>
              <a:avLst/>
              <a:gdLst>
                <a:gd name="T0" fmla="*/ 0 w 1275"/>
                <a:gd name="T1" fmla="*/ 0 h 20"/>
                <a:gd name="T2" fmla="*/ 1274 w 1275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75" h="20">
                  <a:moveTo>
                    <a:pt x="0" y="0"/>
                  </a:moveTo>
                  <a:lnTo>
                    <a:pt x="1274" y="0"/>
                  </a:lnTo>
                </a:path>
              </a:pathLst>
            </a:custGeom>
            <a:grpFill/>
            <a:ln w="56387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grpSp>
          <p:nvGrpSpPr>
            <p:cNvPr id="65" name="Group 64"/>
            <p:cNvGrpSpPr>
              <a:grpSpLocks/>
            </p:cNvGrpSpPr>
            <p:nvPr/>
          </p:nvGrpSpPr>
          <p:grpSpPr bwMode="auto">
            <a:xfrm>
              <a:off x="3049" y="6141"/>
              <a:ext cx="1539" cy="528"/>
              <a:chOff x="3049" y="6141"/>
              <a:chExt cx="1539" cy="528"/>
            </a:xfrm>
            <a:grpFill/>
          </p:grpSpPr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3049" y="6141"/>
                <a:ext cx="1539" cy="528"/>
              </a:xfrm>
              <a:custGeom>
                <a:avLst/>
                <a:gdLst>
                  <a:gd name="T0" fmla="*/ 132 w 1539"/>
                  <a:gd name="T1" fmla="*/ 0 h 528"/>
                  <a:gd name="T2" fmla="*/ 0 w 1539"/>
                  <a:gd name="T3" fmla="*/ 0 h 528"/>
                  <a:gd name="T4" fmla="*/ 0 w 1539"/>
                  <a:gd name="T5" fmla="*/ 506 h 528"/>
                  <a:gd name="T6" fmla="*/ 132 w 1539"/>
                  <a:gd name="T7" fmla="*/ 506 h 528"/>
                  <a:gd name="T8" fmla="*/ 132 w 1539"/>
                  <a:gd name="T9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9" h="528">
                    <a:moveTo>
                      <a:pt x="132" y="0"/>
                    </a:moveTo>
                    <a:lnTo>
                      <a:pt x="0" y="0"/>
                    </a:lnTo>
                    <a:lnTo>
                      <a:pt x="0" y="506"/>
                    </a:lnTo>
                    <a:lnTo>
                      <a:pt x="132" y="506"/>
                    </a:lnTo>
                    <a:lnTo>
                      <a:pt x="132" y="0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3049" y="6141"/>
                <a:ext cx="1539" cy="528"/>
              </a:xfrm>
              <a:custGeom>
                <a:avLst/>
                <a:gdLst>
                  <a:gd name="T0" fmla="*/ 1538 w 1539"/>
                  <a:gd name="T1" fmla="*/ 19 h 528"/>
                  <a:gd name="T2" fmla="*/ 1406 w 1539"/>
                  <a:gd name="T3" fmla="*/ 19 h 528"/>
                  <a:gd name="T4" fmla="*/ 1406 w 1539"/>
                  <a:gd name="T5" fmla="*/ 528 h 528"/>
                  <a:gd name="T6" fmla="*/ 1538 w 1539"/>
                  <a:gd name="T7" fmla="*/ 528 h 528"/>
                  <a:gd name="T8" fmla="*/ 1538 w 1539"/>
                  <a:gd name="T9" fmla="*/ 19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9" h="528">
                    <a:moveTo>
                      <a:pt x="1538" y="19"/>
                    </a:moveTo>
                    <a:lnTo>
                      <a:pt x="1406" y="19"/>
                    </a:lnTo>
                    <a:lnTo>
                      <a:pt x="1406" y="528"/>
                    </a:lnTo>
                    <a:lnTo>
                      <a:pt x="1538" y="528"/>
                    </a:lnTo>
                    <a:lnTo>
                      <a:pt x="1538" y="19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5442" y="7514"/>
              <a:ext cx="569" cy="615"/>
            </a:xfrm>
            <a:custGeom>
              <a:avLst/>
              <a:gdLst>
                <a:gd name="T0" fmla="*/ 0 w 569"/>
                <a:gd name="T1" fmla="*/ 0 h 615"/>
                <a:gd name="T2" fmla="*/ 568 w 569"/>
                <a:gd name="T3" fmla="*/ 0 h 615"/>
                <a:gd name="T4" fmla="*/ 568 w 569"/>
                <a:gd name="T5" fmla="*/ 614 h 615"/>
                <a:gd name="T6" fmla="*/ 0 w 569"/>
                <a:gd name="T7" fmla="*/ 614 h 615"/>
                <a:gd name="T8" fmla="*/ 0 w 569"/>
                <a:gd name="T9" fmla="*/ 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615">
                  <a:moveTo>
                    <a:pt x="0" y="0"/>
                  </a:moveTo>
                  <a:lnTo>
                    <a:pt x="568" y="0"/>
                  </a:lnTo>
                  <a:lnTo>
                    <a:pt x="568" y="614"/>
                  </a:lnTo>
                  <a:lnTo>
                    <a:pt x="0" y="6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5442" y="7464"/>
              <a:ext cx="569" cy="135"/>
            </a:xfrm>
            <a:custGeom>
              <a:avLst/>
              <a:gdLst>
                <a:gd name="T0" fmla="*/ 284 w 569"/>
                <a:gd name="T1" fmla="*/ 0 h 135"/>
                <a:gd name="T2" fmla="*/ 173 w 569"/>
                <a:gd name="T3" fmla="*/ 5 h 135"/>
                <a:gd name="T4" fmla="*/ 83 w 569"/>
                <a:gd name="T5" fmla="*/ 19 h 135"/>
                <a:gd name="T6" fmla="*/ 22 w 569"/>
                <a:gd name="T7" fmla="*/ 41 h 135"/>
                <a:gd name="T8" fmla="*/ 0 w 569"/>
                <a:gd name="T9" fmla="*/ 67 h 135"/>
                <a:gd name="T10" fmla="*/ 22 w 569"/>
                <a:gd name="T11" fmla="*/ 93 h 135"/>
                <a:gd name="T12" fmla="*/ 83 w 569"/>
                <a:gd name="T13" fmla="*/ 114 h 135"/>
                <a:gd name="T14" fmla="*/ 173 w 569"/>
                <a:gd name="T15" fmla="*/ 129 h 135"/>
                <a:gd name="T16" fmla="*/ 284 w 569"/>
                <a:gd name="T17" fmla="*/ 134 h 135"/>
                <a:gd name="T18" fmla="*/ 395 w 569"/>
                <a:gd name="T19" fmla="*/ 129 h 135"/>
                <a:gd name="T20" fmla="*/ 485 w 569"/>
                <a:gd name="T21" fmla="*/ 114 h 135"/>
                <a:gd name="T22" fmla="*/ 546 w 569"/>
                <a:gd name="T23" fmla="*/ 93 h 135"/>
                <a:gd name="T24" fmla="*/ 568 w 569"/>
                <a:gd name="T25" fmla="*/ 67 h 135"/>
                <a:gd name="T26" fmla="*/ 546 w 569"/>
                <a:gd name="T27" fmla="*/ 41 h 135"/>
                <a:gd name="T28" fmla="*/ 485 w 569"/>
                <a:gd name="T29" fmla="*/ 19 h 135"/>
                <a:gd name="T30" fmla="*/ 395 w 569"/>
                <a:gd name="T31" fmla="*/ 5 h 135"/>
                <a:gd name="T32" fmla="*/ 284 w 569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9" h="135">
                  <a:moveTo>
                    <a:pt x="284" y="0"/>
                  </a:moveTo>
                  <a:lnTo>
                    <a:pt x="173" y="5"/>
                  </a:lnTo>
                  <a:lnTo>
                    <a:pt x="83" y="19"/>
                  </a:lnTo>
                  <a:lnTo>
                    <a:pt x="22" y="41"/>
                  </a:lnTo>
                  <a:lnTo>
                    <a:pt x="0" y="67"/>
                  </a:lnTo>
                  <a:lnTo>
                    <a:pt x="22" y="93"/>
                  </a:lnTo>
                  <a:lnTo>
                    <a:pt x="83" y="114"/>
                  </a:lnTo>
                  <a:lnTo>
                    <a:pt x="173" y="129"/>
                  </a:lnTo>
                  <a:lnTo>
                    <a:pt x="284" y="134"/>
                  </a:lnTo>
                  <a:lnTo>
                    <a:pt x="395" y="129"/>
                  </a:lnTo>
                  <a:lnTo>
                    <a:pt x="485" y="114"/>
                  </a:lnTo>
                  <a:lnTo>
                    <a:pt x="546" y="93"/>
                  </a:lnTo>
                  <a:lnTo>
                    <a:pt x="568" y="67"/>
                  </a:lnTo>
                  <a:lnTo>
                    <a:pt x="546" y="41"/>
                  </a:lnTo>
                  <a:lnTo>
                    <a:pt x="485" y="19"/>
                  </a:lnTo>
                  <a:lnTo>
                    <a:pt x="395" y="5"/>
                  </a:lnTo>
                  <a:lnTo>
                    <a:pt x="284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337" y="7077"/>
              <a:ext cx="224" cy="1126"/>
            </a:xfrm>
            <a:custGeom>
              <a:avLst/>
              <a:gdLst>
                <a:gd name="T0" fmla="*/ 186 w 224"/>
                <a:gd name="T1" fmla="*/ 0 h 1126"/>
                <a:gd name="T2" fmla="*/ 37 w 224"/>
                <a:gd name="T3" fmla="*/ 0 h 1126"/>
                <a:gd name="T4" fmla="*/ 22 w 224"/>
                <a:gd name="T5" fmla="*/ 2 h 1126"/>
                <a:gd name="T6" fmla="*/ 10 w 224"/>
                <a:gd name="T7" fmla="*/ 10 h 1126"/>
                <a:gd name="T8" fmla="*/ 2 w 224"/>
                <a:gd name="T9" fmla="*/ 22 h 1126"/>
                <a:gd name="T10" fmla="*/ 0 w 224"/>
                <a:gd name="T11" fmla="*/ 37 h 1126"/>
                <a:gd name="T12" fmla="*/ 0 w 224"/>
                <a:gd name="T13" fmla="*/ 1088 h 1126"/>
                <a:gd name="T14" fmla="*/ 2 w 224"/>
                <a:gd name="T15" fmla="*/ 1102 h 1126"/>
                <a:gd name="T16" fmla="*/ 10 w 224"/>
                <a:gd name="T17" fmla="*/ 1114 h 1126"/>
                <a:gd name="T18" fmla="*/ 22 w 224"/>
                <a:gd name="T19" fmla="*/ 1122 h 1126"/>
                <a:gd name="T20" fmla="*/ 37 w 224"/>
                <a:gd name="T21" fmla="*/ 1125 h 1126"/>
                <a:gd name="T22" fmla="*/ 186 w 224"/>
                <a:gd name="T23" fmla="*/ 1125 h 1126"/>
                <a:gd name="T24" fmla="*/ 200 w 224"/>
                <a:gd name="T25" fmla="*/ 1122 h 1126"/>
                <a:gd name="T26" fmla="*/ 212 w 224"/>
                <a:gd name="T27" fmla="*/ 1114 h 1126"/>
                <a:gd name="T28" fmla="*/ 220 w 224"/>
                <a:gd name="T29" fmla="*/ 1102 h 1126"/>
                <a:gd name="T30" fmla="*/ 223 w 224"/>
                <a:gd name="T31" fmla="*/ 1088 h 1126"/>
                <a:gd name="T32" fmla="*/ 223 w 224"/>
                <a:gd name="T33" fmla="*/ 37 h 1126"/>
                <a:gd name="T34" fmla="*/ 220 w 224"/>
                <a:gd name="T35" fmla="*/ 22 h 1126"/>
                <a:gd name="T36" fmla="*/ 212 w 224"/>
                <a:gd name="T37" fmla="*/ 10 h 1126"/>
                <a:gd name="T38" fmla="*/ 200 w 224"/>
                <a:gd name="T39" fmla="*/ 2 h 1126"/>
                <a:gd name="T40" fmla="*/ 186 w 224"/>
                <a:gd name="T41" fmla="*/ 0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4" h="1126">
                  <a:moveTo>
                    <a:pt x="186" y="0"/>
                  </a:moveTo>
                  <a:lnTo>
                    <a:pt x="37" y="0"/>
                  </a:lnTo>
                  <a:lnTo>
                    <a:pt x="22" y="2"/>
                  </a:lnTo>
                  <a:lnTo>
                    <a:pt x="10" y="10"/>
                  </a:lnTo>
                  <a:lnTo>
                    <a:pt x="2" y="22"/>
                  </a:lnTo>
                  <a:lnTo>
                    <a:pt x="0" y="37"/>
                  </a:lnTo>
                  <a:lnTo>
                    <a:pt x="0" y="1088"/>
                  </a:lnTo>
                  <a:lnTo>
                    <a:pt x="2" y="1102"/>
                  </a:lnTo>
                  <a:lnTo>
                    <a:pt x="10" y="1114"/>
                  </a:lnTo>
                  <a:lnTo>
                    <a:pt x="22" y="1122"/>
                  </a:lnTo>
                  <a:lnTo>
                    <a:pt x="37" y="1125"/>
                  </a:lnTo>
                  <a:lnTo>
                    <a:pt x="186" y="1125"/>
                  </a:lnTo>
                  <a:lnTo>
                    <a:pt x="200" y="1122"/>
                  </a:lnTo>
                  <a:lnTo>
                    <a:pt x="212" y="1114"/>
                  </a:lnTo>
                  <a:lnTo>
                    <a:pt x="220" y="1102"/>
                  </a:lnTo>
                  <a:lnTo>
                    <a:pt x="223" y="1088"/>
                  </a:lnTo>
                  <a:lnTo>
                    <a:pt x="223" y="37"/>
                  </a:lnTo>
                  <a:lnTo>
                    <a:pt x="220" y="22"/>
                  </a:lnTo>
                  <a:lnTo>
                    <a:pt x="212" y="10"/>
                  </a:lnTo>
                  <a:lnTo>
                    <a:pt x="200" y="2"/>
                  </a:lnTo>
                  <a:lnTo>
                    <a:pt x="186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7983" y="6455"/>
              <a:ext cx="521" cy="257"/>
            </a:xfrm>
            <a:custGeom>
              <a:avLst/>
              <a:gdLst>
                <a:gd name="T0" fmla="*/ 0 w 521"/>
                <a:gd name="T1" fmla="*/ 256 h 257"/>
                <a:gd name="T2" fmla="*/ 520 w 521"/>
                <a:gd name="T3" fmla="*/ 256 h 257"/>
                <a:gd name="T4" fmla="*/ 520 w 521"/>
                <a:gd name="T5" fmla="*/ 0 h 257"/>
                <a:gd name="T6" fmla="*/ 0 w 521"/>
                <a:gd name="T7" fmla="*/ 0 h 257"/>
                <a:gd name="T8" fmla="*/ 0 w 521"/>
                <a:gd name="T9" fmla="*/ 256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57">
                  <a:moveTo>
                    <a:pt x="0" y="256"/>
                  </a:moveTo>
                  <a:lnTo>
                    <a:pt x="520" y="256"/>
                  </a:lnTo>
                  <a:lnTo>
                    <a:pt x="520" y="0"/>
                  </a:lnTo>
                  <a:lnTo>
                    <a:pt x="0" y="0"/>
                  </a:lnTo>
                  <a:lnTo>
                    <a:pt x="0" y="256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7983" y="6165"/>
              <a:ext cx="521" cy="291"/>
            </a:xfrm>
            <a:custGeom>
              <a:avLst/>
              <a:gdLst>
                <a:gd name="T0" fmla="*/ 0 w 521"/>
                <a:gd name="T1" fmla="*/ 0 h 291"/>
                <a:gd name="T2" fmla="*/ 520 w 521"/>
                <a:gd name="T3" fmla="*/ 0 h 291"/>
                <a:gd name="T4" fmla="*/ 520 w 521"/>
                <a:gd name="T5" fmla="*/ 290 h 291"/>
                <a:gd name="T6" fmla="*/ 0 w 521"/>
                <a:gd name="T7" fmla="*/ 290 h 291"/>
                <a:gd name="T8" fmla="*/ 0 w 521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1">
                  <a:moveTo>
                    <a:pt x="0" y="0"/>
                  </a:moveTo>
                  <a:lnTo>
                    <a:pt x="520" y="0"/>
                  </a:lnTo>
                  <a:lnTo>
                    <a:pt x="520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7983" y="6165"/>
              <a:ext cx="521" cy="291"/>
            </a:xfrm>
            <a:custGeom>
              <a:avLst/>
              <a:gdLst>
                <a:gd name="T0" fmla="*/ 0 w 521"/>
                <a:gd name="T1" fmla="*/ 0 h 291"/>
                <a:gd name="T2" fmla="*/ 520 w 521"/>
                <a:gd name="T3" fmla="*/ 0 h 291"/>
                <a:gd name="T4" fmla="*/ 520 w 521"/>
                <a:gd name="T5" fmla="*/ 290 h 291"/>
                <a:gd name="T6" fmla="*/ 0 w 521"/>
                <a:gd name="T7" fmla="*/ 290 h 291"/>
                <a:gd name="T8" fmla="*/ 0 w 521"/>
                <a:gd name="T9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291">
                  <a:moveTo>
                    <a:pt x="0" y="0"/>
                  </a:moveTo>
                  <a:lnTo>
                    <a:pt x="520" y="0"/>
                  </a:lnTo>
                  <a:lnTo>
                    <a:pt x="520" y="290"/>
                  </a:lnTo>
                  <a:lnTo>
                    <a:pt x="0" y="2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19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9827" y="6326"/>
              <a:ext cx="1364" cy="406"/>
            </a:xfrm>
            <a:custGeom>
              <a:avLst/>
              <a:gdLst>
                <a:gd name="T0" fmla="*/ 0 w 1364"/>
                <a:gd name="T1" fmla="*/ 405 h 406"/>
                <a:gd name="T2" fmla="*/ 1363 w 1364"/>
                <a:gd name="T3" fmla="*/ 405 h 406"/>
                <a:gd name="T4" fmla="*/ 1363 w 1364"/>
                <a:gd name="T5" fmla="*/ 0 h 406"/>
                <a:gd name="T6" fmla="*/ 0 w 1364"/>
                <a:gd name="T7" fmla="*/ 0 h 406"/>
                <a:gd name="T8" fmla="*/ 0 w 1364"/>
                <a:gd name="T9" fmla="*/ 405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4" h="406">
                  <a:moveTo>
                    <a:pt x="0" y="405"/>
                  </a:moveTo>
                  <a:lnTo>
                    <a:pt x="1363" y="405"/>
                  </a:lnTo>
                  <a:lnTo>
                    <a:pt x="1363" y="0"/>
                  </a:lnTo>
                  <a:lnTo>
                    <a:pt x="0" y="0"/>
                  </a:lnTo>
                  <a:lnTo>
                    <a:pt x="0" y="405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9827" y="5863"/>
              <a:ext cx="1364" cy="464"/>
            </a:xfrm>
            <a:custGeom>
              <a:avLst/>
              <a:gdLst>
                <a:gd name="T0" fmla="*/ 0 w 1364"/>
                <a:gd name="T1" fmla="*/ 0 h 464"/>
                <a:gd name="T2" fmla="*/ 1363 w 1364"/>
                <a:gd name="T3" fmla="*/ 0 h 464"/>
                <a:gd name="T4" fmla="*/ 1363 w 1364"/>
                <a:gd name="T5" fmla="*/ 463 h 464"/>
                <a:gd name="T6" fmla="*/ 0 w 1364"/>
                <a:gd name="T7" fmla="*/ 463 h 464"/>
                <a:gd name="T8" fmla="*/ 0 w 1364"/>
                <a:gd name="T9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4" h="464">
                  <a:moveTo>
                    <a:pt x="0" y="0"/>
                  </a:moveTo>
                  <a:lnTo>
                    <a:pt x="1363" y="0"/>
                  </a:lnTo>
                  <a:lnTo>
                    <a:pt x="1363" y="463"/>
                  </a:lnTo>
                  <a:lnTo>
                    <a:pt x="0" y="46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9827" y="5863"/>
              <a:ext cx="1364" cy="464"/>
            </a:xfrm>
            <a:custGeom>
              <a:avLst/>
              <a:gdLst>
                <a:gd name="T0" fmla="*/ 0 w 1364"/>
                <a:gd name="T1" fmla="*/ 0 h 464"/>
                <a:gd name="T2" fmla="*/ 1363 w 1364"/>
                <a:gd name="T3" fmla="*/ 0 h 464"/>
                <a:gd name="T4" fmla="*/ 1363 w 1364"/>
                <a:gd name="T5" fmla="*/ 463 h 464"/>
                <a:gd name="T6" fmla="*/ 0 w 1364"/>
                <a:gd name="T7" fmla="*/ 463 h 464"/>
                <a:gd name="T8" fmla="*/ 0 w 1364"/>
                <a:gd name="T9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4" h="464">
                  <a:moveTo>
                    <a:pt x="0" y="0"/>
                  </a:moveTo>
                  <a:lnTo>
                    <a:pt x="1363" y="0"/>
                  </a:lnTo>
                  <a:lnTo>
                    <a:pt x="1363" y="463"/>
                  </a:lnTo>
                  <a:lnTo>
                    <a:pt x="0" y="46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19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2448" y="5366"/>
              <a:ext cx="2611" cy="1351"/>
            </a:xfrm>
            <a:custGeom>
              <a:avLst/>
              <a:gdLst>
                <a:gd name="T0" fmla="*/ 0 w 1841"/>
                <a:gd name="T1" fmla="*/ 0 h 761"/>
                <a:gd name="T2" fmla="*/ 1840 w 1841"/>
                <a:gd name="T3" fmla="*/ 0 h 761"/>
                <a:gd name="T4" fmla="*/ 1840 w 1841"/>
                <a:gd name="T5" fmla="*/ 760 h 761"/>
                <a:gd name="T6" fmla="*/ 0 w 1841"/>
                <a:gd name="T7" fmla="*/ 760 h 761"/>
                <a:gd name="T8" fmla="*/ 0 w 1841"/>
                <a:gd name="T9" fmla="*/ 0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1" h="761">
                  <a:moveTo>
                    <a:pt x="0" y="0"/>
                  </a:moveTo>
                  <a:lnTo>
                    <a:pt x="1840" y="0"/>
                  </a:lnTo>
                  <a:lnTo>
                    <a:pt x="1840" y="760"/>
                  </a:lnTo>
                  <a:lnTo>
                    <a:pt x="0" y="7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en-US" dirty="0"/>
                <a:t>Storage</a:t>
              </a: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52" y="2150"/>
              <a:ext cx="2566" cy="1025"/>
            </a:xfrm>
            <a:custGeom>
              <a:avLst/>
              <a:gdLst>
                <a:gd name="T0" fmla="*/ 2053 w 2566"/>
                <a:gd name="T1" fmla="*/ 0 h 1025"/>
                <a:gd name="T2" fmla="*/ 2053 w 2566"/>
                <a:gd name="T3" fmla="*/ 256 h 1025"/>
                <a:gd name="T4" fmla="*/ 0 w 2566"/>
                <a:gd name="T5" fmla="*/ 256 h 1025"/>
                <a:gd name="T6" fmla="*/ 0 w 2566"/>
                <a:gd name="T7" fmla="*/ 768 h 1025"/>
                <a:gd name="T8" fmla="*/ 2053 w 2566"/>
                <a:gd name="T9" fmla="*/ 768 h 1025"/>
                <a:gd name="T10" fmla="*/ 2053 w 2566"/>
                <a:gd name="T11" fmla="*/ 1024 h 1025"/>
                <a:gd name="T12" fmla="*/ 2565 w 2566"/>
                <a:gd name="T13" fmla="*/ 512 h 1025"/>
                <a:gd name="T14" fmla="*/ 2053 w 2566"/>
                <a:gd name="T15" fmla="*/ 0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6" h="1025">
                  <a:moveTo>
                    <a:pt x="2053" y="0"/>
                  </a:moveTo>
                  <a:lnTo>
                    <a:pt x="2053" y="256"/>
                  </a:lnTo>
                  <a:lnTo>
                    <a:pt x="0" y="256"/>
                  </a:lnTo>
                  <a:lnTo>
                    <a:pt x="0" y="768"/>
                  </a:lnTo>
                  <a:lnTo>
                    <a:pt x="2053" y="768"/>
                  </a:lnTo>
                  <a:lnTo>
                    <a:pt x="2053" y="1024"/>
                  </a:lnTo>
                  <a:lnTo>
                    <a:pt x="2565" y="512"/>
                  </a:lnTo>
                  <a:lnTo>
                    <a:pt x="2053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5548" y="5430"/>
              <a:ext cx="3748" cy="1519"/>
            </a:xfrm>
            <a:custGeom>
              <a:avLst/>
              <a:gdLst>
                <a:gd name="T0" fmla="*/ 2054 w 2566"/>
                <a:gd name="T1" fmla="*/ 0 h 1023"/>
                <a:gd name="T2" fmla="*/ 2054 w 2566"/>
                <a:gd name="T3" fmla="*/ 255 h 1023"/>
                <a:gd name="T4" fmla="*/ 0 w 2566"/>
                <a:gd name="T5" fmla="*/ 255 h 1023"/>
                <a:gd name="T6" fmla="*/ 0 w 2566"/>
                <a:gd name="T7" fmla="*/ 766 h 1023"/>
                <a:gd name="T8" fmla="*/ 2054 w 2566"/>
                <a:gd name="T9" fmla="*/ 766 h 1023"/>
                <a:gd name="T10" fmla="*/ 2054 w 2566"/>
                <a:gd name="T11" fmla="*/ 1022 h 1023"/>
                <a:gd name="T12" fmla="*/ 2565 w 2566"/>
                <a:gd name="T13" fmla="*/ 511 h 1023"/>
                <a:gd name="T14" fmla="*/ 2054 w 2566"/>
                <a:gd name="T15" fmla="*/ 0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66" h="1023">
                  <a:moveTo>
                    <a:pt x="2054" y="0"/>
                  </a:moveTo>
                  <a:lnTo>
                    <a:pt x="2054" y="255"/>
                  </a:lnTo>
                  <a:lnTo>
                    <a:pt x="0" y="255"/>
                  </a:lnTo>
                  <a:lnTo>
                    <a:pt x="0" y="766"/>
                  </a:lnTo>
                  <a:lnTo>
                    <a:pt x="2054" y="766"/>
                  </a:lnTo>
                  <a:lnTo>
                    <a:pt x="2054" y="1022"/>
                  </a:lnTo>
                  <a:lnTo>
                    <a:pt x="2565" y="511"/>
                  </a:lnTo>
                  <a:lnTo>
                    <a:pt x="2054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sz="1600" dirty="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650" y="4854"/>
              <a:ext cx="13805" cy="485"/>
            </a:xfrm>
            <a:custGeom>
              <a:avLst/>
              <a:gdLst>
                <a:gd name="T0" fmla="*/ 13804 w 13805"/>
                <a:gd name="T1" fmla="*/ 0 h 485"/>
                <a:gd name="T2" fmla="*/ 0 w 13805"/>
                <a:gd name="T3" fmla="*/ 0 h 485"/>
                <a:gd name="T4" fmla="*/ 0 w 13805"/>
                <a:gd name="T5" fmla="*/ 484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805" h="485">
                  <a:moveTo>
                    <a:pt x="13804" y="0"/>
                  </a:moveTo>
                  <a:lnTo>
                    <a:pt x="0" y="0"/>
                  </a:lnTo>
                  <a:lnTo>
                    <a:pt x="0" y="484"/>
                  </a:lnTo>
                </a:path>
              </a:pathLst>
            </a:custGeom>
            <a:grpFill/>
            <a:ln w="12699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694" y="5601"/>
              <a:ext cx="120" cy="124"/>
            </a:xfrm>
            <a:custGeom>
              <a:avLst/>
              <a:gdLst>
                <a:gd name="T0" fmla="*/ 0 w 120"/>
                <a:gd name="T1" fmla="*/ 0 h 124"/>
                <a:gd name="T2" fmla="*/ 52 w 120"/>
                <a:gd name="T3" fmla="*/ 123 h 124"/>
                <a:gd name="T4" fmla="*/ 119 w 120"/>
                <a:gd name="T5" fmla="*/ 7 h 124"/>
                <a:gd name="T6" fmla="*/ 0 w 120"/>
                <a:gd name="T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4">
                  <a:moveTo>
                    <a:pt x="0" y="0"/>
                  </a:moveTo>
                  <a:lnTo>
                    <a:pt x="52" y="123"/>
                  </a:lnTo>
                  <a:lnTo>
                    <a:pt x="119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4272" y="1813"/>
              <a:ext cx="20" cy="713"/>
            </a:xfrm>
            <a:custGeom>
              <a:avLst/>
              <a:gdLst>
                <a:gd name="T0" fmla="*/ 0 w 20"/>
                <a:gd name="T1" fmla="*/ 0 h 713"/>
                <a:gd name="T2" fmla="*/ 0 w 20"/>
                <a:gd name="T3" fmla="*/ 712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713">
                  <a:moveTo>
                    <a:pt x="0" y="0"/>
                  </a:moveTo>
                  <a:lnTo>
                    <a:pt x="0" y="712"/>
                  </a:lnTo>
                </a:path>
              </a:pathLst>
            </a:custGeom>
            <a:grpFill/>
            <a:ln w="1981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4212" y="2505"/>
              <a:ext cx="120" cy="120"/>
            </a:xfrm>
            <a:custGeom>
              <a:avLst/>
              <a:gdLst>
                <a:gd name="T0" fmla="*/ 120 w 120"/>
                <a:gd name="T1" fmla="*/ 0 h 120"/>
                <a:gd name="T2" fmla="*/ 0 w 120"/>
                <a:gd name="T3" fmla="*/ 0 h 120"/>
                <a:gd name="T4" fmla="*/ 60 w 120"/>
                <a:gd name="T5" fmla="*/ 120 h 120"/>
                <a:gd name="T6" fmla="*/ 120 w 120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0">
                  <a:moveTo>
                    <a:pt x="120" y="0"/>
                  </a:moveTo>
                  <a:lnTo>
                    <a:pt x="0" y="0"/>
                  </a:lnTo>
                  <a:lnTo>
                    <a:pt x="60" y="120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2" name="Picture 8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2" y="1753"/>
              <a:ext cx="120" cy="1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83" name="Picture 8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3" y="2012"/>
              <a:ext cx="120" cy="5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84" name="Picture 8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4" y="2005"/>
              <a:ext cx="120" cy="5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6067" y="6583"/>
              <a:ext cx="20" cy="732"/>
            </a:xfrm>
            <a:custGeom>
              <a:avLst/>
              <a:gdLst>
                <a:gd name="T0" fmla="*/ 2 w 20"/>
                <a:gd name="T1" fmla="*/ 731 h 732"/>
                <a:gd name="T2" fmla="*/ 0 w 20"/>
                <a:gd name="T3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732">
                  <a:moveTo>
                    <a:pt x="2" y="731"/>
                  </a:moveTo>
                  <a:lnTo>
                    <a:pt x="0" y="0"/>
                  </a:lnTo>
                </a:path>
              </a:pathLst>
            </a:custGeom>
            <a:grpFill/>
            <a:ln w="19812">
              <a:noFill/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6008" y="6483"/>
              <a:ext cx="120" cy="121"/>
            </a:xfrm>
            <a:custGeom>
              <a:avLst/>
              <a:gdLst>
                <a:gd name="T0" fmla="*/ 59 w 120"/>
                <a:gd name="T1" fmla="*/ 0 h 121"/>
                <a:gd name="T2" fmla="*/ 0 w 120"/>
                <a:gd name="T3" fmla="*/ 120 h 121"/>
                <a:gd name="T4" fmla="*/ 120 w 120"/>
                <a:gd name="T5" fmla="*/ 119 h 121"/>
                <a:gd name="T6" fmla="*/ 59 w 120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21">
                  <a:moveTo>
                    <a:pt x="59" y="0"/>
                  </a:moveTo>
                  <a:lnTo>
                    <a:pt x="0" y="120"/>
                  </a:lnTo>
                  <a:lnTo>
                    <a:pt x="120" y="119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" y="7255"/>
              <a:ext cx="120" cy="12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100" name="Rectangle 99"/>
          <p:cNvSpPr/>
          <p:nvPr/>
        </p:nvSpPr>
        <p:spPr>
          <a:xfrm>
            <a:off x="114271" y="3161033"/>
            <a:ext cx="923925" cy="53593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Activated Sludge</a:t>
            </a:r>
          </a:p>
          <a:p>
            <a:pPr marL="0" marR="0" algn="ctr">
              <a:spcBef>
                <a:spcPts val="0"/>
              </a:spcBef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Effluent </a:t>
            </a: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110947" y="2672790"/>
            <a:ext cx="809625" cy="72067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CCP 1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Ammonia</a:t>
            </a: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&lt;3 mg/L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Influent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2090765" y="2503715"/>
            <a:ext cx="1200150" cy="2093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Monochloramine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365128" y="2571069"/>
            <a:ext cx="1326954" cy="29495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Acid &amp; Antiscalant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169804" y="3724940"/>
            <a:ext cx="638177" cy="2320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Strainer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5801112" y="2228650"/>
            <a:ext cx="1346810" cy="116915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CCP 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Reverse Osmosis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Permeate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Conductivity</a:t>
            </a:r>
          </a:p>
          <a:p>
            <a:pPr algn="ctr">
              <a:lnSpc>
                <a:spcPct val="107000"/>
              </a:lnSpc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&lt;250 mg/L , TOC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&lt;0.5 mg/L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3921806" y="3746492"/>
            <a:ext cx="1432579" cy="1155493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CCP 2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Microfiltration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Pressure Decay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Test - 5 min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Bubble Test - 0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1875879" y="5766633"/>
            <a:ext cx="1081405" cy="960156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CCP 4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Oxidation Peroxide &amp; UV Dose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1000769" y="5386787"/>
            <a:ext cx="557290" cy="24735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1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1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995294" y="5634138"/>
            <a:ext cx="923925" cy="26884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Stabilization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3820922" y="5206027"/>
            <a:ext cx="733425" cy="2286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Chlorine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355516" y="5836064"/>
            <a:ext cx="1445206" cy="72958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CCP 5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Chlorine Dose (CT)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4-Log Removal - virus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5840175" y="5817523"/>
            <a:ext cx="883285" cy="4286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Engineered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2690840" y="3111001"/>
            <a:ext cx="661009" cy="16952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Chlorine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1948984" y="3110763"/>
            <a:ext cx="737627" cy="16738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Ammonia</a:t>
            </a: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D29B4F-BE17-4146-8110-730F648CCD8F}"/>
              </a:ext>
            </a:extLst>
          </p:cNvPr>
          <p:cNvSpPr/>
          <p:nvPr/>
        </p:nvSpPr>
        <p:spPr>
          <a:xfrm>
            <a:off x="464277" y="1913591"/>
            <a:ext cx="2637747" cy="396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Critical Control Points (CCP)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C20FEF-0302-441D-84D8-F18E0E7AF93A}"/>
              </a:ext>
            </a:extLst>
          </p:cNvPr>
          <p:cNvSpPr/>
          <p:nvPr/>
        </p:nvSpPr>
        <p:spPr>
          <a:xfrm>
            <a:off x="4013593" y="3246256"/>
            <a:ext cx="485419" cy="342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MF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26958D3-DBBB-4942-8EA5-F8F0B4558ADF}"/>
              </a:ext>
            </a:extLst>
          </p:cNvPr>
          <p:cNvSpPr/>
          <p:nvPr/>
        </p:nvSpPr>
        <p:spPr>
          <a:xfrm>
            <a:off x="5800721" y="3409023"/>
            <a:ext cx="551950" cy="309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06C54D4-14F9-4C84-9A96-BF75A4C1146C}"/>
              </a:ext>
            </a:extLst>
          </p:cNvPr>
          <p:cNvSpPr/>
          <p:nvPr/>
        </p:nvSpPr>
        <p:spPr>
          <a:xfrm>
            <a:off x="1944985" y="5024696"/>
            <a:ext cx="654137" cy="344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AOP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DA87E4D-7BF9-49B4-967C-F55B51ED4CE7}"/>
              </a:ext>
            </a:extLst>
          </p:cNvPr>
          <p:cNvSpPr/>
          <p:nvPr/>
        </p:nvSpPr>
        <p:spPr>
          <a:xfrm>
            <a:off x="4852667" y="5228533"/>
            <a:ext cx="525157" cy="3422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CT</a:t>
            </a:r>
          </a:p>
        </p:txBody>
      </p:sp>
      <p:sp>
        <p:nvSpPr>
          <p:cNvPr id="118" name="Arrow: Right 117">
            <a:extLst>
              <a:ext uri="{FF2B5EF4-FFF2-40B4-BE49-F238E27FC236}">
                <a16:creationId xmlns:a16="http://schemas.microsoft.com/office/drawing/2014/main" id="{EACE8796-591B-4803-9459-587F59AE1177}"/>
              </a:ext>
            </a:extLst>
          </p:cNvPr>
          <p:cNvSpPr/>
          <p:nvPr/>
        </p:nvSpPr>
        <p:spPr>
          <a:xfrm>
            <a:off x="2155373" y="3497522"/>
            <a:ext cx="978408" cy="11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CA4DF369-D6FE-4A1C-8CBB-9256739C3D6C}"/>
              </a:ext>
            </a:extLst>
          </p:cNvPr>
          <p:cNvSpPr/>
          <p:nvPr/>
        </p:nvSpPr>
        <p:spPr>
          <a:xfrm>
            <a:off x="4669350" y="3497522"/>
            <a:ext cx="978408" cy="114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row: Right 119">
            <a:extLst>
              <a:ext uri="{FF2B5EF4-FFF2-40B4-BE49-F238E27FC236}">
                <a16:creationId xmlns:a16="http://schemas.microsoft.com/office/drawing/2014/main" id="{E3EE4D5A-BF24-4F63-8578-0CB89F7AF076}"/>
              </a:ext>
            </a:extLst>
          </p:cNvPr>
          <p:cNvSpPr/>
          <p:nvPr/>
        </p:nvSpPr>
        <p:spPr>
          <a:xfrm>
            <a:off x="3037408" y="5511697"/>
            <a:ext cx="804843" cy="122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Arrow: Right 120">
            <a:extLst>
              <a:ext uri="{FF2B5EF4-FFF2-40B4-BE49-F238E27FC236}">
                <a16:creationId xmlns:a16="http://schemas.microsoft.com/office/drawing/2014/main" id="{5E4CB74A-C9F9-4ABD-B18D-CCB71D5E6521}"/>
              </a:ext>
            </a:extLst>
          </p:cNvPr>
          <p:cNvSpPr/>
          <p:nvPr/>
        </p:nvSpPr>
        <p:spPr>
          <a:xfrm>
            <a:off x="4405121" y="5521671"/>
            <a:ext cx="340640" cy="122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Arrow: Right 121">
            <a:extLst>
              <a:ext uri="{FF2B5EF4-FFF2-40B4-BE49-F238E27FC236}">
                <a16:creationId xmlns:a16="http://schemas.microsoft.com/office/drawing/2014/main" id="{B6839C6F-F5EF-4A51-8833-E9DBF0CCB97B}"/>
              </a:ext>
            </a:extLst>
          </p:cNvPr>
          <p:cNvSpPr/>
          <p:nvPr/>
        </p:nvSpPr>
        <p:spPr>
          <a:xfrm>
            <a:off x="5477833" y="5487621"/>
            <a:ext cx="291017" cy="146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C4D8A79-D308-4737-BF3B-4697DAE88260}"/>
              </a:ext>
            </a:extLst>
          </p:cNvPr>
          <p:cNvSpPr/>
          <p:nvPr/>
        </p:nvSpPr>
        <p:spPr>
          <a:xfrm>
            <a:off x="2187737" y="5416336"/>
            <a:ext cx="654137" cy="354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UV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8416278-ED7D-4957-8708-B30ACCCD3159}"/>
              </a:ext>
            </a:extLst>
          </p:cNvPr>
          <p:cNvSpPr/>
          <p:nvPr/>
        </p:nvSpPr>
        <p:spPr>
          <a:xfrm>
            <a:off x="7204071" y="5303390"/>
            <a:ext cx="1164695" cy="3807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Effluent</a:t>
            </a:r>
          </a:p>
        </p:txBody>
      </p:sp>
    </p:spTree>
    <p:extLst>
      <p:ext uri="{BB962C8B-B14F-4D97-AF65-F5344CB8AC3E}">
        <p14:creationId xmlns:p14="http://schemas.microsoft.com/office/powerpoint/2010/main" val="20364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5" grpId="0" animBg="1"/>
      <p:bldP spid="106" grpId="0" animBg="1"/>
      <p:bldP spid="107" grpId="0" animBg="1"/>
      <p:bldP spid="111" grpId="0" animBg="1"/>
      <p:bldP spid="1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2" y="609601"/>
            <a:ext cx="8383217" cy="1958034"/>
          </a:xfrm>
        </p:spPr>
        <p:txBody>
          <a:bodyPr>
            <a:normAutofit/>
          </a:bodyPr>
          <a:lstStyle/>
          <a:p>
            <a:r>
              <a:rPr lang="en-US" dirty="0"/>
              <a:t>Additional treatment trains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769078"/>
            <a:ext cx="4037990" cy="36170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RO is included in majority of treatment trains for AWT in order to meet TDS goals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Development of non-RO based trains is critical because RO is impractical at inland locations </a:t>
            </a:r>
          </a:p>
          <a:p>
            <a:endParaRPr lang="en-US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87393983-1792-4146-8B96-9931CE860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2" y="2682850"/>
            <a:ext cx="4286708" cy="3215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00F49B-9586-4246-9471-3DB433A72022}"/>
              </a:ext>
            </a:extLst>
          </p:cNvPr>
          <p:cNvSpPr/>
          <p:nvPr/>
        </p:nvSpPr>
        <p:spPr>
          <a:xfrm>
            <a:off x="3511158" y="5445211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77862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6033" y="609601"/>
            <a:ext cx="8469194" cy="1326321"/>
          </a:xfrm>
        </p:spPr>
        <p:txBody>
          <a:bodyPr>
            <a:normAutofit/>
          </a:bodyPr>
          <a:lstStyle/>
          <a:p>
            <a:r>
              <a:rPr lang="en-US" sz="4000" dirty="0"/>
              <a:t>Additional treatment trains </a:t>
            </a: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04178" y="2464527"/>
            <a:ext cx="1341213" cy="7153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Micro-filtration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ight Arrow 17"/>
          <p:cNvSpPr>
            <a:spLocks noChangeArrowheads="1"/>
          </p:cNvSpPr>
          <p:nvPr/>
        </p:nvSpPr>
        <p:spPr bwMode="auto">
          <a:xfrm>
            <a:off x="112078" y="2675322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2087209" y="2464527"/>
            <a:ext cx="1099432" cy="7152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Reverse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Osmosis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3613026" y="2464526"/>
            <a:ext cx="1186113" cy="7152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Oxidation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5176080" y="2465969"/>
            <a:ext cx="1386159" cy="7152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6909363" y="2464526"/>
            <a:ext cx="1328945" cy="7152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1784174" y="2668791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3252697" y="2695891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4845761" y="2668791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6595394" y="2695891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>
            <a:off x="8304618" y="2695891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ight Arrow 17"/>
          <p:cNvSpPr>
            <a:spLocks noChangeArrowheads="1"/>
          </p:cNvSpPr>
          <p:nvPr/>
        </p:nvSpPr>
        <p:spPr bwMode="auto">
          <a:xfrm>
            <a:off x="112078" y="3951128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404178" y="3740286"/>
            <a:ext cx="1341213" cy="7153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Ozone Oxidation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ight Arrow 25"/>
          <p:cNvSpPr>
            <a:spLocks noChangeArrowheads="1"/>
          </p:cNvSpPr>
          <p:nvPr/>
        </p:nvSpPr>
        <p:spPr bwMode="auto">
          <a:xfrm>
            <a:off x="1787229" y="3954869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2122538" y="3740379"/>
            <a:ext cx="1099432" cy="7152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Biological Filtration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ight Arrow 27"/>
          <p:cNvSpPr>
            <a:spLocks noChangeArrowheads="1"/>
          </p:cNvSpPr>
          <p:nvPr/>
        </p:nvSpPr>
        <p:spPr bwMode="auto">
          <a:xfrm>
            <a:off x="3286897" y="3951128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0"/>
          <p:cNvSpPr>
            <a:spLocks noChangeArrowheads="1"/>
          </p:cNvSpPr>
          <p:nvPr/>
        </p:nvSpPr>
        <p:spPr bwMode="auto">
          <a:xfrm>
            <a:off x="3659648" y="3740332"/>
            <a:ext cx="1186113" cy="7152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Micro-filtration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5283440" y="3736520"/>
            <a:ext cx="1099920" cy="7152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Reverse Osmosis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ight Arrow 30"/>
          <p:cNvSpPr>
            <a:spLocks noChangeArrowheads="1"/>
          </p:cNvSpPr>
          <p:nvPr/>
        </p:nvSpPr>
        <p:spPr bwMode="auto">
          <a:xfrm>
            <a:off x="4911746" y="3953791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ight Arrow 31"/>
          <p:cNvSpPr>
            <a:spLocks noChangeArrowheads="1"/>
          </p:cNvSpPr>
          <p:nvPr/>
        </p:nvSpPr>
        <p:spPr bwMode="auto">
          <a:xfrm>
            <a:off x="6449344" y="3947315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2"/>
          <p:cNvSpPr>
            <a:spLocks noChangeArrowheads="1"/>
          </p:cNvSpPr>
          <p:nvPr/>
        </p:nvSpPr>
        <p:spPr bwMode="auto">
          <a:xfrm>
            <a:off x="6841966" y="3733858"/>
            <a:ext cx="1328945" cy="7152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ight Arrow 33"/>
          <p:cNvSpPr>
            <a:spLocks noChangeArrowheads="1"/>
          </p:cNvSpPr>
          <p:nvPr/>
        </p:nvSpPr>
        <p:spPr bwMode="auto">
          <a:xfrm>
            <a:off x="8296048" y="3921289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ight Arrow 17"/>
          <p:cNvSpPr>
            <a:spLocks noChangeArrowheads="1"/>
          </p:cNvSpPr>
          <p:nvPr/>
        </p:nvSpPr>
        <p:spPr bwMode="auto">
          <a:xfrm>
            <a:off x="106958" y="5397051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399058" y="5226934"/>
            <a:ext cx="1341213" cy="715372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Ozone Oxidation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>
            <a:off x="1807866" y="5407719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19"/>
          <p:cNvSpPr>
            <a:spLocks noChangeArrowheads="1"/>
          </p:cNvSpPr>
          <p:nvPr/>
        </p:nvSpPr>
        <p:spPr bwMode="auto">
          <a:xfrm>
            <a:off x="2129094" y="5246850"/>
            <a:ext cx="1099432" cy="715279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Biological Filtration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ight Arrow 38"/>
          <p:cNvSpPr>
            <a:spLocks noChangeArrowheads="1"/>
          </p:cNvSpPr>
          <p:nvPr/>
        </p:nvSpPr>
        <p:spPr bwMode="auto">
          <a:xfrm>
            <a:off x="3276983" y="5407719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3636678" y="5269369"/>
            <a:ext cx="1186113" cy="715279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Ultra-filtration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ight Arrow 40"/>
          <p:cNvSpPr>
            <a:spLocks noChangeArrowheads="1"/>
          </p:cNvSpPr>
          <p:nvPr/>
        </p:nvSpPr>
        <p:spPr bwMode="auto">
          <a:xfrm>
            <a:off x="4890386" y="5407719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21"/>
          <p:cNvSpPr>
            <a:spLocks noChangeArrowheads="1"/>
          </p:cNvSpPr>
          <p:nvPr/>
        </p:nvSpPr>
        <p:spPr bwMode="auto">
          <a:xfrm>
            <a:off x="5230943" y="5269369"/>
            <a:ext cx="1416516" cy="715279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Oxidation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ight Arrow 42"/>
          <p:cNvSpPr>
            <a:spLocks noChangeArrowheads="1"/>
          </p:cNvSpPr>
          <p:nvPr/>
        </p:nvSpPr>
        <p:spPr bwMode="auto">
          <a:xfrm>
            <a:off x="6695916" y="5407719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7036473" y="5266850"/>
            <a:ext cx="1328945" cy="715279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Engineered Storage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ight Arrow 44"/>
          <p:cNvSpPr>
            <a:spLocks noChangeArrowheads="1"/>
          </p:cNvSpPr>
          <p:nvPr/>
        </p:nvSpPr>
        <p:spPr bwMode="auto">
          <a:xfrm>
            <a:off x="8409130" y="5407719"/>
            <a:ext cx="292100" cy="2936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2">
              <a:lumMod val="75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721C2B4-20DE-4924-80D4-A096A776B0D2}"/>
              </a:ext>
            </a:extLst>
          </p:cNvPr>
          <p:cNvSpPr/>
          <p:nvPr/>
        </p:nvSpPr>
        <p:spPr>
          <a:xfrm>
            <a:off x="97769" y="2547326"/>
            <a:ext cx="8627457" cy="570388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F4739241-2911-459D-8710-0623537FA2AD}"/>
              </a:ext>
            </a:extLst>
          </p:cNvPr>
          <p:cNvSpPr/>
          <p:nvPr/>
        </p:nvSpPr>
        <p:spPr>
          <a:xfrm>
            <a:off x="117485" y="5269369"/>
            <a:ext cx="8627457" cy="570388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0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Instrumentation &amp;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57" y="1935922"/>
            <a:ext cx="4604213" cy="47355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Instruments &amp; controls are essential for AWT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Instruments: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1) Indicate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2) Measure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3) Monitor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4) Record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5) Control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6) Signal process breakdowns - alarms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Instrumentation &amp; controls are devices that transmit data that allows operators to control treatment functions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9BF40-CC0D-42DE-8461-B7E289B4A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26" y="2198914"/>
            <a:ext cx="4295912" cy="436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DD75D-90DA-4D0A-B5F4-F1646AC40DA2}"/>
              </a:ext>
            </a:extLst>
          </p:cNvPr>
          <p:cNvSpPr/>
          <p:nvPr/>
        </p:nvSpPr>
        <p:spPr>
          <a:xfrm>
            <a:off x="7185536" y="6121441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48020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68" y="370115"/>
            <a:ext cx="8436633" cy="1565808"/>
          </a:xfrm>
        </p:spPr>
        <p:txBody>
          <a:bodyPr>
            <a:normAutofit/>
          </a:bodyPr>
          <a:lstStyle/>
          <a:p>
            <a:r>
              <a:rPr lang="en-US" dirty="0"/>
              <a:t>Instrumentation &amp;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68" y="2260396"/>
            <a:ext cx="3901900" cy="33649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Central data collection point is main control panel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From control room, operators monitor &amp; control process functions through SCADA system </a:t>
            </a:r>
          </a:p>
          <a:p>
            <a:endParaRPr lang="en-US" sz="2000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2EA60327-6A8F-43D8-BA0E-DBF8C3560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80" y="1853967"/>
            <a:ext cx="4896056" cy="4924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0F13D2-485B-45C4-B4D6-4DAFA879CE8D}"/>
              </a:ext>
            </a:extLst>
          </p:cNvPr>
          <p:cNvSpPr/>
          <p:nvPr/>
        </p:nvSpPr>
        <p:spPr>
          <a:xfrm>
            <a:off x="4315968" y="6426723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442716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68" y="609601"/>
            <a:ext cx="8436633" cy="1326321"/>
          </a:xfrm>
        </p:spPr>
        <p:txBody>
          <a:bodyPr>
            <a:normAutofit/>
          </a:bodyPr>
          <a:lstStyle/>
          <a:p>
            <a:r>
              <a:rPr lang="en-US" dirty="0"/>
              <a:t>Instrumentation &amp;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836" y="2435962"/>
            <a:ext cx="4212865" cy="41373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Sophisticated electronics provide automatic controls over process functions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Manual controls backup critical functions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Operators can override automatic systems when necessary </a:t>
            </a:r>
          </a:p>
          <a:p>
            <a:endParaRPr lang="en-US" sz="20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A458AF1-86C5-4FAC-A8A4-6C940C1D9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8" y="1935922"/>
            <a:ext cx="4623211" cy="4825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785B39-1E28-49AA-B48C-C8C9CFBDC800}"/>
              </a:ext>
            </a:extLst>
          </p:cNvPr>
          <p:cNvSpPr/>
          <p:nvPr/>
        </p:nvSpPr>
        <p:spPr>
          <a:xfrm>
            <a:off x="3742814" y="6319412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53289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"/>
            <a:ext cx="7765321" cy="1935922"/>
          </a:xfrm>
        </p:spPr>
        <p:txBody>
          <a:bodyPr>
            <a:noAutofit/>
          </a:bodyPr>
          <a:lstStyle/>
          <a:p>
            <a:r>
              <a:rPr lang="en-US" sz="4000" dirty="0"/>
              <a:t>SCADA system 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2233"/>
            <a:ext cx="9143999" cy="547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4FC167-62C2-464E-A221-D246BFAC49D9}"/>
              </a:ext>
            </a:extLst>
          </p:cNvPr>
          <p:cNvSpPr/>
          <p:nvPr/>
        </p:nvSpPr>
        <p:spPr>
          <a:xfrm>
            <a:off x="5868464" y="6460279"/>
            <a:ext cx="76335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obrag.org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70210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1933" y="393405"/>
            <a:ext cx="7300134" cy="2382452"/>
          </a:xfrm>
        </p:spPr>
        <p:txBody>
          <a:bodyPr>
            <a:noAutofit/>
          </a:bodyPr>
          <a:lstStyle/>
          <a:p>
            <a:r>
              <a:rPr lang="en-US" sz="7200" dirty="0"/>
              <a:t>Awt Processes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21933" y="3062177"/>
            <a:ext cx="7300134" cy="358016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Membrane Filtration (MF, UF, RO)</a:t>
            </a:r>
          </a:p>
          <a:p>
            <a:r>
              <a:rPr lang="en-US" sz="2600" dirty="0"/>
              <a:t>Ozone</a:t>
            </a:r>
          </a:p>
          <a:p>
            <a:r>
              <a:rPr lang="en-US" sz="2600" dirty="0"/>
              <a:t>UV Light</a:t>
            </a:r>
          </a:p>
          <a:p>
            <a:r>
              <a:rPr lang="en-US" sz="2600" dirty="0"/>
              <a:t>Advanced Oxidation</a:t>
            </a:r>
          </a:p>
          <a:p>
            <a:r>
              <a:rPr lang="en-US" sz="2600" dirty="0"/>
              <a:t>Biological Filtration/Oxidation/Carbon</a:t>
            </a:r>
          </a:p>
          <a:p>
            <a:r>
              <a:rPr lang="en-US" sz="2600" dirty="0"/>
              <a:t>Activated Carbon  </a:t>
            </a:r>
            <a:r>
              <a:rPr lang="en-US" sz="3100" dirty="0"/>
              <a:t>  </a:t>
            </a:r>
          </a:p>
          <a:p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23305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Membrane filtration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348179"/>
            <a:ext cx="7765322" cy="42078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 filtration processes are classified on basis of size of particles separated from water stream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Separation technique involves thin, semipermeable membranes that are selective barriers to particles based on molecular size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 blocks passage of large particles &amp; molecules, letting water pass</a:t>
            </a:r>
          </a:p>
        </p:txBody>
      </p:sp>
    </p:spTree>
    <p:extLst>
      <p:ext uri="{BB962C8B-B14F-4D97-AF65-F5344CB8AC3E}">
        <p14:creationId xmlns:p14="http://schemas.microsoft.com/office/powerpoint/2010/main" val="91272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276837"/>
            <a:ext cx="7765321" cy="1124124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5" y="1300294"/>
            <a:ext cx="8139873" cy="5410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After completion of this webinar, you should be able to:</a:t>
            </a:r>
          </a:p>
          <a:p>
            <a:r>
              <a:rPr lang="en-US" sz="2000" dirty="0"/>
              <a:t>Define advanced water treatment (AWT), advanced water treatment technology, &amp; reclaimed wastewater </a:t>
            </a:r>
          </a:p>
          <a:p>
            <a:r>
              <a:rPr lang="en-US" sz="2000" dirty="0"/>
              <a:t>Identify water sources for AWT applications</a:t>
            </a:r>
          </a:p>
          <a:p>
            <a:r>
              <a:rPr lang="en-US" sz="2000" dirty="0"/>
              <a:t>Identify regulatory rules &amp; framework for AWT</a:t>
            </a:r>
          </a:p>
          <a:p>
            <a:r>
              <a:rPr lang="en-US" sz="2000" dirty="0"/>
              <a:t>Compare AWT systems </a:t>
            </a:r>
          </a:p>
          <a:p>
            <a:r>
              <a:rPr lang="en-US" sz="2000" dirty="0"/>
              <a:t>Identify treatment processes that are associated with AWT</a:t>
            </a:r>
          </a:p>
          <a:p>
            <a:r>
              <a:rPr lang="en-US" sz="2000" dirty="0"/>
              <a:t>Describe critical control points in AWT</a:t>
            </a:r>
          </a:p>
          <a:p>
            <a:r>
              <a:rPr lang="en-US" sz="2000" dirty="0"/>
              <a:t>Identify critical control points &amp; their purpose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5590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quilibrium GIF">
            <a:extLst>
              <a:ext uri="{FF2B5EF4-FFF2-40B4-BE49-F238E27FC236}">
                <a16:creationId xmlns:a16="http://schemas.microsoft.com/office/drawing/2014/main" id="{A985A300-D141-417D-9F39-E47A13750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C1A356-2294-4D08-9508-B083C814A34E}"/>
              </a:ext>
            </a:extLst>
          </p:cNvPr>
          <p:cNvSpPr/>
          <p:nvPr/>
        </p:nvSpPr>
        <p:spPr>
          <a:xfrm>
            <a:off x="2612571" y="805543"/>
            <a:ext cx="1861458" cy="1077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Water Molecule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Sugar</a:t>
            </a:r>
            <a:r>
              <a:rPr lang="en-US" dirty="0">
                <a:solidFill>
                  <a:schemeClr val="bg1"/>
                </a:solidFill>
              </a:rPr>
              <a:t> Molecule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1C2B1D-2299-4694-BF4C-B65207198E99}"/>
              </a:ext>
            </a:extLst>
          </p:cNvPr>
          <p:cNvSpPr/>
          <p:nvPr/>
        </p:nvSpPr>
        <p:spPr>
          <a:xfrm>
            <a:off x="2286000" y="174172"/>
            <a:ext cx="2188029" cy="7402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Osmosis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47A457-7CC6-44A3-9944-07E5A6BD9334}"/>
              </a:ext>
            </a:extLst>
          </p:cNvPr>
          <p:cNvSpPr/>
          <p:nvPr/>
        </p:nvSpPr>
        <p:spPr>
          <a:xfrm>
            <a:off x="805543" y="5486400"/>
            <a:ext cx="7478486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Low Sugar                     High Sugar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High Water Concentration     Low Water Concentration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174A5-7B7C-4A14-BEA5-ED39334B0FA3}"/>
              </a:ext>
            </a:extLst>
          </p:cNvPr>
          <p:cNvSpPr/>
          <p:nvPr/>
        </p:nvSpPr>
        <p:spPr>
          <a:xfrm>
            <a:off x="2688771" y="805543"/>
            <a:ext cx="1785258" cy="1077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Water Molecule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Sugar</a:t>
            </a:r>
            <a:r>
              <a:rPr lang="en-US" dirty="0">
                <a:solidFill>
                  <a:schemeClr val="bg1"/>
                </a:solidFill>
              </a:rPr>
              <a:t> Molecule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B28482-270E-4994-B0C5-5B324DA00EEB}"/>
              </a:ext>
            </a:extLst>
          </p:cNvPr>
          <p:cNvSpPr/>
          <p:nvPr/>
        </p:nvSpPr>
        <p:spPr>
          <a:xfrm>
            <a:off x="4942115" y="707570"/>
            <a:ext cx="3341914" cy="1077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Selectively Permeable Membrane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6E54084-BE5D-4D35-9F2F-34952285D934}"/>
              </a:ext>
            </a:extLst>
          </p:cNvPr>
          <p:cNvCxnSpPr>
            <a:cxnSpLocks/>
          </p:cNvCxnSpPr>
          <p:nvPr/>
        </p:nvCxnSpPr>
        <p:spPr>
          <a:xfrm flipH="1">
            <a:off x="4669973" y="1463912"/>
            <a:ext cx="1132115" cy="772885"/>
          </a:xfrm>
          <a:prstGeom prst="straightConnector1">
            <a:avLst/>
          </a:prstGeom>
          <a:ln w="1206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F13DBB-9EDE-4DDE-925F-9F9DA9D79B42}"/>
              </a:ext>
            </a:extLst>
          </p:cNvPr>
          <p:cNvSpPr/>
          <p:nvPr/>
        </p:nvSpPr>
        <p:spPr>
          <a:xfrm>
            <a:off x="159489" y="6444734"/>
            <a:ext cx="18460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EC3AE"/>
                </a:solidFill>
                <a:latin typeface="Roboto"/>
                <a:hlinkClick r:id="rId3"/>
              </a:rPr>
              <a:t>www.bigbrandwater.com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1526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43CF0B7A-0D9C-47F5-92B9-B432F90C6F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4EC3F4-579B-4B90-9044-9CB50DDB7F05}"/>
              </a:ext>
            </a:extLst>
          </p:cNvPr>
          <p:cNvSpPr/>
          <p:nvPr/>
        </p:nvSpPr>
        <p:spPr>
          <a:xfrm>
            <a:off x="2494483" y="387705"/>
            <a:ext cx="4102259" cy="6137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 Osmosis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3D7EE0-61AC-4004-90DF-77256715573B}"/>
              </a:ext>
            </a:extLst>
          </p:cNvPr>
          <p:cNvSpPr/>
          <p:nvPr/>
        </p:nvSpPr>
        <p:spPr>
          <a:xfrm>
            <a:off x="1012370" y="914400"/>
            <a:ext cx="1803981" cy="11538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Pressure applied &gt; Osmotic Pressure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3BEE419-733A-49CF-9AEB-4316BFE26352}"/>
              </a:ext>
            </a:extLst>
          </p:cNvPr>
          <p:cNvSpPr/>
          <p:nvPr/>
        </p:nvSpPr>
        <p:spPr>
          <a:xfrm>
            <a:off x="1651798" y="2179321"/>
            <a:ext cx="484632" cy="71627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16F4D0-5A99-419A-A4BB-15322A8316C9}"/>
              </a:ext>
            </a:extLst>
          </p:cNvPr>
          <p:cNvSpPr/>
          <p:nvPr/>
        </p:nvSpPr>
        <p:spPr>
          <a:xfrm>
            <a:off x="1894114" y="6216175"/>
            <a:ext cx="5508172" cy="4846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Semipermeable Membrane 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1C4E10E8-257B-44E3-8A52-71074A4FAA67}"/>
              </a:ext>
            </a:extLst>
          </p:cNvPr>
          <p:cNvSpPr/>
          <p:nvPr/>
        </p:nvSpPr>
        <p:spPr>
          <a:xfrm>
            <a:off x="4329684" y="5792505"/>
            <a:ext cx="484632" cy="484632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1A6D4B-CD34-4E65-AC72-1B8340420FC7}"/>
              </a:ext>
            </a:extLst>
          </p:cNvPr>
          <p:cNvSpPr/>
          <p:nvPr/>
        </p:nvSpPr>
        <p:spPr>
          <a:xfrm>
            <a:off x="4103914" y="3366515"/>
            <a:ext cx="936171" cy="4846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Water Flow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CC68E0-0A56-4E5F-BCA7-4F97BE02935E}"/>
              </a:ext>
            </a:extLst>
          </p:cNvPr>
          <p:cNvSpPr/>
          <p:nvPr/>
        </p:nvSpPr>
        <p:spPr>
          <a:xfrm>
            <a:off x="6161313" y="1058092"/>
            <a:ext cx="2133601" cy="4846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Pure Water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1E8CA1-65B7-4E49-95CE-6EB54D5917A9}"/>
              </a:ext>
            </a:extLst>
          </p:cNvPr>
          <p:cNvSpPr/>
          <p:nvPr/>
        </p:nvSpPr>
        <p:spPr>
          <a:xfrm>
            <a:off x="526867" y="5765073"/>
            <a:ext cx="2585032" cy="4846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Mineral Concentrated Water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5D0C07-E5F0-4302-9542-A72118961085}"/>
              </a:ext>
            </a:extLst>
          </p:cNvPr>
          <p:cNvSpPr/>
          <p:nvPr/>
        </p:nvSpPr>
        <p:spPr>
          <a:xfrm>
            <a:off x="7402286" y="6503497"/>
            <a:ext cx="16642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/>
              </a:rPr>
              <a:t>www.bigbrandwater.com</a:t>
            </a:r>
            <a:endParaRPr lang="en-US" sz="10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9FCF7-DA99-45A0-ADB8-8FEB8653F8F4}"/>
              </a:ext>
            </a:extLst>
          </p:cNvPr>
          <p:cNvSpPr/>
          <p:nvPr/>
        </p:nvSpPr>
        <p:spPr>
          <a:xfrm>
            <a:off x="3189514" y="3851146"/>
            <a:ext cx="2764972" cy="5134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5FC794F-ED03-4C04-B4AC-1D9FD5A756E8}"/>
              </a:ext>
            </a:extLst>
          </p:cNvPr>
          <p:cNvSpPr/>
          <p:nvPr/>
        </p:nvSpPr>
        <p:spPr>
          <a:xfrm>
            <a:off x="3353626" y="4531555"/>
            <a:ext cx="2383972" cy="513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5C0A4F78-D2CD-4360-A53C-A861F6A56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34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F9F1A8-5F2F-428D-B003-480ABD1408D9}"/>
              </a:ext>
            </a:extLst>
          </p:cNvPr>
          <p:cNvSpPr/>
          <p:nvPr/>
        </p:nvSpPr>
        <p:spPr>
          <a:xfrm>
            <a:off x="718458" y="1914473"/>
            <a:ext cx="1216370" cy="9144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Osmotic Pressure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CB0597-D671-4C61-9098-05EA7702E905}"/>
              </a:ext>
            </a:extLst>
          </p:cNvPr>
          <p:cNvSpPr/>
          <p:nvPr/>
        </p:nvSpPr>
        <p:spPr>
          <a:xfrm>
            <a:off x="7209172" y="2371673"/>
            <a:ext cx="1216370" cy="695269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&gt; Osmotic Pressure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C2D89CB-ADD0-4582-BB3D-6EA6D77D2090}"/>
              </a:ext>
            </a:extLst>
          </p:cNvPr>
          <p:cNvSpPr/>
          <p:nvPr/>
        </p:nvSpPr>
        <p:spPr>
          <a:xfrm>
            <a:off x="1027993" y="3675428"/>
            <a:ext cx="1915884" cy="133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Water Flow - Osmosis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35847A1E-11A4-47A2-A1E5-55B135327D55}"/>
              </a:ext>
            </a:extLst>
          </p:cNvPr>
          <p:cNvSpPr/>
          <p:nvPr/>
        </p:nvSpPr>
        <p:spPr>
          <a:xfrm>
            <a:off x="6248400" y="3675427"/>
            <a:ext cx="2177141" cy="133200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Water Flow -Reverse Osmosis</a:t>
            </a:r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1C55680B-07DC-4C74-939A-0C600E584CCE}"/>
              </a:ext>
            </a:extLst>
          </p:cNvPr>
          <p:cNvSpPr/>
          <p:nvPr/>
        </p:nvSpPr>
        <p:spPr>
          <a:xfrm>
            <a:off x="6717899" y="3605677"/>
            <a:ext cx="2024743" cy="11974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18FEB0-4F75-4A36-AD3C-C9A51B217789}"/>
              </a:ext>
            </a:extLst>
          </p:cNvPr>
          <p:cNvSpPr/>
          <p:nvPr/>
        </p:nvSpPr>
        <p:spPr>
          <a:xfrm>
            <a:off x="183229" y="6428704"/>
            <a:ext cx="24699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Reverse Osmosis - Assignment Point</a:t>
            </a:r>
            <a:endParaRPr lang="en-US" sz="1200" dirty="0"/>
          </a:p>
        </p:txBody>
      </p:sp>
      <p:sp>
        <p:nvSpPr>
          <p:cNvPr id="3" name="Arrow: Up-Down 2">
            <a:extLst>
              <a:ext uri="{FF2B5EF4-FFF2-40B4-BE49-F238E27FC236}">
                <a16:creationId xmlns:a16="http://schemas.microsoft.com/office/drawing/2014/main" id="{AF762664-1F4A-416D-8187-A044AC21EF2D}"/>
              </a:ext>
            </a:extLst>
          </p:cNvPr>
          <p:cNvSpPr/>
          <p:nvPr/>
        </p:nvSpPr>
        <p:spPr>
          <a:xfrm>
            <a:off x="1175899" y="2895599"/>
            <a:ext cx="484632" cy="334409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80A938-7A93-45C5-809F-0678A37E0B64}"/>
              </a:ext>
            </a:extLst>
          </p:cNvPr>
          <p:cNvCxnSpPr>
            <a:cxnSpLocks/>
          </p:cNvCxnSpPr>
          <p:nvPr/>
        </p:nvCxnSpPr>
        <p:spPr>
          <a:xfrm>
            <a:off x="805543" y="2895599"/>
            <a:ext cx="2536371" cy="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31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212651"/>
            <a:ext cx="7765321" cy="1235759"/>
          </a:xfrm>
        </p:spPr>
        <p:txBody>
          <a:bodyPr>
            <a:normAutofit/>
          </a:bodyPr>
          <a:lstStyle/>
          <a:p>
            <a:r>
              <a:rPr lang="en-US" sz="4000" dirty="0"/>
              <a:t>Types of membranes</a:t>
            </a:r>
          </a:p>
        </p:txBody>
      </p:sp>
      <p:pic>
        <p:nvPicPr>
          <p:cNvPr id="2050" name="Picture 2" descr="Image result for photos of microfiltration of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1563"/>
            <a:ext cx="9143999" cy="5410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16429" y="2306321"/>
            <a:ext cx="2656614" cy="1220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98770" y="2147135"/>
            <a:ext cx="2498649" cy="2969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4141AC-FD9C-48CA-B60A-A369D9FDBFBC}"/>
              </a:ext>
            </a:extLst>
          </p:cNvPr>
          <p:cNvSpPr/>
          <p:nvPr/>
        </p:nvSpPr>
        <p:spPr>
          <a:xfrm>
            <a:off x="5757687" y="1766204"/>
            <a:ext cx="3239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9EC3AE"/>
                </a:solidFill>
                <a:latin typeface="Roboto"/>
                <a:hlinkClick r:id="rId3"/>
              </a:rPr>
              <a:t>https://www.gotocompletefiltration.com</a:t>
            </a:r>
            <a:endParaRPr lang="en-US" sz="1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6A86510-762B-4E43-BD40-66BA9FAF66D4}"/>
              </a:ext>
            </a:extLst>
          </p:cNvPr>
          <p:cNvSpPr/>
          <p:nvPr/>
        </p:nvSpPr>
        <p:spPr>
          <a:xfrm>
            <a:off x="4223208" y="2147135"/>
            <a:ext cx="1357460" cy="1510466"/>
          </a:xfrm>
          <a:prstGeom prst="ellipse">
            <a:avLst/>
          </a:prstGeom>
          <a:noFill/>
          <a:ln w="41275">
            <a:solidFill>
              <a:schemeClr val="accent1">
                <a:lumMod val="75000"/>
                <a:alpha val="9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4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185037"/>
            <a:ext cx="7765321" cy="1750886"/>
          </a:xfrm>
        </p:spPr>
        <p:txBody>
          <a:bodyPr>
            <a:normAutofit/>
          </a:bodyPr>
          <a:lstStyle/>
          <a:p>
            <a:r>
              <a:rPr lang="en-US" sz="4000" dirty="0"/>
              <a:t>Filtration spectrum</a:t>
            </a:r>
          </a:p>
        </p:txBody>
      </p:sp>
      <p:pic>
        <p:nvPicPr>
          <p:cNvPr id="5" name="Picture 3" descr="pijlen filter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1333"/>
            <a:ext cx="9142442" cy="378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400" y="1795234"/>
            <a:ext cx="1910453" cy="77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50000"/>
              </a:spcBef>
            </a:pPr>
            <a:r>
              <a:rPr lang="en-GB" altLang="en-US" b="1" dirty="0"/>
              <a:t>Microfiltration</a:t>
            </a:r>
            <a:br>
              <a:rPr lang="en-GB" altLang="en-US" sz="1400" dirty="0"/>
            </a:br>
            <a:endParaRPr lang="en-GB" altLang="en-US" sz="1400" dirty="0"/>
          </a:p>
          <a:p>
            <a:pPr algn="l" eaLnBrk="0" hangingPunct="0">
              <a:lnSpc>
                <a:spcPct val="20000"/>
              </a:lnSpc>
              <a:spcBef>
                <a:spcPct val="50000"/>
              </a:spcBef>
            </a:pPr>
            <a:r>
              <a:rPr lang="en-GB" altLang="en-US" b="1" dirty="0"/>
              <a:t>10 um – 100 nm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477600" y="1795233"/>
            <a:ext cx="1505540" cy="81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50000"/>
              </a:spcBef>
            </a:pPr>
            <a:r>
              <a:rPr lang="en-GB" altLang="en-US" dirty="0"/>
              <a:t>Ultrafiltration</a:t>
            </a:r>
            <a:br>
              <a:rPr lang="en-GB" altLang="en-US" sz="1400" dirty="0"/>
            </a:br>
            <a:endParaRPr lang="en-GB" altLang="en-US" sz="1400" dirty="0"/>
          </a:p>
          <a:p>
            <a:pPr algn="l" eaLnBrk="0" hangingPunct="0">
              <a:lnSpc>
                <a:spcPct val="20000"/>
              </a:lnSpc>
              <a:spcBef>
                <a:spcPct val="50000"/>
              </a:spcBef>
            </a:pPr>
            <a:r>
              <a:rPr lang="en-GB" altLang="en-US" b="1" dirty="0"/>
              <a:t>100 - 10 nm</a:t>
            </a:r>
            <a:r>
              <a:rPr lang="en-GB" altLang="en-US" dirty="0"/>
              <a:t>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728821" y="1815637"/>
            <a:ext cx="1544012" cy="81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50000"/>
              </a:spcBef>
            </a:pPr>
            <a:r>
              <a:rPr lang="en-GB" altLang="en-US" i="1" dirty="0"/>
              <a:t>Nanofiltration</a:t>
            </a:r>
            <a:br>
              <a:rPr lang="en-GB" altLang="en-US" sz="1400" dirty="0"/>
            </a:br>
            <a:endParaRPr lang="en-GB" altLang="en-US" sz="1400" dirty="0"/>
          </a:p>
          <a:p>
            <a:pPr algn="l" eaLnBrk="0" hangingPunct="0">
              <a:lnSpc>
                <a:spcPct val="20000"/>
              </a:lnSpc>
              <a:spcBef>
                <a:spcPct val="50000"/>
              </a:spcBef>
            </a:pPr>
            <a:r>
              <a:rPr lang="en-GB" altLang="en-US" b="1" dirty="0"/>
              <a:t>10 - 1 nm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007387" y="1582284"/>
            <a:ext cx="1883321" cy="105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50000"/>
              </a:spcBef>
            </a:pPr>
            <a:r>
              <a:rPr lang="en-GB" altLang="en-US" b="1" dirty="0"/>
              <a:t>Reverse Osmosis</a:t>
            </a:r>
            <a:br>
              <a:rPr lang="en-GB" altLang="en-US" sz="1400" dirty="0"/>
            </a:br>
            <a:endParaRPr lang="en-GB" altLang="en-US" sz="1400" dirty="0"/>
          </a:p>
          <a:p>
            <a:pPr algn="l" eaLnBrk="0" hangingPunct="0">
              <a:lnSpc>
                <a:spcPct val="20000"/>
              </a:lnSpc>
              <a:spcBef>
                <a:spcPct val="50000"/>
              </a:spcBef>
            </a:pPr>
            <a:r>
              <a:rPr lang="en-GB" altLang="en-US" b="1" dirty="0"/>
              <a:t>&lt; 1 nm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73465" y="2669025"/>
            <a:ext cx="14690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r>
              <a:rPr lang="en-GB" altLang="en-US" sz="2000" dirty="0"/>
              <a:t>Giardia, Crypto,</a:t>
            </a:r>
          </a:p>
          <a:p>
            <a:pPr algn="l" eaLnBrk="0" hangingPunct="0"/>
            <a:r>
              <a:rPr lang="en-GB" altLang="en-US" sz="2000" dirty="0"/>
              <a:t>Bacteria</a:t>
            </a:r>
          </a:p>
          <a:p>
            <a:pPr algn="l" eaLnBrk="0" hangingPunct="0">
              <a:spcBef>
                <a:spcPct val="50000"/>
              </a:spcBef>
            </a:pPr>
            <a:endParaRPr lang="en-GB" altLang="en-US" sz="1400" dirty="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522957" y="2633040"/>
            <a:ext cx="1204607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r>
              <a:rPr lang="en-GB" altLang="en-US" sz="2000" dirty="0"/>
              <a:t>Giardia, Crypto,</a:t>
            </a:r>
          </a:p>
          <a:p>
            <a:pPr algn="l" eaLnBrk="0" hangingPunct="0"/>
            <a:r>
              <a:rPr lang="en-GB" altLang="en-US" sz="2000" dirty="0"/>
              <a:t>Bacteria</a:t>
            </a:r>
          </a:p>
          <a:p>
            <a:pPr algn="l" eaLnBrk="0" hangingPunct="0"/>
            <a:r>
              <a:rPr lang="en-GB" altLang="en-US" sz="2000" dirty="0"/>
              <a:t>Colloids,</a:t>
            </a:r>
          </a:p>
          <a:p>
            <a:pPr algn="l" eaLnBrk="0" hangingPunct="0"/>
            <a:r>
              <a:rPr lang="en-GB" altLang="en-US" sz="2000" dirty="0"/>
              <a:t>Viruses</a:t>
            </a:r>
          </a:p>
          <a:p>
            <a:pPr algn="l" eaLnBrk="0" hangingPunct="0">
              <a:spcBef>
                <a:spcPct val="50000"/>
              </a:spcBef>
            </a:pPr>
            <a:endParaRPr lang="en-GB" altLang="en-US" sz="1400" dirty="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876485" y="2667730"/>
            <a:ext cx="1446474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r>
              <a:rPr lang="en-GB" altLang="en-US" sz="2000" dirty="0"/>
              <a:t>Color,</a:t>
            </a:r>
          </a:p>
          <a:p>
            <a:pPr algn="l" eaLnBrk="0" hangingPunct="0"/>
            <a:r>
              <a:rPr lang="en-GB" altLang="en-US" sz="2000" dirty="0"/>
              <a:t>Hardness,</a:t>
            </a:r>
          </a:p>
          <a:p>
            <a:pPr algn="l" eaLnBrk="0" hangingPunct="0"/>
            <a:r>
              <a:rPr lang="en-GB" altLang="en-US" sz="2000" dirty="0"/>
              <a:t>Pesticides, Salts</a:t>
            </a:r>
          </a:p>
          <a:p>
            <a:pPr algn="l" eaLnBrk="0" hangingPunct="0">
              <a:spcBef>
                <a:spcPct val="50000"/>
              </a:spcBef>
            </a:pPr>
            <a:endParaRPr lang="en-GB" altLang="en-US" sz="1400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48089" y="4876468"/>
            <a:ext cx="1493506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r>
              <a:rPr lang="en-GB" altLang="en-US" dirty="0"/>
              <a:t>Colloids,</a:t>
            </a:r>
          </a:p>
          <a:p>
            <a:pPr algn="l" eaLnBrk="0" hangingPunct="0"/>
            <a:r>
              <a:rPr lang="en-GB" altLang="en-US" dirty="0"/>
              <a:t>Viruses,</a:t>
            </a:r>
          </a:p>
          <a:p>
            <a:pPr algn="l" eaLnBrk="0" hangingPunct="0"/>
            <a:r>
              <a:rPr lang="en-GB" altLang="en-US" dirty="0"/>
              <a:t>Color,</a:t>
            </a:r>
          </a:p>
          <a:p>
            <a:pPr algn="l" eaLnBrk="0" hangingPunct="0"/>
            <a:r>
              <a:rPr lang="en-GB" altLang="en-US" dirty="0"/>
              <a:t>Hardness,</a:t>
            </a:r>
          </a:p>
          <a:p>
            <a:pPr algn="l" eaLnBrk="0" hangingPunct="0"/>
            <a:r>
              <a:rPr lang="en-GB" altLang="en-US" dirty="0"/>
              <a:t>Pesticides,</a:t>
            </a:r>
          </a:p>
          <a:p>
            <a:pPr algn="l" eaLnBrk="0" hangingPunct="0"/>
            <a:r>
              <a:rPr lang="en-GB" altLang="en-US" dirty="0"/>
              <a:t>Salts,</a:t>
            </a:r>
          </a:p>
          <a:p>
            <a:pPr algn="l" eaLnBrk="0" hangingPunct="0"/>
            <a:r>
              <a:rPr lang="en-GB" altLang="en-US" dirty="0"/>
              <a:t>Water</a:t>
            </a:r>
          </a:p>
          <a:p>
            <a:pPr algn="l" eaLnBrk="0" hangingPunct="0"/>
            <a:endParaRPr lang="en-GB" altLang="en-US" sz="1400" dirty="0"/>
          </a:p>
          <a:p>
            <a:pPr algn="l" eaLnBrk="0" hangingPunct="0">
              <a:spcBef>
                <a:spcPct val="50000"/>
              </a:spcBef>
            </a:pPr>
            <a:endParaRPr lang="en-GB" altLang="en-US" sz="1400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631657" y="4986789"/>
            <a:ext cx="1469009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r>
              <a:rPr lang="en-GB" altLang="en-US" sz="2000" dirty="0"/>
              <a:t>Color,</a:t>
            </a:r>
          </a:p>
          <a:p>
            <a:pPr algn="l" eaLnBrk="0" hangingPunct="0"/>
            <a:r>
              <a:rPr lang="en-GB" altLang="en-US" sz="2000" dirty="0"/>
              <a:t>Hardness,</a:t>
            </a:r>
          </a:p>
          <a:p>
            <a:pPr algn="l" eaLnBrk="0" hangingPunct="0"/>
            <a:r>
              <a:rPr lang="en-GB" altLang="en-US" sz="2000" dirty="0"/>
              <a:t>Pesticides,</a:t>
            </a:r>
          </a:p>
          <a:p>
            <a:pPr algn="l" eaLnBrk="0" hangingPunct="0"/>
            <a:r>
              <a:rPr lang="en-GB" altLang="en-US" sz="2000" dirty="0"/>
              <a:t>Salts,</a:t>
            </a:r>
          </a:p>
          <a:p>
            <a:pPr algn="l" eaLnBrk="0" hangingPunct="0"/>
            <a:r>
              <a:rPr lang="en-GB" altLang="en-US" sz="2000" dirty="0"/>
              <a:t>Water</a:t>
            </a:r>
          </a:p>
          <a:p>
            <a:pPr algn="l" eaLnBrk="0" hangingPunct="0"/>
            <a:endParaRPr lang="en-GB" altLang="en-US" sz="1400" dirty="0"/>
          </a:p>
          <a:p>
            <a:pPr algn="l" eaLnBrk="0" hangingPunct="0">
              <a:spcBef>
                <a:spcPct val="50000"/>
              </a:spcBef>
            </a:pPr>
            <a:endParaRPr lang="en-GB" altLang="en-US" sz="1400" dirty="0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130421" y="5030465"/>
            <a:ext cx="1329424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r>
              <a:rPr lang="en-GB" altLang="en-US" sz="2000" dirty="0"/>
              <a:t>Salts,</a:t>
            </a:r>
          </a:p>
          <a:p>
            <a:pPr algn="l" eaLnBrk="0" hangingPunct="0"/>
            <a:r>
              <a:rPr lang="en-GB" altLang="en-US" sz="2000" dirty="0"/>
              <a:t>Water</a:t>
            </a:r>
          </a:p>
          <a:p>
            <a:pPr algn="l" eaLnBrk="0" hangingPunct="0"/>
            <a:endParaRPr lang="en-GB" altLang="en-US" sz="1400" dirty="0"/>
          </a:p>
          <a:p>
            <a:pPr algn="l" eaLnBrk="0" hangingPunct="0">
              <a:spcBef>
                <a:spcPct val="50000"/>
              </a:spcBef>
            </a:pPr>
            <a:endParaRPr lang="en-GB" altLang="en-US" sz="1400" dirty="0"/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259694" y="5032458"/>
            <a:ext cx="148685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r>
              <a:rPr lang="en-GB" altLang="en-US" sz="2000" dirty="0"/>
              <a:t>Water</a:t>
            </a:r>
          </a:p>
          <a:p>
            <a:pPr algn="l" eaLnBrk="0" hangingPunct="0"/>
            <a:endParaRPr lang="en-GB" altLang="en-US" sz="1400" dirty="0"/>
          </a:p>
          <a:p>
            <a:pPr algn="l" eaLnBrk="0" hangingPunct="0">
              <a:spcBef>
                <a:spcPct val="50000"/>
              </a:spcBef>
            </a:pPr>
            <a:endParaRPr lang="en-GB" altLang="en-US" sz="1400" dirty="0"/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C707F56D-2E77-4074-899F-1C5749962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164" y="2643934"/>
            <a:ext cx="188332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/>
            <a:r>
              <a:rPr lang="en-GB" altLang="en-US" sz="2000" dirty="0"/>
              <a:t>Giardia, Crypto,</a:t>
            </a:r>
          </a:p>
          <a:p>
            <a:pPr algn="l" eaLnBrk="0" hangingPunct="0"/>
            <a:r>
              <a:rPr lang="en-GB" altLang="en-US" sz="2000" dirty="0"/>
              <a:t>Bacteria</a:t>
            </a:r>
          </a:p>
          <a:p>
            <a:pPr algn="l" eaLnBrk="0" hangingPunct="0"/>
            <a:r>
              <a:rPr lang="en-GB" altLang="en-US" sz="2000" dirty="0"/>
              <a:t>Colloids,</a:t>
            </a:r>
          </a:p>
          <a:p>
            <a:pPr algn="l" eaLnBrk="0" hangingPunct="0"/>
            <a:r>
              <a:rPr lang="en-GB" altLang="en-US" sz="2000" dirty="0"/>
              <a:t>Viruses</a:t>
            </a:r>
          </a:p>
          <a:p>
            <a:pPr algn="l" eaLnBrk="0" hangingPunct="0"/>
            <a:r>
              <a:rPr lang="en-GB" altLang="en-US" sz="2000" dirty="0"/>
              <a:t>Divalent salts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9947F0-2905-4776-A354-CC2EFB0C3EFB}"/>
              </a:ext>
            </a:extLst>
          </p:cNvPr>
          <p:cNvSpPr/>
          <p:nvPr/>
        </p:nvSpPr>
        <p:spPr>
          <a:xfrm>
            <a:off x="7259694" y="6428264"/>
            <a:ext cx="914400" cy="326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WERF</a:t>
            </a:r>
          </a:p>
        </p:txBody>
      </p:sp>
    </p:spTree>
    <p:extLst>
      <p:ext uri="{BB962C8B-B14F-4D97-AF65-F5344CB8AC3E}">
        <p14:creationId xmlns:p14="http://schemas.microsoft.com/office/powerpoint/2010/main" val="579013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061" y="609601"/>
            <a:ext cx="8984511" cy="1326321"/>
          </a:xfrm>
        </p:spPr>
        <p:txBody>
          <a:bodyPr>
            <a:normAutofit/>
          </a:bodyPr>
          <a:lstStyle/>
          <a:p>
            <a:r>
              <a:rPr lang="en-US" sz="4000" dirty="0"/>
              <a:t>Primary modes of membrane filtration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61" y="2368296"/>
            <a:ext cx="4380614" cy="43727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2368296"/>
            <a:ext cx="4497573" cy="43727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88F9FC-D17D-433D-92AA-0F526DAD02B2}"/>
              </a:ext>
            </a:extLst>
          </p:cNvPr>
          <p:cNvSpPr/>
          <p:nvPr/>
        </p:nvSpPr>
        <p:spPr>
          <a:xfrm>
            <a:off x="6083405" y="6581001"/>
            <a:ext cx="30924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EC3AE"/>
                </a:solidFill>
                <a:latin typeface="Roboto"/>
                <a:hlinkClick r:id="rId4"/>
              </a:rPr>
              <a:t>https://www.gotocompletefiltration.com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D3545D-76BC-4B53-BF35-0CAE48F39E3E}"/>
              </a:ext>
            </a:extLst>
          </p:cNvPr>
          <p:cNvSpPr/>
          <p:nvPr/>
        </p:nvSpPr>
        <p:spPr>
          <a:xfrm>
            <a:off x="74428" y="4746172"/>
            <a:ext cx="1319196" cy="642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Cake 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32722B-8A59-4B3C-AE8C-3628F5C8FAAD}"/>
              </a:ext>
            </a:extLst>
          </p:cNvPr>
          <p:cNvSpPr/>
          <p:nvPr/>
        </p:nvSpPr>
        <p:spPr>
          <a:xfrm>
            <a:off x="4476308" y="2906486"/>
            <a:ext cx="1238692" cy="424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Scouring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0DA3C6-4D2D-42AE-AA08-3E42B908DC8A}"/>
              </a:ext>
            </a:extLst>
          </p:cNvPr>
          <p:cNvSpPr/>
          <p:nvPr/>
        </p:nvSpPr>
        <p:spPr>
          <a:xfrm>
            <a:off x="1870618" y="6488668"/>
            <a:ext cx="252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/>
              </a:rPr>
              <a:t>https://www.gotocompletefiltration</a:t>
            </a:r>
            <a:r>
              <a:rPr lang="en-US" dirty="0">
                <a:solidFill>
                  <a:srgbClr val="9EC3AE"/>
                </a:solidFill>
                <a:latin typeface="Roboto"/>
                <a:hlinkClick r:id="rId4"/>
              </a:rPr>
              <a:t>.</a:t>
            </a:r>
            <a:r>
              <a:rPr lang="en-US" sz="1050" dirty="0">
                <a:solidFill>
                  <a:srgbClr val="9EC3AE"/>
                </a:solidFill>
                <a:latin typeface="Roboto"/>
                <a:hlinkClick r:id="rId4"/>
              </a:rPr>
              <a:t>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865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598324B-0DDF-481B-B013-CA2090F6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DC849D-888A-42DD-BB85-01F26C27C2AA}"/>
              </a:ext>
            </a:extLst>
          </p:cNvPr>
          <p:cNvSpPr/>
          <p:nvPr/>
        </p:nvSpPr>
        <p:spPr>
          <a:xfrm>
            <a:off x="1948542" y="4463143"/>
            <a:ext cx="1393371" cy="4245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Waste Stream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6809D9-9DBE-4543-808F-33B4C30CDC72}"/>
              </a:ext>
            </a:extLst>
          </p:cNvPr>
          <p:cNvSpPr/>
          <p:nvPr/>
        </p:nvSpPr>
        <p:spPr>
          <a:xfrm>
            <a:off x="1480456" y="5802086"/>
            <a:ext cx="1970315" cy="8164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High Contaminate Concentration on Membrane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8322451-BE6D-48A3-AB7E-F792CBA7DF42}"/>
              </a:ext>
            </a:extLst>
          </p:cNvPr>
          <p:cNvSpPr/>
          <p:nvPr/>
        </p:nvSpPr>
        <p:spPr>
          <a:xfrm>
            <a:off x="3341913" y="4702629"/>
            <a:ext cx="1589314" cy="1447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ABD04D-7BFD-4A74-A986-55A4E2056135}"/>
              </a:ext>
            </a:extLst>
          </p:cNvPr>
          <p:cNvSpPr/>
          <p:nvPr/>
        </p:nvSpPr>
        <p:spPr>
          <a:xfrm>
            <a:off x="5290455" y="4942111"/>
            <a:ext cx="762002" cy="109130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6C2835-7FDB-4B90-940D-C65589AC57D3}"/>
              </a:ext>
            </a:extLst>
          </p:cNvPr>
          <p:cNvSpPr/>
          <p:nvPr/>
        </p:nvSpPr>
        <p:spPr>
          <a:xfrm>
            <a:off x="6052458" y="5802086"/>
            <a:ext cx="2046514" cy="5769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Low Contaminate Level &amp; Water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F8E50E-451D-4BF9-B5F6-FAABD6B39900}"/>
              </a:ext>
            </a:extLst>
          </p:cNvPr>
          <p:cNvSpPr/>
          <p:nvPr/>
        </p:nvSpPr>
        <p:spPr>
          <a:xfrm>
            <a:off x="870858" y="1654629"/>
            <a:ext cx="1077684" cy="293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993B46-BAF5-4D3B-A145-E358F6C56378}"/>
              </a:ext>
            </a:extLst>
          </p:cNvPr>
          <p:cNvSpPr/>
          <p:nvPr/>
        </p:nvSpPr>
        <p:spPr>
          <a:xfrm>
            <a:off x="7282543" y="1208316"/>
            <a:ext cx="1066799" cy="2939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47B3FF-08A0-480E-B7CF-3F32681E845A}"/>
              </a:ext>
            </a:extLst>
          </p:cNvPr>
          <p:cNvSpPr/>
          <p:nvPr/>
        </p:nvSpPr>
        <p:spPr>
          <a:xfrm>
            <a:off x="3178628" y="1300847"/>
            <a:ext cx="2950027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Membrane Water Treatment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B8BB87-B75D-4FF7-AAD2-1A4EDE2369B6}"/>
              </a:ext>
            </a:extLst>
          </p:cNvPr>
          <p:cNvSpPr/>
          <p:nvPr/>
        </p:nvSpPr>
        <p:spPr>
          <a:xfrm>
            <a:off x="3331028" y="919847"/>
            <a:ext cx="2950027" cy="1447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Water Treatment Using Membranes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B6F89D-4ED7-44CD-8D38-5CA02594887A}"/>
              </a:ext>
            </a:extLst>
          </p:cNvPr>
          <p:cNvSpPr/>
          <p:nvPr/>
        </p:nvSpPr>
        <p:spPr>
          <a:xfrm>
            <a:off x="4669971" y="2906493"/>
            <a:ext cx="1970314" cy="947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Semi-permeable Membrane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F1E92D-B5D6-4905-9E52-3501426327A3}"/>
              </a:ext>
            </a:extLst>
          </p:cNvPr>
          <p:cNvSpPr/>
          <p:nvPr/>
        </p:nvSpPr>
        <p:spPr>
          <a:xfrm>
            <a:off x="957943" y="3037114"/>
            <a:ext cx="3439885" cy="8164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Contaminates – microbes, organics, minerals, pesticides, CECs, disinfection byproducts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7F2E70-D47E-4E97-B29D-E9637D969AC6}"/>
              </a:ext>
            </a:extLst>
          </p:cNvPr>
          <p:cNvSpPr/>
          <p:nvPr/>
        </p:nvSpPr>
        <p:spPr>
          <a:xfrm>
            <a:off x="974271" y="898080"/>
            <a:ext cx="914400" cy="7565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Raw Water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1CD763-C2FD-4643-AAD9-72545FA11D43}"/>
              </a:ext>
            </a:extLst>
          </p:cNvPr>
          <p:cNvSpPr/>
          <p:nvPr/>
        </p:nvSpPr>
        <p:spPr>
          <a:xfrm>
            <a:off x="7358742" y="1379772"/>
            <a:ext cx="914400" cy="7565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Pure Water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FD5791-1EEE-4912-BE7B-DA7C28797B68}"/>
              </a:ext>
            </a:extLst>
          </p:cNvPr>
          <p:cNvCxnSpPr>
            <a:cxnSpLocks/>
          </p:cNvCxnSpPr>
          <p:nvPr/>
        </p:nvCxnSpPr>
        <p:spPr>
          <a:xfrm flipH="1">
            <a:off x="4669971" y="3766457"/>
            <a:ext cx="261256" cy="228601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Down 18">
            <a:extLst>
              <a:ext uri="{FF2B5EF4-FFF2-40B4-BE49-F238E27FC236}">
                <a16:creationId xmlns:a16="http://schemas.microsoft.com/office/drawing/2014/main" id="{7CC83723-1A0A-4705-B6A8-0F9D2E63F218}"/>
              </a:ext>
            </a:extLst>
          </p:cNvPr>
          <p:cNvSpPr/>
          <p:nvPr/>
        </p:nvSpPr>
        <p:spPr>
          <a:xfrm>
            <a:off x="2402911" y="4942111"/>
            <a:ext cx="484632" cy="816428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A789B-1226-4AB3-9D16-E2A5018F6A01}"/>
              </a:ext>
            </a:extLst>
          </p:cNvPr>
          <p:cNvSpPr/>
          <p:nvPr/>
        </p:nvSpPr>
        <p:spPr>
          <a:xfrm>
            <a:off x="163205" y="6535103"/>
            <a:ext cx="24929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/>
              </a:rPr>
              <a:t>https://www.gotocompletefiltration.com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175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Microfiltration (MF)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161309"/>
            <a:ext cx="7765322" cy="39030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Microfiltration membrane pores ranging from 0.1 to 2.0 microns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 process is used with settling agents, polymers, &amp; activated carbon to assist in removing constituents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When using membranes, preventing membrane pore blockage by wastestream components is important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MF or UF process is used as pretreatment for RO </a:t>
            </a:r>
          </a:p>
        </p:txBody>
      </p:sp>
    </p:spTree>
    <p:extLst>
      <p:ext uri="{BB962C8B-B14F-4D97-AF65-F5344CB8AC3E}">
        <p14:creationId xmlns:p14="http://schemas.microsoft.com/office/powerpoint/2010/main" val="5523325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71" y="0"/>
            <a:ext cx="8971471" cy="1470355"/>
          </a:xfrm>
        </p:spPr>
        <p:txBody>
          <a:bodyPr>
            <a:normAutofit/>
          </a:bodyPr>
          <a:lstStyle/>
          <a:p>
            <a:r>
              <a:rPr lang="en-US" sz="4000" dirty="0"/>
              <a:t>Microfiltration </a:t>
            </a:r>
          </a:p>
        </p:txBody>
      </p:sp>
      <p:pic>
        <p:nvPicPr>
          <p:cNvPr id="5" name="Content Placeholder 4" descr="C:\Users\bstanford\OneDrive - Hazen and Sawyer, P.C-\00 Projects\2014\WateReuse-13-03 CCPs for DPR\CCP Monitoring\20023-001-001 RO UVAOP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1" y="1302589"/>
            <a:ext cx="8971471" cy="55108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597215" y="1302589"/>
            <a:ext cx="1216187" cy="112605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Removes Pathogens other than virus</a:t>
            </a:r>
          </a:p>
        </p:txBody>
      </p:sp>
      <p:sp>
        <p:nvSpPr>
          <p:cNvPr id="2" name="Rectangle 1"/>
          <p:cNvSpPr/>
          <p:nvPr/>
        </p:nvSpPr>
        <p:spPr>
          <a:xfrm>
            <a:off x="3709259" y="3358160"/>
            <a:ext cx="1216188" cy="373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78174E-AD0F-4645-AF17-176AE0688630}"/>
              </a:ext>
            </a:extLst>
          </p:cNvPr>
          <p:cNvSpPr/>
          <p:nvPr/>
        </p:nvSpPr>
        <p:spPr>
          <a:xfrm>
            <a:off x="90258" y="2443760"/>
            <a:ext cx="1216188" cy="9144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WWT Effluent</a:t>
            </a:r>
          </a:p>
        </p:txBody>
      </p:sp>
    </p:spTree>
    <p:extLst>
      <p:ext uri="{BB962C8B-B14F-4D97-AF65-F5344CB8AC3E}">
        <p14:creationId xmlns:p14="http://schemas.microsoft.com/office/powerpoint/2010/main" val="1329672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207035"/>
            <a:ext cx="7765321" cy="1015709"/>
          </a:xfrm>
        </p:spPr>
        <p:txBody>
          <a:bodyPr>
            <a:normAutofit/>
          </a:bodyPr>
          <a:lstStyle/>
          <a:p>
            <a:r>
              <a:rPr lang="en-US" sz="4000" dirty="0"/>
              <a:t>Microfiltration</a:t>
            </a:r>
          </a:p>
        </p:txBody>
      </p:sp>
      <p:pic>
        <p:nvPicPr>
          <p:cNvPr id="3074" name="Picture 2" descr="https://www.envirogengroup.com/wp-content/uploads/2019/03/Micro-filtration_banner.jpg">
            <a:extLst>
              <a:ext uri="{FF2B5EF4-FFF2-40B4-BE49-F238E27FC236}">
                <a16:creationId xmlns:a16="http://schemas.microsoft.com/office/drawing/2014/main" id="{46C0E692-AD2F-45F2-AE99-90ABFFF2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3" y="1222744"/>
            <a:ext cx="9144000" cy="5635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798143-555C-4DE0-9155-E2DEFA40E441}"/>
              </a:ext>
            </a:extLst>
          </p:cNvPr>
          <p:cNvSpPr/>
          <p:nvPr/>
        </p:nvSpPr>
        <p:spPr>
          <a:xfrm>
            <a:off x="181933" y="6524007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58885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Definitions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5182" y="2088320"/>
            <a:ext cx="4513302" cy="43443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/>
              <a:t>AWT is additional engineered water treatment processes after secondary or tertiary treatment of wastewater to: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</a:t>
            </a:r>
            <a:r>
              <a:rPr lang="en-US" sz="2000" dirty="0"/>
              <a:t>1) Remove contaminants of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concern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2) Protect public &amp; environmental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health or meet specific beneficial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reuse parameters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30051" y="2088320"/>
            <a:ext cx="4194971" cy="4344378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dirty="0"/>
              <a:t>Advanced Treatment Technology (wastewater) is processes capable of reducing specific constituents in wastewater not achieved through other treatment options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dirty="0"/>
              <a:t>Reclaimed water or recycled water is wastewater that is treated to remove solids &amp; impurities for reuse</a:t>
            </a:r>
          </a:p>
        </p:txBody>
      </p:sp>
    </p:spTree>
    <p:extLst>
      <p:ext uri="{BB962C8B-B14F-4D97-AF65-F5344CB8AC3E}">
        <p14:creationId xmlns:p14="http://schemas.microsoft.com/office/powerpoint/2010/main" val="483263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86263"/>
            <a:ext cx="7765321" cy="1690776"/>
          </a:xfrm>
        </p:spPr>
        <p:txBody>
          <a:bodyPr>
            <a:normAutofit/>
          </a:bodyPr>
          <a:lstStyle/>
          <a:p>
            <a:r>
              <a:rPr lang="en-US" sz="4000" dirty="0"/>
              <a:t>Log removal  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646460"/>
              </p:ext>
            </p:extLst>
          </p:nvPr>
        </p:nvGraphicFramePr>
        <p:xfrm>
          <a:off x="276264" y="1117485"/>
          <a:ext cx="8417857" cy="1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6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9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25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ClNH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2000" baseline="-25000" dirty="0" err="1">
                          <a:solidFill>
                            <a:schemeClr val="bg1"/>
                          </a:solidFill>
                        </a:rPr>
                        <a:t>Monochloramine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MF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UV/AOP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Virus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11-12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Crypto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11-12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Giardia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14-15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Content Placeholder 4" descr="C:\Users\bstanford\OneDrive - Hazen and Sawyer, P.C-\00 Projects\2014\WateReuse-13-03 CCPs for DPR\CCP Monitoring\20023-001-001 RO UVAOP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b="54191"/>
          <a:stretch/>
        </p:blipFill>
        <p:spPr bwMode="auto">
          <a:xfrm>
            <a:off x="99421" y="3178390"/>
            <a:ext cx="5159021" cy="18176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 descr="C:\Users\bstanford\OneDrive - Hazen and Sawyer, P.C-\00 Projects\2014\WateReuse-13-03 CCPs for DPR\CCP Monitoring\20023-001-001 RO UVAOP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6"/>
          <a:stretch/>
        </p:blipFill>
        <p:spPr bwMode="auto">
          <a:xfrm>
            <a:off x="3695996" y="4996073"/>
            <a:ext cx="5344487" cy="178428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1207698" y="3935983"/>
            <a:ext cx="1699404" cy="106009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75430" y="302553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Log reduction relates to percentage of microorganisms physically removed or inactivated by given process:</a:t>
            </a:r>
          </a:p>
          <a:p>
            <a:r>
              <a:rPr lang="en-US" dirty="0"/>
              <a:t>1-log reduction = 90%  removal</a:t>
            </a:r>
            <a:br>
              <a:rPr lang="en-US" dirty="0"/>
            </a:br>
            <a:r>
              <a:rPr lang="en-US" dirty="0"/>
              <a:t>2-log reduction = 99%</a:t>
            </a:r>
            <a:br>
              <a:rPr lang="en-US" dirty="0"/>
            </a:br>
            <a:r>
              <a:rPr lang="en-US" dirty="0"/>
              <a:t>3-log reduction = 99.9%</a:t>
            </a:r>
            <a:br>
              <a:rPr lang="en-US" dirty="0"/>
            </a:br>
            <a:r>
              <a:rPr lang="en-US" dirty="0"/>
              <a:t>4-log reduction = 99.99%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7102" y="1117485"/>
            <a:ext cx="914400" cy="1908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B36376-3F17-424E-B84F-A11D0FE87DDC}"/>
              </a:ext>
            </a:extLst>
          </p:cNvPr>
          <p:cNvCxnSpPr>
            <a:cxnSpLocks/>
          </p:cNvCxnSpPr>
          <p:nvPr/>
        </p:nvCxnSpPr>
        <p:spPr>
          <a:xfrm>
            <a:off x="3900881" y="3095538"/>
            <a:ext cx="1249959" cy="162746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Down 8">
            <a:extLst>
              <a:ext uri="{FF2B5EF4-FFF2-40B4-BE49-F238E27FC236}">
                <a16:creationId xmlns:a16="http://schemas.microsoft.com/office/drawing/2014/main" id="{89151AF1-7772-42A7-9E4D-F3DFBADFCBE6}"/>
              </a:ext>
            </a:extLst>
          </p:cNvPr>
          <p:cNvSpPr/>
          <p:nvPr/>
        </p:nvSpPr>
        <p:spPr>
          <a:xfrm>
            <a:off x="7936302" y="4229281"/>
            <a:ext cx="484632" cy="6363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0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00585"/>
            <a:ext cx="7765321" cy="1835338"/>
          </a:xfrm>
        </p:spPr>
        <p:txBody>
          <a:bodyPr>
            <a:normAutofit/>
          </a:bodyPr>
          <a:lstStyle/>
          <a:p>
            <a:r>
              <a:rPr lang="en-US" dirty="0"/>
              <a:t>Ultrafiltration (UF)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935923"/>
            <a:ext cx="7765322" cy="38552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UF is most common membrane-based treatment process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Process membrane pore sizes range from 0.005 to 0.1 micron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Particles larger than pores, like emulsified oils, metal hydroxides, proteins, starches, &amp; suspended solids, are retained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 used in membrane bioreactors (MBR)</a:t>
            </a:r>
          </a:p>
        </p:txBody>
      </p:sp>
    </p:spTree>
    <p:extLst>
      <p:ext uri="{BB962C8B-B14F-4D97-AF65-F5344CB8AC3E}">
        <p14:creationId xmlns:p14="http://schemas.microsoft.com/office/powerpoint/2010/main" val="4600449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464C32-4B2B-4ADD-8C55-6BE231390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611" y="120913"/>
            <a:ext cx="6166533" cy="348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3F2555-477D-476A-A3B7-15772D4EB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69" y="3604702"/>
            <a:ext cx="4109737" cy="3132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F70707-806B-4F28-9958-A3B61A2A1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306" y="3604701"/>
            <a:ext cx="3957797" cy="3132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DA89B7D-F052-49E2-A945-1D27AF4A0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3" y="609601"/>
            <a:ext cx="1934599" cy="1326321"/>
          </a:xfrm>
        </p:spPr>
        <p:txBody>
          <a:bodyPr>
            <a:normAutofit/>
          </a:bodyPr>
          <a:lstStyle/>
          <a:p>
            <a:r>
              <a:rPr lang="en-US" sz="4000" dirty="0"/>
              <a:t>MBR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2D6AAE-F4EC-423A-9E6B-1DF9839CF992}"/>
              </a:ext>
            </a:extLst>
          </p:cNvPr>
          <p:cNvSpPr/>
          <p:nvPr/>
        </p:nvSpPr>
        <p:spPr>
          <a:xfrm>
            <a:off x="6457790" y="3275111"/>
            <a:ext cx="1711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(castlebaysinks.com)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C0C84D-DE5E-4CC8-BB0E-1F1168C4CA1A}"/>
              </a:ext>
            </a:extLst>
          </p:cNvPr>
          <p:cNvSpPr/>
          <p:nvPr/>
        </p:nvSpPr>
        <p:spPr>
          <a:xfrm>
            <a:off x="7313467" y="6377417"/>
            <a:ext cx="1711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(castlebaysinks.com)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27827A-AADB-425E-9CEF-91156D3754D2}"/>
              </a:ext>
            </a:extLst>
          </p:cNvPr>
          <p:cNvSpPr/>
          <p:nvPr/>
        </p:nvSpPr>
        <p:spPr>
          <a:xfrm>
            <a:off x="3298952" y="6377417"/>
            <a:ext cx="1711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(castlebaysinks.com)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52942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0"/>
            <a:ext cx="7765321" cy="1935923"/>
          </a:xfrm>
        </p:spPr>
        <p:txBody>
          <a:bodyPr>
            <a:normAutofit/>
          </a:bodyPr>
          <a:lstStyle/>
          <a:p>
            <a:r>
              <a:rPr lang="en-US" sz="4000" dirty="0"/>
              <a:t>ultrafiltration</a:t>
            </a:r>
          </a:p>
        </p:txBody>
      </p:sp>
      <p:pic>
        <p:nvPicPr>
          <p:cNvPr id="5" name="Content Placeholder 4" descr="C:\Users\bstanford\OneDrive - Hazen and Sawyer, P.C-\00 Projects\2014\WateReuse-13-03 CCPs for DPR\CCP Monitoring\20023-001-001 RO UVAOP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" y="1396929"/>
            <a:ext cx="8997696" cy="53987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597216" y="1396929"/>
            <a:ext cx="1186926" cy="112298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Removes Pathogens &amp; Some Virus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2323" y="3467819"/>
            <a:ext cx="1457865" cy="301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Ultrafiltration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02323" y="2574950"/>
            <a:ext cx="1457865" cy="125821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7D3DEB-6BAB-4E8C-BC21-9AA4FCBB194B}"/>
              </a:ext>
            </a:extLst>
          </p:cNvPr>
          <p:cNvSpPr/>
          <p:nvPr/>
        </p:nvSpPr>
        <p:spPr>
          <a:xfrm>
            <a:off x="58522" y="2443760"/>
            <a:ext cx="124792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WWT Effluent</a:t>
            </a:r>
          </a:p>
        </p:txBody>
      </p:sp>
    </p:spTree>
    <p:extLst>
      <p:ext uri="{BB962C8B-B14F-4D97-AF65-F5344CB8AC3E}">
        <p14:creationId xmlns:p14="http://schemas.microsoft.com/office/powerpoint/2010/main" val="8382032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1"/>
            <a:ext cx="7765321" cy="1509621"/>
          </a:xfrm>
        </p:spPr>
        <p:txBody>
          <a:bodyPr>
            <a:normAutofit/>
          </a:bodyPr>
          <a:lstStyle/>
          <a:p>
            <a:r>
              <a:rPr lang="en-US" sz="4000" dirty="0"/>
              <a:t>Ultrafiltration </a:t>
            </a:r>
            <a:r>
              <a:rPr lang="en-US" sz="3600" dirty="0"/>
              <a:t>    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E4287620-6269-4D52-AF4E-AFE09F50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8" y="1287474"/>
            <a:ext cx="5143500" cy="5442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384306B9-2A83-4BE5-84FF-7E98325C4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287475"/>
            <a:ext cx="3992515" cy="5442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FC1AD5-FDAA-49B0-BB83-4C9B11AB7173}"/>
              </a:ext>
            </a:extLst>
          </p:cNvPr>
          <p:cNvSpPr/>
          <p:nvPr/>
        </p:nvSpPr>
        <p:spPr>
          <a:xfrm>
            <a:off x="5071610" y="2820394"/>
            <a:ext cx="1725473" cy="1217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Membrane Bioreactor (MBR)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2DE541-BBC0-4D7E-812B-2FD567FBED3A}"/>
              </a:ext>
            </a:extLst>
          </p:cNvPr>
          <p:cNvSpPr/>
          <p:nvPr/>
        </p:nvSpPr>
        <p:spPr>
          <a:xfrm>
            <a:off x="746694" y="6349110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waterworld.com</a:t>
            </a:r>
            <a:endParaRPr lang="en-US" sz="10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8787F1-64D5-447F-91C8-DCC8BEE6A3EF}"/>
              </a:ext>
            </a:extLst>
          </p:cNvPr>
          <p:cNvSpPr/>
          <p:nvPr/>
        </p:nvSpPr>
        <p:spPr>
          <a:xfrm>
            <a:off x="4920317" y="6370411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4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060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86263"/>
            <a:ext cx="7765321" cy="1690776"/>
          </a:xfrm>
        </p:spPr>
        <p:txBody>
          <a:bodyPr>
            <a:normAutofit/>
          </a:bodyPr>
          <a:lstStyle/>
          <a:p>
            <a:r>
              <a:rPr lang="en-US" sz="3600" dirty="0"/>
              <a:t>Log removal  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438919"/>
              </p:ext>
            </p:extLst>
          </p:nvPr>
        </p:nvGraphicFramePr>
        <p:xfrm>
          <a:off x="276264" y="1117485"/>
          <a:ext cx="8417857" cy="1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6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9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25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ClNH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2000" baseline="-25000" dirty="0" err="1">
                          <a:solidFill>
                            <a:schemeClr val="bg1"/>
                          </a:solidFill>
                        </a:rPr>
                        <a:t>Monochloramine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UF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UV/AOP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Virus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11-12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Crypto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11-12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Giardia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14-15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Content Placeholder 4" descr="C:\Users\bstanford\OneDrive - Hazen and Sawyer, P.C-\00 Projects\2014\WateReuse-13-03 CCPs for DPR\CCP Monitoring\20023-001-001 RO UVAOP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b="54191"/>
          <a:stretch/>
        </p:blipFill>
        <p:spPr bwMode="auto">
          <a:xfrm>
            <a:off x="103517" y="3178390"/>
            <a:ext cx="5159021" cy="181768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 descr="C:\Users\bstanford\OneDrive - Hazen and Sawyer, P.C-\00 Projects\2014\WateReuse-13-03 CCPs for DPR\CCP Monitoring\20023-001-001 RO UVAOP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6"/>
          <a:stretch/>
        </p:blipFill>
        <p:spPr bwMode="auto">
          <a:xfrm>
            <a:off x="3695996" y="4996073"/>
            <a:ext cx="5344487" cy="178428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1092821" y="3825380"/>
            <a:ext cx="1967026" cy="189489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75430" y="302553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Log reduction relates to percentage of microorganisms physically removed or inactivated by given process:</a:t>
            </a:r>
          </a:p>
          <a:p>
            <a:r>
              <a:rPr lang="en-US" dirty="0"/>
              <a:t>1-log reduction = 90%  removal</a:t>
            </a:r>
            <a:br>
              <a:rPr lang="en-US" dirty="0"/>
            </a:br>
            <a:r>
              <a:rPr lang="en-US" dirty="0"/>
              <a:t>2-log reduction = 99%</a:t>
            </a:r>
            <a:br>
              <a:rPr lang="en-US" dirty="0"/>
            </a:br>
            <a:r>
              <a:rPr lang="en-US" dirty="0"/>
              <a:t>3-log reduction = 99.9%</a:t>
            </a:r>
            <a:br>
              <a:rPr lang="en-US" dirty="0"/>
            </a:br>
            <a:r>
              <a:rPr lang="en-US" dirty="0"/>
              <a:t>4-log reduction = 99.99%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7102" y="1117485"/>
            <a:ext cx="914400" cy="190804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05053" y="4664279"/>
            <a:ext cx="1654794" cy="20133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Ultrafiltration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058AB8-94D8-46BC-9974-489551B184E9}"/>
              </a:ext>
            </a:extLst>
          </p:cNvPr>
          <p:cNvCxnSpPr>
            <a:cxnSpLocks/>
          </p:cNvCxnSpPr>
          <p:nvPr/>
        </p:nvCxnSpPr>
        <p:spPr>
          <a:xfrm>
            <a:off x="3917659" y="3095538"/>
            <a:ext cx="1344879" cy="170506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CC39B3-52AA-48C7-BB41-71C03DC1CCAC}"/>
              </a:ext>
            </a:extLst>
          </p:cNvPr>
          <p:cNvSpPr/>
          <p:nvPr/>
        </p:nvSpPr>
        <p:spPr>
          <a:xfrm>
            <a:off x="7936302" y="4229281"/>
            <a:ext cx="484632" cy="6363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Nanofiltration (NF)</a:t>
            </a:r>
            <a:r>
              <a:rPr lang="en-US" sz="3600" dirty="0"/>
              <a:t> 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346" y="1862356"/>
            <a:ext cx="8217114" cy="392884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NF uses membrane pore size between UF &amp; RO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Membranes remove divalent salts from water stream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 concentrates components like sugars, nitrogen components, &amp; constituents causing high BOD/COD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 is known as softening membrane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Presently not used in AWT  </a:t>
            </a:r>
          </a:p>
          <a:p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B566316-7F87-4137-A6A4-4424B96B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7" y="4462943"/>
            <a:ext cx="5548918" cy="2395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E478A2-9A05-4D3F-8A76-7972BFCBC88A}"/>
              </a:ext>
            </a:extLst>
          </p:cNvPr>
          <p:cNvSpPr/>
          <p:nvPr/>
        </p:nvSpPr>
        <p:spPr>
          <a:xfrm>
            <a:off x="685346" y="6483334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389262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1"/>
            <a:ext cx="7765321" cy="1518248"/>
          </a:xfrm>
        </p:spPr>
        <p:txBody>
          <a:bodyPr>
            <a:normAutofit/>
          </a:bodyPr>
          <a:lstStyle/>
          <a:p>
            <a:r>
              <a:rPr lang="en-US" sz="4000" dirty="0"/>
              <a:t>Nanofiltration  </a:t>
            </a: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682"/>
            <a:ext cx="9144000" cy="5700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760F5F-79A9-4093-9186-128D8CBA2705}"/>
              </a:ext>
            </a:extLst>
          </p:cNvPr>
          <p:cNvSpPr/>
          <p:nvPr/>
        </p:nvSpPr>
        <p:spPr>
          <a:xfrm>
            <a:off x="226577" y="6458167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725448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Reverse osmosis (RO)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345" y="1807828"/>
            <a:ext cx="8234367" cy="39833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Reverse osmosis is tightest membrane process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 allows only water to pass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 retains salts &amp; higher molecular weight components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RO membranes are used for tertiary treatment producing water with low BOD/COD &amp; near-potable water quality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RO is used as post-treatment process following coarser filtration processes like MF or UF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B3A89DA3-E379-4C67-B1D7-8BCE6202A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4" y="4736385"/>
            <a:ext cx="3615655" cy="214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4C3EA6-8566-465C-A088-7914B05FF083}"/>
              </a:ext>
            </a:extLst>
          </p:cNvPr>
          <p:cNvSpPr/>
          <p:nvPr/>
        </p:nvSpPr>
        <p:spPr>
          <a:xfrm>
            <a:off x="3305336" y="6542057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193679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86263"/>
            <a:ext cx="7765321" cy="1690776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Log removal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047457"/>
              </p:ext>
            </p:extLst>
          </p:nvPr>
        </p:nvGraphicFramePr>
        <p:xfrm>
          <a:off x="276264" y="1117485"/>
          <a:ext cx="8417857" cy="1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6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9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25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ClNH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2000" baseline="-25000" dirty="0" err="1">
                          <a:solidFill>
                            <a:schemeClr val="bg1"/>
                          </a:solidFill>
                        </a:rPr>
                        <a:t>Monochloramine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MF &amp; UF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UV/AOP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Virus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11-12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Crypto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11-12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Giardia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14-15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Content Placeholder 4" descr="C:\Users\bstanford\OneDrive - Hazen and Sawyer, P.C-\00 Projects\2014\WateReuse-13-03 CCPs for DPR\CCP Monitoring\20023-001-001 RO UVAOP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b="54191"/>
          <a:stretch/>
        </p:blipFill>
        <p:spPr bwMode="auto">
          <a:xfrm>
            <a:off x="89027" y="3238775"/>
            <a:ext cx="5513033" cy="181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 descr="C:\Users\bstanford\OneDrive - Hazen and Sawyer, P.C-\00 Projects\2014\WateReuse-13-03 CCPs for DPR\CCP Monitoring\20023-001-001 RO UVAOP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6"/>
          <a:stretch/>
        </p:blipFill>
        <p:spPr bwMode="auto">
          <a:xfrm>
            <a:off x="4011283" y="5080711"/>
            <a:ext cx="5046454" cy="1701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934436" y="1117485"/>
            <a:ext cx="1090569" cy="190804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58860" y="4036049"/>
            <a:ext cx="1621765" cy="103137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33048" y="2982201"/>
            <a:ext cx="37685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Log reduction relates to percentage  microorganisms physically removed/ inactivated by given process:</a:t>
            </a:r>
          </a:p>
          <a:p>
            <a:r>
              <a:rPr lang="en-US" dirty="0"/>
              <a:t>1-log reduction = 90%  removal</a:t>
            </a:r>
            <a:br>
              <a:rPr lang="en-US" dirty="0"/>
            </a:br>
            <a:r>
              <a:rPr lang="en-US" dirty="0"/>
              <a:t>2-log reduction = 99%</a:t>
            </a:r>
            <a:br>
              <a:rPr lang="en-US" dirty="0"/>
            </a:br>
            <a:r>
              <a:rPr lang="en-US" dirty="0"/>
              <a:t>3-log reduction = 99.9%</a:t>
            </a:r>
            <a:br>
              <a:rPr lang="en-US" dirty="0"/>
            </a:br>
            <a:r>
              <a:rPr lang="en-US" dirty="0"/>
              <a:t>4-log reduction = 99.99%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103329-1CD1-46EA-935E-0A2A8E7BD242}"/>
              </a:ext>
            </a:extLst>
          </p:cNvPr>
          <p:cNvCxnSpPr>
            <a:cxnSpLocks/>
            <a:endCxn id="4" idx="3"/>
          </p:cNvCxnSpPr>
          <p:nvPr/>
        </p:nvCxnSpPr>
        <p:spPr>
          <a:xfrm>
            <a:off x="4890782" y="3092717"/>
            <a:ext cx="711278" cy="10549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A2630AD6-836B-4C97-BA86-B26ED6F2A663}"/>
              </a:ext>
            </a:extLst>
          </p:cNvPr>
          <p:cNvSpPr/>
          <p:nvPr/>
        </p:nvSpPr>
        <p:spPr>
          <a:xfrm>
            <a:off x="8208352" y="4240738"/>
            <a:ext cx="484632" cy="6363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6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  <a:r>
              <a:rPr lang="en-US" sz="3600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2033626"/>
            <a:ext cx="4535424" cy="46949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Water has been used as if supply would not run out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Drought has illuminated conservation of water resources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Water reclamation has increased importance &amp; significance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1" dirty="0"/>
              <a:t>Strict effluent discharge limits have pushed development of treatment technologies – AWT</a:t>
            </a:r>
          </a:p>
          <a:p>
            <a:endParaRPr lang="en-US" sz="2000" dirty="0"/>
          </a:p>
        </p:txBody>
      </p:sp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30FE854C-9A99-4D82-BD4B-629E3E79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390" y="1935921"/>
            <a:ext cx="3906798" cy="4599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E82975-BF1F-4BAF-BDF5-E4B1529B2859}"/>
              </a:ext>
            </a:extLst>
          </p:cNvPr>
          <p:cNvSpPr/>
          <p:nvPr/>
        </p:nvSpPr>
        <p:spPr>
          <a:xfrm>
            <a:off x="5189206" y="6154837"/>
            <a:ext cx="366998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/>
              </a:rPr>
              <a:t>https://www.suezwatertechnologies.com/Water/Recycling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4279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1"/>
            <a:ext cx="7765321" cy="1446028"/>
          </a:xfrm>
        </p:spPr>
        <p:txBody>
          <a:bodyPr>
            <a:normAutofit/>
          </a:bodyPr>
          <a:lstStyle/>
          <a:p>
            <a:r>
              <a:rPr lang="en-US" sz="4000" dirty="0"/>
              <a:t>Reverse osmosis    </a:t>
            </a:r>
          </a:p>
        </p:txBody>
      </p:sp>
      <p:pic>
        <p:nvPicPr>
          <p:cNvPr id="6146" name="Picture 2" descr="Image result for photos of reverse osmosis of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843"/>
            <a:ext cx="9144000" cy="5538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EC35CC-0838-4B09-A4AA-FE457F562EAF}"/>
              </a:ext>
            </a:extLst>
          </p:cNvPr>
          <p:cNvSpPr/>
          <p:nvPr/>
        </p:nvSpPr>
        <p:spPr>
          <a:xfrm>
            <a:off x="746694" y="6349110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606309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73737"/>
            <a:ext cx="7765321" cy="1762186"/>
          </a:xfrm>
        </p:spPr>
        <p:txBody>
          <a:bodyPr>
            <a:normAutofit/>
          </a:bodyPr>
          <a:lstStyle/>
          <a:p>
            <a:r>
              <a:rPr lang="en-US" dirty="0"/>
              <a:t>Membrane  technology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21" y="1801368"/>
            <a:ext cx="8484079" cy="39898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Microfiltration (MF) &amp; ultrafiltration (UF) are effective in removal of </a:t>
            </a:r>
            <a:r>
              <a:rPr lang="en-US" sz="2400" i="1" dirty="0"/>
              <a:t>Giardia</a:t>
            </a:r>
            <a:r>
              <a:rPr lang="en-US" sz="2400" dirty="0"/>
              <a:t> &amp; </a:t>
            </a:r>
            <a:r>
              <a:rPr lang="en-US" sz="2400" i="1" dirty="0"/>
              <a:t>Cryptosporidium </a:t>
            </a:r>
            <a:r>
              <a:rPr lang="en-US" sz="2400" dirty="0"/>
              <a:t>&amp; bacteria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Reverse osmosis (RO) membranes are used for desalination /demineralization &amp; virus removal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RO membranes are used to remove dissolved organic matter &amp; dissolved contaminants like arsenic, nitrate, pesticides, &amp; radionuclides </a:t>
            </a:r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3C531336-55E3-4D2D-8849-E51465694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71" y="4530055"/>
            <a:ext cx="4169229" cy="2327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E1B1A1-7B1A-46B9-A70B-55FDA12CE896}"/>
              </a:ext>
            </a:extLst>
          </p:cNvPr>
          <p:cNvSpPr/>
          <p:nvPr/>
        </p:nvSpPr>
        <p:spPr>
          <a:xfrm>
            <a:off x="7784962" y="6557305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273490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73736"/>
            <a:ext cx="7765321" cy="2225649"/>
          </a:xfrm>
        </p:spPr>
        <p:txBody>
          <a:bodyPr>
            <a:normAutofit/>
          </a:bodyPr>
          <a:lstStyle/>
          <a:p>
            <a:r>
              <a:rPr lang="en-US" dirty="0"/>
              <a:t>Ro Membrane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22" y="1862356"/>
            <a:ext cx="8159006" cy="24261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 removes ions like calcium, magnesium, sodium, &amp; chloride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Membrane is used to reduce concentration of natural organic matter (NOM) &amp; to control formation of disinfection byproducts (DBP) </a:t>
            </a:r>
          </a:p>
        </p:txBody>
      </p:sp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C1FBB6D8-9DDD-41C0-93CD-87A8D1EC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93" y="3944600"/>
            <a:ext cx="6198079" cy="2913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88FCC7-0FF0-476E-9CB3-C573FABB203C}"/>
              </a:ext>
            </a:extLst>
          </p:cNvPr>
          <p:cNvSpPr/>
          <p:nvPr/>
        </p:nvSpPr>
        <p:spPr>
          <a:xfrm>
            <a:off x="1057087" y="6557306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075615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0B9F-A968-458A-A401-F0B3135A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Ozone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DD347-9084-40BF-91C9-A126587F8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346" y="2088321"/>
            <a:ext cx="3829503" cy="3147708"/>
          </a:xfrm>
        </p:spPr>
        <p:txBody>
          <a:bodyPr>
            <a:normAutofit/>
          </a:bodyPr>
          <a:lstStyle/>
          <a:p>
            <a:r>
              <a:rPr lang="en-US" sz="2400" dirty="0"/>
              <a:t>Ozone is unstable form of oxygen (O</a:t>
            </a:r>
            <a:r>
              <a:rPr lang="en-US" sz="2400" baseline="-25000" dirty="0"/>
              <a:t>3</a:t>
            </a:r>
            <a:r>
              <a:rPr lang="en-US" sz="2400" dirty="0"/>
              <a:t>) </a:t>
            </a:r>
          </a:p>
          <a:p>
            <a:r>
              <a:rPr lang="en-US" sz="2400" dirty="0"/>
              <a:t>Ozone is used to address disinfection, disinfection by-products, taste &amp; odors, color, &amp; micro-coagulation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62A699-E157-4139-BF21-E398750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0052" y="2088321"/>
            <a:ext cx="3820616" cy="3713766"/>
          </a:xfrm>
        </p:spPr>
        <p:txBody>
          <a:bodyPr>
            <a:normAutofit/>
          </a:bodyPr>
          <a:lstStyle/>
          <a:p>
            <a:r>
              <a:rPr lang="en-US" sz="2400" dirty="0"/>
              <a:t>Ozone reacts to oxidize inorganic compounds like iron, manganese, &amp; sulfides</a:t>
            </a:r>
          </a:p>
          <a:p>
            <a:r>
              <a:rPr lang="en-US" sz="2400" dirty="0"/>
              <a:t>Difficult-to-oxidize organic compounds include solvents, pesticides, &amp; compounds that cause tastes &amp; odors</a:t>
            </a:r>
          </a:p>
        </p:txBody>
      </p:sp>
    </p:spTree>
    <p:extLst>
      <p:ext uri="{BB962C8B-B14F-4D97-AF65-F5344CB8AC3E}">
        <p14:creationId xmlns:p14="http://schemas.microsoft.com/office/powerpoint/2010/main" val="41965079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Ozone </a:t>
            </a:r>
            <a:r>
              <a:rPr lang="en-US" sz="3600" dirty="0"/>
              <a:t>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6978" y="2128723"/>
            <a:ext cx="4637837" cy="43852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Ozone has high disinfectant capacity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Ozone residuals between 0.3 to 2.0 mg/L inactivate viruses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Microorganisms in natural waters are very sensitive to ozone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i="1" dirty="0"/>
              <a:t>Giardia</a:t>
            </a:r>
            <a:r>
              <a:rPr lang="en-US" sz="2400" dirty="0"/>
              <a:t> &amp; enteric viruses are inactivated by ozone</a:t>
            </a:r>
            <a:endParaRPr lang="en-US" dirty="0"/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C94EC4EC-C24A-4E25-AC31-11F08EB7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" y="2204224"/>
            <a:ext cx="4122575" cy="3204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A87576-8C5A-45A2-833F-DC882AD9362C}"/>
              </a:ext>
            </a:extLst>
          </p:cNvPr>
          <p:cNvSpPr/>
          <p:nvPr/>
        </p:nvSpPr>
        <p:spPr>
          <a:xfrm>
            <a:off x="1837263" y="5057205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5857259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28" y="423949"/>
            <a:ext cx="9069571" cy="1511973"/>
          </a:xfrm>
        </p:spPr>
        <p:txBody>
          <a:bodyPr>
            <a:noAutofit/>
          </a:bodyPr>
          <a:lstStyle/>
          <a:p>
            <a:r>
              <a:rPr lang="en-US" sz="4000" dirty="0"/>
              <a:t>Multiple barrier approach to Treatment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38101" y="4471970"/>
          <a:ext cx="6392490" cy="218652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278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9848">
                <a:tc>
                  <a:txBody>
                    <a:bodyPr/>
                    <a:lstStyle/>
                    <a:p>
                      <a:r>
                        <a:rPr lang="en-US" sz="1800" dirty="0"/>
                        <a:t>Target</a:t>
                      </a:r>
                      <a:endParaRPr lang="en-US" sz="1800" b="0" dirty="0"/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WWTP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MF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RO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UV &amp; Ozone AOP</a:t>
                      </a:r>
                      <a:endParaRPr lang="en-US" sz="1800" b="0" dirty="0"/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Protozoa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Virus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MCLs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CECs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98516" y="2389828"/>
          <a:ext cx="8038407" cy="19888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215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9476">
                <a:tc>
                  <a:txBody>
                    <a:bodyPr/>
                    <a:lstStyle/>
                    <a:p>
                      <a:r>
                        <a:rPr lang="en-US" sz="1800" b="1" dirty="0"/>
                        <a:t>Target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WWTP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Ozone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BAF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UF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GAC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UV &amp; H</a:t>
                      </a:r>
                      <a:r>
                        <a:rPr lang="en-US" sz="1800" b="1" baseline="-25000" dirty="0"/>
                        <a:t>2</a:t>
                      </a:r>
                      <a:r>
                        <a:rPr lang="en-US" sz="1800" b="1" baseline="0" dirty="0"/>
                        <a:t>O</a:t>
                      </a:r>
                      <a:r>
                        <a:rPr lang="en-US" sz="1800" b="1" baseline="-25000" dirty="0"/>
                        <a:t>2</a:t>
                      </a:r>
                      <a:r>
                        <a:rPr lang="en-US" sz="1800" b="1" dirty="0"/>
                        <a:t> AOP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Protozoa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Virus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MCLs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CECs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50438" y="2386030"/>
            <a:ext cx="1097280" cy="198882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8C9913-4B71-4C5D-A825-B9DE0F312390}"/>
              </a:ext>
            </a:extLst>
          </p:cNvPr>
          <p:cNvSpPr/>
          <p:nvPr/>
        </p:nvSpPr>
        <p:spPr>
          <a:xfrm>
            <a:off x="6483760" y="2835478"/>
            <a:ext cx="914400" cy="4302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5F8307-8526-46C5-BAD0-B9F8E2C78532}"/>
              </a:ext>
            </a:extLst>
          </p:cNvPr>
          <p:cNvSpPr/>
          <p:nvPr/>
        </p:nvSpPr>
        <p:spPr>
          <a:xfrm>
            <a:off x="4245297" y="2807948"/>
            <a:ext cx="914400" cy="4302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37B566-C495-4F3C-80B9-684BB0D6EB95}"/>
              </a:ext>
            </a:extLst>
          </p:cNvPr>
          <p:cNvSpPr/>
          <p:nvPr/>
        </p:nvSpPr>
        <p:spPr>
          <a:xfrm flipV="1">
            <a:off x="6769916" y="4471970"/>
            <a:ext cx="855677" cy="96000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9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"/>
            <a:ext cx="7765321" cy="1483741"/>
          </a:xfrm>
        </p:spPr>
        <p:txBody>
          <a:bodyPr>
            <a:normAutofit/>
          </a:bodyPr>
          <a:lstStyle/>
          <a:p>
            <a:r>
              <a:rPr lang="en-US" dirty="0"/>
              <a:t>Ozone  </a:t>
            </a:r>
            <a:r>
              <a:rPr lang="en-US" sz="3600" dirty="0"/>
              <a:t>  </a:t>
            </a:r>
          </a:p>
        </p:txBody>
      </p:sp>
      <p:pic>
        <p:nvPicPr>
          <p:cNvPr id="1026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66" y="1836540"/>
            <a:ext cx="6876806" cy="4041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D0A3D-BF88-4AEB-9974-AD3C43033183}"/>
              </a:ext>
            </a:extLst>
          </p:cNvPr>
          <p:cNvSpPr/>
          <p:nvPr/>
        </p:nvSpPr>
        <p:spPr>
          <a:xfrm>
            <a:off x="1361099" y="5531283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952735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86263"/>
            <a:ext cx="7765321" cy="1690776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Log removal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296532"/>
              </p:ext>
            </p:extLst>
          </p:nvPr>
        </p:nvGraphicFramePr>
        <p:xfrm>
          <a:off x="94894" y="1135792"/>
          <a:ext cx="8980096" cy="1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2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9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6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28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Ozone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Coagulation/Flocculation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BAF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UV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Virus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15-16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Crypto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3-4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10-11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Giardia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2-3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13.5-14.5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633048" y="2982201"/>
            <a:ext cx="37685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Log reduction relates to percentage  microorganisms physically removed/ inactivated by given process:</a:t>
            </a:r>
          </a:p>
          <a:p>
            <a:r>
              <a:rPr lang="en-US" dirty="0"/>
              <a:t>1-log reduction = 90%  removal</a:t>
            </a:r>
            <a:br>
              <a:rPr lang="en-US" dirty="0"/>
            </a:br>
            <a:r>
              <a:rPr lang="en-US" dirty="0"/>
              <a:t>2-log reduction = 99%</a:t>
            </a:r>
            <a:br>
              <a:rPr lang="en-US" dirty="0"/>
            </a:br>
            <a:r>
              <a:rPr lang="en-US" dirty="0"/>
              <a:t>3-log reduction = 99.9%</a:t>
            </a:r>
            <a:br>
              <a:rPr lang="en-US" dirty="0"/>
            </a:br>
            <a:r>
              <a:rPr lang="en-US" dirty="0"/>
              <a:t>4-log reduction = 99.99%</a:t>
            </a:r>
          </a:p>
        </p:txBody>
      </p:sp>
      <p:pic>
        <p:nvPicPr>
          <p:cNvPr id="3074" name="Picture 2" descr="Image result for images of direct potable reuse using ozone in treatment t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4" y="5013526"/>
            <a:ext cx="8980098" cy="184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33920" y="1135792"/>
            <a:ext cx="914400" cy="190804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140015" y="4917057"/>
            <a:ext cx="1544128" cy="156138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8ECC78-FFFF-4668-A30F-E3CB08FE1B42}"/>
              </a:ext>
            </a:extLst>
          </p:cNvPr>
          <p:cNvSpPr/>
          <p:nvPr/>
        </p:nvSpPr>
        <p:spPr>
          <a:xfrm>
            <a:off x="4684143" y="5528345"/>
            <a:ext cx="2085772" cy="86286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482E275-DE47-4F8C-8546-F867E6E1EEC6}"/>
              </a:ext>
            </a:extLst>
          </p:cNvPr>
          <p:cNvCxnSpPr>
            <a:cxnSpLocks/>
          </p:cNvCxnSpPr>
          <p:nvPr/>
        </p:nvCxnSpPr>
        <p:spPr>
          <a:xfrm>
            <a:off x="2172749" y="3145872"/>
            <a:ext cx="3268309" cy="131277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5FD4450-1822-4CE6-A7F0-3CC5721B4F48}"/>
              </a:ext>
            </a:extLst>
          </p:cNvPr>
          <p:cNvSpPr/>
          <p:nvPr/>
        </p:nvSpPr>
        <p:spPr>
          <a:xfrm>
            <a:off x="8208352" y="4202513"/>
            <a:ext cx="484632" cy="6363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1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Ultraviolet Light (UV)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096063"/>
            <a:ext cx="3813502" cy="42169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Ultraviolet (UV) light is electromagnetic radiation with wavelength shorter than visible light (10 to 400 nm)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Water is disinfected using: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1) UV-C from 200-300 nm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2) UV-B from 280-300 nm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3) Ideal wave length is 254 nm </a:t>
            </a:r>
          </a:p>
          <a:p>
            <a:endParaRPr lang="en-US" dirty="0"/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BC997703-122F-46CB-9130-6B6C0D7A6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007" y="2346769"/>
            <a:ext cx="4437437" cy="2956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236FA3-CB46-42B4-8201-FFA342BE6056}"/>
              </a:ext>
            </a:extLst>
          </p:cNvPr>
          <p:cNvSpPr/>
          <p:nvPr/>
        </p:nvSpPr>
        <p:spPr>
          <a:xfrm>
            <a:off x="4689520" y="4939760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6644696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Ultraviolet Light (UV)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3164" y="2340863"/>
            <a:ext cx="4703673" cy="43618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UV light damages nucleic acid, preventing microbe replication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Effectiveness of UV light is determined by dose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Dose is calculated as UV intensity multiplied by time of exposure, expressed as millijoule per square centimeter </a:t>
            </a:r>
          </a:p>
          <a:p>
            <a:endParaRPr lang="en-US" dirty="0"/>
          </a:p>
        </p:txBody>
      </p:sp>
      <p:pic>
        <p:nvPicPr>
          <p:cNvPr id="7170" name="Picture 2" descr="https://marasinews.com/sites/default/files/14_2.jpg">
            <a:extLst>
              <a:ext uri="{FF2B5EF4-FFF2-40B4-BE49-F238E27FC236}">
                <a16:creationId xmlns:a16="http://schemas.microsoft.com/office/drawing/2014/main" id="{4E460727-D5DA-4B54-A2F8-7E38BBC2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9" y="2340863"/>
            <a:ext cx="3228285" cy="3043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3B897-58B3-472D-BB74-243EAC41AEC8}"/>
              </a:ext>
            </a:extLst>
          </p:cNvPr>
          <p:cNvSpPr/>
          <p:nvPr/>
        </p:nvSpPr>
        <p:spPr>
          <a:xfrm>
            <a:off x="2783194" y="5057205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3847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3B88E6-E9E7-4B39-9102-3EE7C9E55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89" y="1418354"/>
            <a:ext cx="6806312" cy="4518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00120DB-7946-485A-8221-11CC410A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124843"/>
            <a:ext cx="7765321" cy="804671"/>
          </a:xfrm>
        </p:spPr>
        <p:txBody>
          <a:bodyPr>
            <a:normAutofit/>
          </a:bodyPr>
          <a:lstStyle/>
          <a:p>
            <a:r>
              <a:rPr lang="en-US" sz="4000" dirty="0"/>
              <a:t>Lake Mead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4EAFAF-59BD-4235-87D8-59C52AB5EC48}"/>
              </a:ext>
            </a:extLst>
          </p:cNvPr>
          <p:cNvSpPr/>
          <p:nvPr/>
        </p:nvSpPr>
        <p:spPr>
          <a:xfrm>
            <a:off x="6142847" y="5531004"/>
            <a:ext cx="1711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(castlebaysinks.com)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65966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Ultraviolet light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564" y="2097248"/>
            <a:ext cx="7931230" cy="36939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UV light’s effectiveness is based on UV transmittance in water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Transmittance is influenced by UV absorbing organic chemicals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Water must be free of suspended solids, which form deposits on UV lamp sleeves &amp; alter UV transmittance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UV disinfection inactivates viruses</a:t>
            </a:r>
          </a:p>
          <a:p>
            <a:endParaRPr lang="en-US" dirty="0"/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39DB5826-BD67-462A-A9FB-813CF6B3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601" y="4869730"/>
            <a:ext cx="3642997" cy="1842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181B59-7FB9-4BCC-A045-AC666DE51A8F}"/>
              </a:ext>
            </a:extLst>
          </p:cNvPr>
          <p:cNvSpPr/>
          <p:nvPr/>
        </p:nvSpPr>
        <p:spPr>
          <a:xfrm>
            <a:off x="5427751" y="6391055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519526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1"/>
            <a:ext cx="7765321" cy="1682495"/>
          </a:xfrm>
        </p:spPr>
        <p:txBody>
          <a:bodyPr>
            <a:normAutofit/>
          </a:bodyPr>
          <a:lstStyle/>
          <a:p>
            <a:r>
              <a:rPr lang="en-US" sz="4000" dirty="0"/>
              <a:t>Ultraviolet light </a:t>
            </a:r>
          </a:p>
        </p:txBody>
      </p:sp>
      <p:pic>
        <p:nvPicPr>
          <p:cNvPr id="2" name="Picture 4" descr="See the source image">
            <a:extLst>
              <a:ext uri="{FF2B5EF4-FFF2-40B4-BE49-F238E27FC236}">
                <a16:creationId xmlns:a16="http://schemas.microsoft.com/office/drawing/2014/main" id="{4BA36138-08A6-4E15-8B7B-887F7CD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1448410"/>
            <a:ext cx="8205580" cy="4854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285655-566F-4B31-802A-9E698618AFF4}"/>
              </a:ext>
            </a:extLst>
          </p:cNvPr>
          <p:cNvSpPr/>
          <p:nvPr/>
        </p:nvSpPr>
        <p:spPr>
          <a:xfrm>
            <a:off x="7320230" y="5912284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455444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86263"/>
            <a:ext cx="7765321" cy="1690776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Log removal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10816"/>
              </p:ext>
            </p:extLst>
          </p:nvPr>
        </p:nvGraphicFramePr>
        <p:xfrm>
          <a:off x="94894" y="1135792"/>
          <a:ext cx="8980096" cy="1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2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2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9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63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28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Ozone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Coagulation/Flocculation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BAF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UV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Virus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15-16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Crypto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3-4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10-11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Giardia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2-3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13.5-14.5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633048" y="2982201"/>
            <a:ext cx="37685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Log reduction relates to percentage  microorganisms physically removed/ inactivated by given process:</a:t>
            </a:r>
          </a:p>
          <a:p>
            <a:r>
              <a:rPr lang="en-US" dirty="0"/>
              <a:t>   1-log reduction = 90%  removal</a:t>
            </a:r>
            <a:br>
              <a:rPr lang="en-US" dirty="0"/>
            </a:br>
            <a:r>
              <a:rPr lang="en-US" dirty="0"/>
              <a:t>   2-log reduction = 99%</a:t>
            </a:r>
            <a:br>
              <a:rPr lang="en-US" dirty="0"/>
            </a:br>
            <a:r>
              <a:rPr lang="en-US" dirty="0"/>
              <a:t>   3-log reduction = 99.9%</a:t>
            </a:r>
            <a:br>
              <a:rPr lang="en-US" dirty="0"/>
            </a:br>
            <a:r>
              <a:rPr lang="en-US" dirty="0"/>
              <a:t>   4-log reduction = 99.99%</a:t>
            </a:r>
          </a:p>
        </p:txBody>
      </p:sp>
      <p:pic>
        <p:nvPicPr>
          <p:cNvPr id="3074" name="Picture 2" descr="Image result for images of direct potable reuse using ozone in treatment t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4" y="4955045"/>
            <a:ext cx="8980098" cy="184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6439165" y="4890249"/>
            <a:ext cx="1544128" cy="150096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24765" y="1135791"/>
            <a:ext cx="914400" cy="190804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2076A3-7C2D-4135-AAF8-9675B036ABF1}"/>
              </a:ext>
            </a:extLst>
          </p:cNvPr>
          <p:cNvCxnSpPr>
            <a:cxnSpLocks/>
          </p:cNvCxnSpPr>
          <p:nvPr/>
        </p:nvCxnSpPr>
        <p:spPr>
          <a:xfrm>
            <a:off x="5879365" y="3043839"/>
            <a:ext cx="113356" cy="169441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Down 11">
            <a:extLst>
              <a:ext uri="{FF2B5EF4-FFF2-40B4-BE49-F238E27FC236}">
                <a16:creationId xmlns:a16="http://schemas.microsoft.com/office/drawing/2014/main" id="{BC329027-34C1-46D6-809F-74BBA174338E}"/>
              </a:ext>
            </a:extLst>
          </p:cNvPr>
          <p:cNvSpPr/>
          <p:nvPr/>
        </p:nvSpPr>
        <p:spPr>
          <a:xfrm>
            <a:off x="8487178" y="4178460"/>
            <a:ext cx="484632" cy="6363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AD9EDA-393B-4584-A8A0-3B581E498BD3}"/>
              </a:ext>
            </a:extLst>
          </p:cNvPr>
          <p:cNvSpPr/>
          <p:nvPr/>
        </p:nvSpPr>
        <p:spPr>
          <a:xfrm>
            <a:off x="4664507" y="4962882"/>
            <a:ext cx="914400" cy="3270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BAF</a:t>
            </a:r>
          </a:p>
        </p:txBody>
      </p:sp>
    </p:spTree>
    <p:extLst>
      <p:ext uri="{BB962C8B-B14F-4D97-AF65-F5344CB8AC3E}">
        <p14:creationId xmlns:p14="http://schemas.microsoft.com/office/powerpoint/2010/main" val="324573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Advanced oxidation (AOP)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651" y="2326235"/>
            <a:ext cx="4111143" cy="42062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Advanced oxidation utilizes oxidizing intermediates, like hydroxyl radicals (OH</a:t>
            </a:r>
            <a:r>
              <a:rPr lang="en-US" sz="2400" baseline="30000" dirty="0"/>
              <a:t>-</a:t>
            </a:r>
            <a:r>
              <a:rPr lang="en-US" sz="2400" dirty="0"/>
              <a:t>), to oxidize organic pollutants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Advanced oxidation is used because chemical oxidation takes place slowly in environment</a:t>
            </a:r>
          </a:p>
          <a:p>
            <a:endParaRPr lang="en-US" sz="2000" dirty="0"/>
          </a:p>
        </p:txBody>
      </p:sp>
      <p:pic>
        <p:nvPicPr>
          <p:cNvPr id="4100" name="Picture 4" descr="Industrial ozone generators">
            <a:extLst>
              <a:ext uri="{FF2B5EF4-FFF2-40B4-BE49-F238E27FC236}">
                <a16:creationId xmlns:a16="http://schemas.microsoft.com/office/drawing/2014/main" id="{AD79D711-33A2-4BDE-BE5B-89298F3E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78" y="5804368"/>
            <a:ext cx="778979" cy="17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1DCCE868-2D2D-4A05-B940-BAD57FE85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35" y="2308054"/>
            <a:ext cx="4615891" cy="3672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DEBF4E-DE89-462D-A9D5-F110BF7ECEE6}"/>
              </a:ext>
            </a:extLst>
          </p:cNvPr>
          <p:cNvSpPr/>
          <p:nvPr/>
        </p:nvSpPr>
        <p:spPr>
          <a:xfrm>
            <a:off x="4967021" y="5010912"/>
            <a:ext cx="816040" cy="50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5AC5A7-ADFC-4766-A8B2-E75B0176AC40}"/>
              </a:ext>
            </a:extLst>
          </p:cNvPr>
          <p:cNvSpPr/>
          <p:nvPr/>
        </p:nvSpPr>
        <p:spPr>
          <a:xfrm>
            <a:off x="6114177" y="2816999"/>
            <a:ext cx="965606" cy="502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Ozone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6EA199-D33F-49B6-91BE-0BC0589115F9}"/>
              </a:ext>
            </a:extLst>
          </p:cNvPr>
          <p:cNvSpPr/>
          <p:nvPr/>
        </p:nvSpPr>
        <p:spPr>
          <a:xfrm>
            <a:off x="7410902" y="4981651"/>
            <a:ext cx="797358" cy="504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UV </a:t>
            </a: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575EBCC3-2239-4BB8-A7C3-F54078CC7EBB}"/>
              </a:ext>
            </a:extLst>
          </p:cNvPr>
          <p:cNvSpPr/>
          <p:nvPr/>
        </p:nvSpPr>
        <p:spPr>
          <a:xfrm rot="1892521">
            <a:off x="5627022" y="3525204"/>
            <a:ext cx="641273" cy="1216304"/>
          </a:xfrm>
          <a:prstGeom prst="up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97BE09B1-63D0-4CF9-8962-FB8CC46846C5}"/>
              </a:ext>
            </a:extLst>
          </p:cNvPr>
          <p:cNvSpPr/>
          <p:nvPr/>
        </p:nvSpPr>
        <p:spPr>
          <a:xfrm rot="19634372">
            <a:off x="6929599" y="3530379"/>
            <a:ext cx="626504" cy="1161534"/>
          </a:xfrm>
          <a:prstGeom prst="up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-Down 15">
            <a:extLst>
              <a:ext uri="{FF2B5EF4-FFF2-40B4-BE49-F238E27FC236}">
                <a16:creationId xmlns:a16="http://schemas.microsoft.com/office/drawing/2014/main" id="{317942FA-44DE-41D5-8859-FC76A02C578F}"/>
              </a:ext>
            </a:extLst>
          </p:cNvPr>
          <p:cNvSpPr/>
          <p:nvPr/>
        </p:nvSpPr>
        <p:spPr>
          <a:xfrm rot="5400000">
            <a:off x="6294144" y="4675820"/>
            <a:ext cx="605675" cy="1161534"/>
          </a:xfrm>
          <a:prstGeom prst="up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3C62ED-5CE9-4A3F-BFCB-245162E73E81}"/>
              </a:ext>
            </a:extLst>
          </p:cNvPr>
          <p:cNvSpPr/>
          <p:nvPr/>
        </p:nvSpPr>
        <p:spPr>
          <a:xfrm>
            <a:off x="5991050" y="2371690"/>
            <a:ext cx="1257037" cy="13253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Ozone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7E5169-1360-469F-ABD5-14666C6EBAAD}"/>
              </a:ext>
            </a:extLst>
          </p:cNvPr>
          <p:cNvSpPr/>
          <p:nvPr/>
        </p:nvSpPr>
        <p:spPr>
          <a:xfrm>
            <a:off x="4664523" y="4571367"/>
            <a:ext cx="1327836" cy="132539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22E007-E22A-4A9C-B4F8-AB3083E93D5C}"/>
              </a:ext>
            </a:extLst>
          </p:cNvPr>
          <p:cNvSpPr/>
          <p:nvPr/>
        </p:nvSpPr>
        <p:spPr>
          <a:xfrm>
            <a:off x="7177750" y="4551785"/>
            <a:ext cx="1296650" cy="13648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UV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2A5B15-E651-49C7-881D-384387B6EFE2}"/>
              </a:ext>
            </a:extLst>
          </p:cNvPr>
          <p:cNvSpPr/>
          <p:nvPr/>
        </p:nvSpPr>
        <p:spPr>
          <a:xfrm>
            <a:off x="6136247" y="4056991"/>
            <a:ext cx="945004" cy="867389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AOP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C2F62F-478C-4121-B5FC-F1C5CAC30DFC}"/>
              </a:ext>
            </a:extLst>
          </p:cNvPr>
          <p:cNvSpPr/>
          <p:nvPr/>
        </p:nvSpPr>
        <p:spPr>
          <a:xfrm>
            <a:off x="6151549" y="4039163"/>
            <a:ext cx="914400" cy="9144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AOP</a:t>
            </a:r>
          </a:p>
          <a:p>
            <a:pPr algn="ctr"/>
            <a:r>
              <a:rPr lang="en-US" dirty="0"/>
              <a:t>OH</a:t>
            </a:r>
            <a:r>
              <a:rPr lang="en-US" baseline="30000" dirty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1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Advanced Oxidation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445" y="2179930"/>
            <a:ext cx="4769510" cy="435254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Facilitates destruction</a:t>
            </a:r>
            <a:r>
              <a:rPr lang="en-US" sz="2400" b="1" dirty="0"/>
              <a:t> </a:t>
            </a:r>
            <a:r>
              <a:rPr lang="en-US" sz="2400" dirty="0"/>
              <a:t>of target pollutants &amp; mineralization of pollutants &amp; byproducts  </a:t>
            </a:r>
          </a:p>
          <a:p>
            <a:r>
              <a:rPr lang="en-US" sz="2400" dirty="0"/>
              <a:t>Treats organic contaminants: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  </a:t>
            </a:r>
            <a:r>
              <a:rPr lang="en-US" sz="2000" dirty="0"/>
              <a:t>1) Trichloroethylene, perchloroethylene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2) 1,4-dioxane, methyl-tert-butyl ether 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(MTBE), acetone, phenols, N-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nitrosodimethylamine (NDMA), &amp; 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BTEX </a:t>
            </a:r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AA4918F2-5F45-4B9C-8EC8-B8C83C52C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35" y="2326234"/>
            <a:ext cx="4141765" cy="2764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BDEFB7-F41E-4FA1-8A77-E0B891AF6509}"/>
              </a:ext>
            </a:extLst>
          </p:cNvPr>
          <p:cNvSpPr/>
          <p:nvPr/>
        </p:nvSpPr>
        <p:spPr>
          <a:xfrm>
            <a:off x="5942679" y="4746813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776208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3949"/>
            <a:ext cx="9143999" cy="1511973"/>
          </a:xfrm>
        </p:spPr>
        <p:txBody>
          <a:bodyPr>
            <a:noAutofit/>
          </a:bodyPr>
          <a:lstStyle/>
          <a:p>
            <a:r>
              <a:rPr lang="en-US" sz="4000" dirty="0"/>
              <a:t>Treatment trains - Multiple barrier approach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583018"/>
              </p:ext>
            </p:extLst>
          </p:nvPr>
        </p:nvGraphicFramePr>
        <p:xfrm>
          <a:off x="1467362" y="4157416"/>
          <a:ext cx="6392490" cy="218652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278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9848">
                <a:tc>
                  <a:txBody>
                    <a:bodyPr/>
                    <a:lstStyle/>
                    <a:p>
                      <a:r>
                        <a:rPr lang="en-US" sz="1800" dirty="0"/>
                        <a:t>Target</a:t>
                      </a:r>
                      <a:endParaRPr lang="en-US" sz="1800" b="0" dirty="0"/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WWTP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MF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RO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UV &amp; Ozone AOP</a:t>
                      </a:r>
                      <a:endParaRPr lang="en-US" sz="1800" b="0" dirty="0"/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Protozoa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Virus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MCLs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669">
                <a:tc>
                  <a:txBody>
                    <a:bodyPr/>
                    <a:lstStyle/>
                    <a:p>
                      <a:r>
                        <a:rPr lang="en-US" sz="1800" dirty="0"/>
                        <a:t>CECs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78553"/>
              </p:ext>
            </p:extLst>
          </p:nvPr>
        </p:nvGraphicFramePr>
        <p:xfrm>
          <a:off x="552795" y="1789981"/>
          <a:ext cx="8038407" cy="19888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215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8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9476">
                <a:tc>
                  <a:txBody>
                    <a:bodyPr/>
                    <a:lstStyle/>
                    <a:p>
                      <a:r>
                        <a:rPr lang="en-US" sz="1800" b="1" dirty="0"/>
                        <a:t>Target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WWTP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Ozone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BAF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UF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GAC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UV &amp; H</a:t>
                      </a:r>
                      <a:r>
                        <a:rPr lang="en-US" sz="1800" b="1" baseline="-25000" dirty="0"/>
                        <a:t>2</a:t>
                      </a:r>
                      <a:r>
                        <a:rPr lang="en-US" sz="1800" b="1" baseline="0" dirty="0"/>
                        <a:t>O</a:t>
                      </a:r>
                      <a:r>
                        <a:rPr lang="en-US" sz="1800" b="1" baseline="-25000" dirty="0"/>
                        <a:t>2</a:t>
                      </a:r>
                      <a:r>
                        <a:rPr lang="en-US" sz="1800" b="1" dirty="0"/>
                        <a:t> AOP</a:t>
                      </a:r>
                    </a:p>
                  </a:txBody>
                  <a:tcPr marL="68580" marR="68580" marT="6858" marB="6858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Protozoa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Virus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MCLs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r>
                        <a:rPr lang="en-US" sz="1800" dirty="0"/>
                        <a:t>CECs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X</a:t>
                      </a:r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X</a:t>
                      </a:r>
                      <a:endParaRPr lang="en-US" sz="1800" b="0" dirty="0"/>
                    </a:p>
                  </a:txBody>
                  <a:tcPr marL="68580" marR="68580" marT="6858" marB="6858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869590C0-DD1A-4FF3-A2BF-63C5E22791EC}"/>
              </a:ext>
            </a:extLst>
          </p:cNvPr>
          <p:cNvSpPr/>
          <p:nvPr/>
        </p:nvSpPr>
        <p:spPr>
          <a:xfrm>
            <a:off x="1199624" y="1870744"/>
            <a:ext cx="6535025" cy="1593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E3B082F-589F-49B5-947D-B27DC1122DBC}"/>
              </a:ext>
            </a:extLst>
          </p:cNvPr>
          <p:cNvSpPr/>
          <p:nvPr/>
        </p:nvSpPr>
        <p:spPr>
          <a:xfrm>
            <a:off x="2148979" y="4436085"/>
            <a:ext cx="4704828" cy="1359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47610D-9689-447E-8219-A778FCAB7F14}"/>
              </a:ext>
            </a:extLst>
          </p:cNvPr>
          <p:cNvSpPr/>
          <p:nvPr/>
        </p:nvSpPr>
        <p:spPr>
          <a:xfrm>
            <a:off x="3123644" y="1870743"/>
            <a:ext cx="914400" cy="538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1F303E-0FE5-4725-8C07-BAEC73FAA45B}"/>
              </a:ext>
            </a:extLst>
          </p:cNvPr>
          <p:cNvSpPr/>
          <p:nvPr/>
        </p:nvSpPr>
        <p:spPr>
          <a:xfrm>
            <a:off x="4206407" y="1841795"/>
            <a:ext cx="914400" cy="538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36408A-9E82-40E8-A30F-CCBF50886F43}"/>
              </a:ext>
            </a:extLst>
          </p:cNvPr>
          <p:cNvSpPr/>
          <p:nvPr/>
        </p:nvSpPr>
        <p:spPr>
          <a:xfrm>
            <a:off x="5347188" y="1831799"/>
            <a:ext cx="914400" cy="538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  <a:p>
            <a:pPr algn="ctr"/>
            <a:r>
              <a:rPr lang="en-US" dirty="0"/>
              <a:t>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4BAA90-6D34-4416-8F7D-257DAF779260}"/>
              </a:ext>
            </a:extLst>
          </p:cNvPr>
          <p:cNvSpPr/>
          <p:nvPr/>
        </p:nvSpPr>
        <p:spPr>
          <a:xfrm>
            <a:off x="6853807" y="4235038"/>
            <a:ext cx="914400" cy="538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17D048F-D147-4B2F-976C-7E8E02263943}"/>
              </a:ext>
            </a:extLst>
          </p:cNvPr>
          <p:cNvSpPr/>
          <p:nvPr/>
        </p:nvSpPr>
        <p:spPr>
          <a:xfrm>
            <a:off x="4200050" y="4235038"/>
            <a:ext cx="914400" cy="538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  <a:p>
            <a:pPr algn="ctr"/>
            <a:r>
              <a:rPr lang="en-US" dirty="0"/>
              <a:t>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725F6F-D660-452F-B671-C7B91918B8DB}"/>
              </a:ext>
            </a:extLst>
          </p:cNvPr>
          <p:cNvSpPr/>
          <p:nvPr/>
        </p:nvSpPr>
        <p:spPr>
          <a:xfrm>
            <a:off x="5460092" y="4235038"/>
            <a:ext cx="914400" cy="538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15E5F-DC46-45C3-BCC3-9A47987EA41B}"/>
              </a:ext>
            </a:extLst>
          </p:cNvPr>
          <p:cNvSpPr/>
          <p:nvPr/>
        </p:nvSpPr>
        <p:spPr>
          <a:xfrm>
            <a:off x="7545861" y="1831798"/>
            <a:ext cx="914400" cy="538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BE5678A-F7DA-4C57-B6AE-9E44B3A0F295}"/>
              </a:ext>
            </a:extLst>
          </p:cNvPr>
          <p:cNvSpPr/>
          <p:nvPr/>
        </p:nvSpPr>
        <p:spPr>
          <a:xfrm>
            <a:off x="8503884" y="1828556"/>
            <a:ext cx="627397" cy="538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16</a:t>
            </a:r>
          </a:p>
          <a:p>
            <a:pPr algn="ctr"/>
            <a:r>
              <a:rPr lang="en-US" dirty="0"/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10A204-93FC-4C76-A945-BA8D8C6E9C91}"/>
              </a:ext>
            </a:extLst>
          </p:cNvPr>
          <p:cNvSpPr/>
          <p:nvPr/>
        </p:nvSpPr>
        <p:spPr>
          <a:xfrm>
            <a:off x="7914072" y="4235038"/>
            <a:ext cx="627397" cy="5380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</a:t>
            </a:r>
          </a:p>
          <a:p>
            <a:pPr algn="ctr"/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4999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of AOP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2077" y="2121408"/>
            <a:ext cx="4689043" cy="45310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UV/H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 </a:t>
            </a:r>
            <a:r>
              <a:rPr lang="en-US" sz="2400" dirty="0"/>
              <a:t>process treats low levels of contaminants: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1) Pesticides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2) Herbicides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3) Endocrine disruption compounds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4) Pharmaceutical products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5) Emerging contaminates (CEC)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Other AOP systems are: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1) O</a:t>
            </a:r>
            <a:r>
              <a:rPr lang="en-US" sz="2000" baseline="-25000" dirty="0"/>
              <a:t>3</a:t>
            </a:r>
            <a:r>
              <a:rPr lang="en-US" sz="2000" dirty="0"/>
              <a:t>/H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2) UV/O</a:t>
            </a:r>
            <a:r>
              <a:rPr lang="en-US" sz="2000" baseline="-25000" dirty="0"/>
              <a:t>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aseline="-25000" dirty="0"/>
              <a:t>     </a:t>
            </a:r>
            <a:r>
              <a:rPr lang="en-US" sz="2000" dirty="0"/>
              <a:t>3) HOCl</a:t>
            </a:r>
            <a:r>
              <a:rPr lang="en-US" sz="2000" baseline="40000" dirty="0"/>
              <a:t>-</a:t>
            </a:r>
            <a:r>
              <a:rPr lang="en-US" sz="2000" dirty="0"/>
              <a:t>/UV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51C1E5B2-1043-4F42-BC78-1F511971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" y="2242967"/>
            <a:ext cx="4091634" cy="2661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227847-D705-41AE-861E-ABD28FB4418A}"/>
              </a:ext>
            </a:extLst>
          </p:cNvPr>
          <p:cNvSpPr/>
          <p:nvPr/>
        </p:nvSpPr>
        <p:spPr>
          <a:xfrm>
            <a:off x="285300" y="4545477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230325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Types of aop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2077518"/>
            <a:ext cx="4303620" cy="40379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UV/H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 </a:t>
            </a:r>
            <a:r>
              <a:rPr lang="en-US" sz="2400" dirty="0"/>
              <a:t>AOPs require UV doses 10-50 times more than for UV disinfection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Water treatment processes that use AOP achieve high levels of pathogen inactivation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UV/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 </a:t>
            </a:r>
            <a:r>
              <a:rPr lang="en-US" sz="2400" dirty="0"/>
              <a:t>systems are used to treat seasonal taste &amp; odor problems as well as organics</a:t>
            </a:r>
          </a:p>
          <a:p>
            <a:endParaRPr lang="en-US" dirty="0"/>
          </a:p>
        </p:txBody>
      </p:sp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7C640411-0303-4738-A259-EB4A4B0F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87" y="2446634"/>
            <a:ext cx="4162350" cy="2938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0ED8E8-4DF0-4610-AEF6-F53E69B45542}"/>
              </a:ext>
            </a:extLst>
          </p:cNvPr>
          <p:cNvSpPr/>
          <p:nvPr/>
        </p:nvSpPr>
        <p:spPr>
          <a:xfrm>
            <a:off x="4841587" y="5040428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114065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86263"/>
            <a:ext cx="7765321" cy="1690776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000" dirty="0"/>
              <a:t>Log removal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740589"/>
              </p:ext>
            </p:extLst>
          </p:nvPr>
        </p:nvGraphicFramePr>
        <p:xfrm>
          <a:off x="276264" y="1117485"/>
          <a:ext cx="8417857" cy="1908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7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6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9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25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233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ClNH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en-US" sz="2000" baseline="-25000" dirty="0" err="1">
                          <a:solidFill>
                            <a:schemeClr val="bg1"/>
                          </a:solidFill>
                        </a:rPr>
                        <a:t>Monochloramine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MF &amp; UF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RO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UV/AOP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Cl</a:t>
                      </a:r>
                      <a:r>
                        <a:rPr lang="en-US" sz="2000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Virus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11-12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Crypto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11-12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i="1" dirty="0"/>
                        <a:t>Giardia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1-2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14-15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Content Placeholder 4" descr="C:\Users\bstanford\OneDrive - Hazen and Sawyer, P.C-\00 Projects\2014\WateReuse-13-03 CCPs for DPR\CCP Monitoring\20023-001-001 RO UVAOP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 b="54191"/>
          <a:stretch/>
        </p:blipFill>
        <p:spPr bwMode="auto">
          <a:xfrm>
            <a:off x="120015" y="3277107"/>
            <a:ext cx="5444023" cy="181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 descr="C:\Users\bstanford\OneDrive - Hazen and Sawyer, P.C-\00 Projects\2014\WateReuse-13-03 CCPs for DPR\CCP Monitoring\20023-001-001 RO UVAOP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6"/>
          <a:stretch/>
        </p:blipFill>
        <p:spPr bwMode="auto">
          <a:xfrm>
            <a:off x="4071667" y="5094790"/>
            <a:ext cx="5072333" cy="17325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201728" y="1117484"/>
            <a:ext cx="1220337" cy="188780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85404" y="5265100"/>
            <a:ext cx="1894402" cy="1441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33048" y="2982201"/>
            <a:ext cx="37685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Log reduction relates to percentage  microorganisms physically removed/ inactivated by given process:</a:t>
            </a:r>
          </a:p>
          <a:p>
            <a:r>
              <a:rPr lang="en-US" dirty="0"/>
              <a:t>  1-log reduction = 90%  removal</a:t>
            </a:r>
            <a:br>
              <a:rPr lang="en-US" dirty="0"/>
            </a:br>
            <a:r>
              <a:rPr lang="en-US" dirty="0"/>
              <a:t>  2-log reduction = 99%</a:t>
            </a:r>
            <a:br>
              <a:rPr lang="en-US" dirty="0"/>
            </a:br>
            <a:r>
              <a:rPr lang="en-US" dirty="0"/>
              <a:t>  3-log reduction = 99.9%</a:t>
            </a:r>
            <a:br>
              <a:rPr lang="en-US" dirty="0"/>
            </a:br>
            <a:r>
              <a:rPr lang="en-US" dirty="0"/>
              <a:t>  4-log reduction = 99.99%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09FF14-2417-4BF6-A741-FA89E65E3189}"/>
              </a:ext>
            </a:extLst>
          </p:cNvPr>
          <p:cNvCxnSpPr>
            <a:cxnSpLocks/>
          </p:cNvCxnSpPr>
          <p:nvPr/>
        </p:nvCxnSpPr>
        <p:spPr>
          <a:xfrm>
            <a:off x="5633048" y="3090823"/>
            <a:ext cx="329445" cy="200396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8F163D59-206D-473A-BA74-1E4417399FCE}"/>
              </a:ext>
            </a:extLst>
          </p:cNvPr>
          <p:cNvSpPr/>
          <p:nvPr/>
        </p:nvSpPr>
        <p:spPr>
          <a:xfrm>
            <a:off x="8275667" y="4184812"/>
            <a:ext cx="484632" cy="63633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901-124E-438D-AB69-F19CC0D1D5F4}"/>
              </a:ext>
            </a:extLst>
          </p:cNvPr>
          <p:cNvSpPr/>
          <p:nvPr/>
        </p:nvSpPr>
        <p:spPr>
          <a:xfrm>
            <a:off x="3528204" y="5562092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F0"/>
                </a:solidFill>
              </a:rPr>
              <a:t>AOP</a:t>
            </a:r>
          </a:p>
        </p:txBody>
      </p:sp>
    </p:spTree>
    <p:extLst>
      <p:ext uri="{BB962C8B-B14F-4D97-AF65-F5344CB8AC3E}">
        <p14:creationId xmlns:p14="http://schemas.microsoft.com/office/powerpoint/2010/main" val="42547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347" y="1"/>
            <a:ext cx="7765321" cy="1286539"/>
          </a:xfrm>
        </p:spPr>
        <p:txBody>
          <a:bodyPr>
            <a:normAutofit/>
          </a:bodyPr>
          <a:lstStyle/>
          <a:p>
            <a:r>
              <a:rPr lang="en-US" sz="4000" dirty="0"/>
              <a:t>Advanced oxidation </a:t>
            </a: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21" y="1287997"/>
            <a:ext cx="8251371" cy="5178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AA8A87-420C-4060-8888-AAD27CCF91F8}"/>
              </a:ext>
            </a:extLst>
          </p:cNvPr>
          <p:cNvSpPr/>
          <p:nvPr/>
        </p:nvSpPr>
        <p:spPr>
          <a:xfrm>
            <a:off x="7428249" y="6118213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90713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DB7E-46CB-4C7C-9570-54B827621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 Water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0FAD5-C129-46D5-8BB7-AFE4FEE47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48" y="2253082"/>
            <a:ext cx="4088152" cy="429402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All water on earth is potential source of drinking water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Surface water &amp; groundwater are primary sources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Large cities depend on large rivers for water supplies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Reclaimed water use is growing as treatment technologies evolve </a:t>
            </a:r>
          </a:p>
          <a:p>
            <a:endParaRPr lang="en-US" sz="2400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E9DA51F-9CA6-4014-A032-C9583B39F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27" y="2311604"/>
            <a:ext cx="4286707" cy="3358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3933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Biological Aerated Filtration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0717" y="2326233"/>
            <a:ext cx="7390905" cy="39221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Biological aerated filtration (biofiltration-BAF) is fixed–film process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Biofilm is formed by community of microorganisms (bacteria, fungi, yeast), macro-organisms (protozoa, worms, insect larvae) &amp; extracellular polymeric substances (EPS)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 Water is applied intermittently or continuously over media, via up-flow or downflow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Process is aerobic </a:t>
            </a:r>
          </a:p>
        </p:txBody>
      </p:sp>
    </p:spTree>
    <p:extLst>
      <p:ext uri="{BB962C8B-B14F-4D97-AF65-F5344CB8AC3E}">
        <p14:creationId xmlns:p14="http://schemas.microsoft.com/office/powerpoint/2010/main" val="16551931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4C4895-8979-4F32-86AC-E29C841B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381000"/>
            <a:ext cx="7765321" cy="914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Biological aerated  filtration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B2AABDA-7B11-4018-BED2-F26C775BB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88137F-C683-496E-B8D2-52E41550E87C}"/>
              </a:ext>
            </a:extLst>
          </p:cNvPr>
          <p:cNvSpPr/>
          <p:nvPr/>
        </p:nvSpPr>
        <p:spPr>
          <a:xfrm>
            <a:off x="120128" y="6477000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567885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2E1F4-4D74-4DA8-81BD-3E7C102B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Biological aerated filtration 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DDE9AE8-9A09-41A3-BD46-0E9C9E973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" y="1924050"/>
            <a:ext cx="9089571" cy="4933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BC2F66-6C68-4D5A-A0E6-F08849448BA1}"/>
              </a:ext>
            </a:extLst>
          </p:cNvPr>
          <p:cNvSpPr/>
          <p:nvPr/>
        </p:nvSpPr>
        <p:spPr>
          <a:xfrm>
            <a:off x="120128" y="6525279"/>
            <a:ext cx="11304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waterworld.com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267706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Biological filtration/oxidation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5" y="2377440"/>
            <a:ext cx="8303379" cy="33942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Organic matter &amp; water components diffuse into biofilm where treatment occurs through biodegradation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Biofiltration processes are aerobic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Oxygen is supplied to biofilm, concurrently or counter-currently with water flow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Aeration occurs passively by natural flow of air through process or by forced air supplied by blowers</a:t>
            </a:r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38C87C7E-7686-478A-8DF6-9EF593170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12" y="4782398"/>
            <a:ext cx="3204595" cy="2019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0ED66C-E4BD-45F0-B985-E4074196717D}"/>
              </a:ext>
            </a:extLst>
          </p:cNvPr>
          <p:cNvSpPr/>
          <p:nvPr/>
        </p:nvSpPr>
        <p:spPr>
          <a:xfrm>
            <a:off x="6498772" y="5543093"/>
            <a:ext cx="914400" cy="498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300AF-8625-4126-B261-84A75FFE42EB}"/>
              </a:ext>
            </a:extLst>
          </p:cNvPr>
          <p:cNvSpPr/>
          <p:nvPr/>
        </p:nvSpPr>
        <p:spPr>
          <a:xfrm>
            <a:off x="7538560" y="6548349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715969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C14CAA-EA1D-40C4-AD69-EE62AC9D6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Biological  aerated flooded filter (BAFF)</a:t>
            </a:r>
          </a:p>
        </p:txBody>
      </p:sp>
      <p:pic>
        <p:nvPicPr>
          <p:cNvPr id="13314" name="Picture 2" descr="See the source image">
            <a:extLst>
              <a:ext uri="{FF2B5EF4-FFF2-40B4-BE49-F238E27FC236}">
                <a16:creationId xmlns:a16="http://schemas.microsoft.com/office/drawing/2014/main" id="{3AC1D562-1BAC-4087-BD9D-1AAF475C9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4" y="1843430"/>
            <a:ext cx="8887968" cy="494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273082-FE9F-47B2-BD14-CBACDEA45EC5}"/>
              </a:ext>
            </a:extLst>
          </p:cNvPr>
          <p:cNvSpPr/>
          <p:nvPr/>
        </p:nvSpPr>
        <p:spPr>
          <a:xfrm>
            <a:off x="7479895" y="6406984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559500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Biological filtration/Oxidation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996581"/>
            <a:ext cx="7765321" cy="42518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Microorganisms' activity is key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Process can maintain performance &amp; rapidly return to initial levels following period of no flow, intense use, toxic shocks, &amp; media backwash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Structure of biofilm protects microorganisms from environmental conditions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It retains biomass inside process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Process control based on empty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/>
              <a:t>  bed contact time (EBC - 15min)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D8AA608-13CE-409B-AEA8-3C7CA0DE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872" y="3924924"/>
            <a:ext cx="3582099" cy="2806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42DB7F-10B8-40E1-8870-4388E6928077}"/>
              </a:ext>
            </a:extLst>
          </p:cNvPr>
          <p:cNvSpPr/>
          <p:nvPr/>
        </p:nvSpPr>
        <p:spPr>
          <a:xfrm>
            <a:off x="4855030" y="6291929"/>
            <a:ext cx="1658082" cy="335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Biofilm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976A9-59A8-494A-9B5F-5A4C57D55C3C}"/>
              </a:ext>
            </a:extLst>
          </p:cNvPr>
          <p:cNvSpPr/>
          <p:nvPr/>
        </p:nvSpPr>
        <p:spPr>
          <a:xfrm>
            <a:off x="5315535" y="6604083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269435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Biological filtration/oxidation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674" y="2088860"/>
            <a:ext cx="4118892" cy="44969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Microbial growth attached to filter media (biofilm) consumes organic matter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End products are carbon dioxide, water, biomass, &amp; simple organics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Particle filtration takes place on bare filter media &amp; biofilm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To promote biological activity ozone is added upstream to filter</a:t>
            </a:r>
          </a:p>
          <a:p>
            <a:endParaRPr lang="en-US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20E1CCDA-F17C-48BE-8802-3096C836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57" y="1935922"/>
            <a:ext cx="4767943" cy="4649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0CF8D8-BF42-49D7-AEB7-429CA972488D}"/>
              </a:ext>
            </a:extLst>
          </p:cNvPr>
          <p:cNvSpPr/>
          <p:nvPr/>
        </p:nvSpPr>
        <p:spPr>
          <a:xfrm>
            <a:off x="4521566" y="6248399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667902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Biological filtration/oxidation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05" y="2267712"/>
            <a:ext cx="4014458" cy="42969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Ozone may be applied prior to rapid mix, or it may be applied prior to biofilter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Biologically active carbon filters are used in place of conventional filtration, or are downstream of conventional (or membrane) filters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07" y="2348178"/>
            <a:ext cx="4367174" cy="3119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1E86F6-A179-40A7-849B-3FF9E1E107AE}"/>
              </a:ext>
            </a:extLst>
          </p:cNvPr>
          <p:cNvSpPr/>
          <p:nvPr/>
        </p:nvSpPr>
        <p:spPr>
          <a:xfrm>
            <a:off x="4761862" y="5098301"/>
            <a:ext cx="1295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9EC3AE"/>
                </a:solidFill>
                <a:latin typeface="Roboto"/>
                <a:hlinkClick r:id="rId3" tooltip="View page"/>
              </a:rPr>
              <a:t>superiorwater.com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195963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DF751-0830-4E5B-8DCC-730099AB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Activated Carbon Filtration (BAC)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0881E-086C-414F-9EEF-DBE89D40C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2416628"/>
            <a:ext cx="7765322" cy="3374571"/>
          </a:xfrm>
        </p:spPr>
        <p:txBody>
          <a:bodyPr>
            <a:normAutofit/>
          </a:bodyPr>
          <a:lstStyle/>
          <a:p>
            <a:r>
              <a:rPr lang="en-US" sz="2400" dirty="0"/>
              <a:t>Biological activated carbon (BAC) filtration has been used for many years in drinking water treatment, usually after ozonation </a:t>
            </a:r>
          </a:p>
          <a:p>
            <a:r>
              <a:rPr lang="en-US" sz="2400" dirty="0"/>
              <a:t>Process is able to significantly remove natural organic matter, ozonation transformation products, disinfection by-product precursors, &amp; taste &amp; odor compounds, like geosmin &amp; 2-methylisoborneol </a:t>
            </a:r>
          </a:p>
        </p:txBody>
      </p:sp>
    </p:spTree>
    <p:extLst>
      <p:ext uri="{BB962C8B-B14F-4D97-AF65-F5344CB8AC3E}">
        <p14:creationId xmlns:p14="http://schemas.microsoft.com/office/powerpoint/2010/main" val="36851580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5AAC07-96E2-45A5-9E9D-2B9A4D26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Biological activated Carbon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7E678C-B8C6-4E25-9461-6AE981103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4464880"/>
          </a:xfrm>
        </p:spPr>
        <p:txBody>
          <a:bodyPr>
            <a:normAutofit/>
          </a:bodyPr>
          <a:lstStyle/>
          <a:p>
            <a:r>
              <a:rPr lang="en-US" sz="2400" dirty="0"/>
              <a:t>Granular activated carbon (GAC) is support material favorable for colonizing of bacteria </a:t>
            </a:r>
          </a:p>
          <a:p>
            <a:r>
              <a:rPr lang="en-US" sz="2400" dirty="0"/>
              <a:t>Bacteria found in environment are responsible for metabolizing biodegradable organic matter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8A613B-BFA7-4012-8984-7DE7FA502D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Combination of ozonation &amp; GAC is referred to as biological activated carbon (BAC) process or biologically enhanced active carbon process </a:t>
            </a:r>
          </a:p>
        </p:txBody>
      </p:sp>
    </p:spTree>
    <p:extLst>
      <p:ext uri="{BB962C8B-B14F-4D97-AF65-F5344CB8AC3E}">
        <p14:creationId xmlns:p14="http://schemas.microsoft.com/office/powerpoint/2010/main" val="1264733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366BECEC-8F51-4C8B-BCBB-7B2EAD0A5403}" vid="{FE1F2A30-B28A-48C1-B285-BEE485683C89}"/>
    </a:ext>
  </a:extLst>
</a:theme>
</file>

<file path=ppt/theme/theme2.xml><?xml version="1.0" encoding="utf-8"?>
<a:theme xmlns:a="http://schemas.openxmlformats.org/drawingml/2006/main" name="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81538F0C2D2743B0F6E3CB01905E76" ma:contentTypeVersion="11" ma:contentTypeDescription="Create a new document." ma:contentTypeScope="" ma:versionID="f70ae1034dd0b623b4052b260ba58ac8">
  <xsd:schema xmlns:xsd="http://www.w3.org/2001/XMLSchema" xmlns:xs="http://www.w3.org/2001/XMLSchema" xmlns:p="http://schemas.microsoft.com/office/2006/metadata/properties" xmlns:ns3="a1459898-9ed1-4abe-ad7b-442d670b8709" targetNamespace="http://schemas.microsoft.com/office/2006/metadata/properties" ma:root="true" ma:fieldsID="0e71b9dfaae3d7ba36b5bbdd83262738" ns3:_="">
    <xsd:import namespace="a1459898-9ed1-4abe-ad7b-442d670b87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59898-9ed1-4abe-ad7b-442d670b8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02E0C2-1F1D-4F46-AF0F-D12E1F404D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459898-9ed1-4abe-ad7b-442d670b8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D0C3CF-0801-4A68-B439-450D8DD6C7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D08FCA-AD71-4E1E-8B03-5A337CCF902C}">
  <ds:schemaRefs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a1459898-9ed1-4abe-ad7b-442d670b870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OWP_Presentation1_standard</Template>
  <TotalTime>8577</TotalTime>
  <Words>5706</Words>
  <Application>Microsoft Office PowerPoint</Application>
  <PresentationFormat>On-screen Show (4:3)</PresentationFormat>
  <Paragraphs>1237</Paragraphs>
  <Slides>134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50" baseType="lpstr">
      <vt:lpstr>Arial</vt:lpstr>
      <vt:lpstr>Calibri</vt:lpstr>
      <vt:lpstr>Calibri Light</vt:lpstr>
      <vt:lpstr>Century Gothic</vt:lpstr>
      <vt:lpstr>Forte</vt:lpstr>
      <vt:lpstr>freight-sans-pro</vt:lpstr>
      <vt:lpstr>Gill Sans MT</vt:lpstr>
      <vt:lpstr>Gotham Book</vt:lpstr>
      <vt:lpstr>Modern Love</vt:lpstr>
      <vt:lpstr>Roboto</vt:lpstr>
      <vt:lpstr>Times New Roman</vt:lpstr>
      <vt:lpstr>Damask</vt:lpstr>
      <vt:lpstr>Office Theme</vt:lpstr>
      <vt:lpstr>5_Office Theme</vt:lpstr>
      <vt:lpstr>6_Office Theme</vt:lpstr>
      <vt:lpstr>Equation</vt:lpstr>
      <vt:lpstr>AWTO Training: Overview of Advanced Water Treatment Technologies and Regulations</vt:lpstr>
      <vt:lpstr>PowerPoint Presentation</vt:lpstr>
      <vt:lpstr>John Rowe, Ph.D </vt:lpstr>
      <vt:lpstr>Advanced water treatment (AWT) </vt:lpstr>
      <vt:lpstr>Objectives</vt:lpstr>
      <vt:lpstr>Definitions</vt:lpstr>
      <vt:lpstr>Introduction  </vt:lpstr>
      <vt:lpstr>Lake Mead </vt:lpstr>
      <vt:lpstr>Raw Water Sources</vt:lpstr>
      <vt:lpstr>Wastewater Reuse</vt:lpstr>
      <vt:lpstr>Irrigation</vt:lpstr>
      <vt:lpstr>Wastewater Reuse</vt:lpstr>
      <vt:lpstr>PowerPoint Presentation</vt:lpstr>
      <vt:lpstr>Indirect &amp; Unplanned Reuse</vt:lpstr>
      <vt:lpstr>Fit-for-Purpose</vt:lpstr>
      <vt:lpstr>PowerPoint Presentation</vt:lpstr>
      <vt:lpstr>Source Water</vt:lpstr>
      <vt:lpstr>Indirect Wastewater Reuse</vt:lpstr>
      <vt:lpstr>Water Reuse Treatment</vt:lpstr>
      <vt:lpstr>Reuse Fit-for-Purpose</vt:lpstr>
      <vt:lpstr>USEPA</vt:lpstr>
      <vt:lpstr>Awt Processes</vt:lpstr>
      <vt:lpstr>AWT Processes</vt:lpstr>
      <vt:lpstr>Wastewater Reuse</vt:lpstr>
      <vt:lpstr>PowerPoint Presentation</vt:lpstr>
      <vt:lpstr>Potable Reuse Water </vt:lpstr>
      <vt:lpstr>Reuse Regulations</vt:lpstr>
      <vt:lpstr>Log Removal Values (LRV)</vt:lpstr>
      <vt:lpstr>Example</vt:lpstr>
      <vt:lpstr>Log Removal value (LRV)</vt:lpstr>
      <vt:lpstr>Reuse Regulations</vt:lpstr>
      <vt:lpstr>Advance Water Treatment Processes</vt:lpstr>
      <vt:lpstr>Advanced Water Treatment</vt:lpstr>
      <vt:lpstr>Advanced Water Treatment Processes </vt:lpstr>
      <vt:lpstr>Advanced Water Treatment Facilities </vt:lpstr>
      <vt:lpstr>PowerPoint Presentation</vt:lpstr>
      <vt:lpstr>Advanced Water Treatment processes (AWT)</vt:lpstr>
      <vt:lpstr>Critical Control Points (CCP)</vt:lpstr>
      <vt:lpstr>Critical Control Points</vt:lpstr>
      <vt:lpstr>Critical Control Points (CCP)</vt:lpstr>
      <vt:lpstr>Treatment  train for AWT</vt:lpstr>
      <vt:lpstr>Additional treatment trains</vt:lpstr>
      <vt:lpstr>Additional treatment trains </vt:lpstr>
      <vt:lpstr>Instrumentation &amp; controls</vt:lpstr>
      <vt:lpstr>Instrumentation &amp; controls</vt:lpstr>
      <vt:lpstr>Instrumentation &amp; controls</vt:lpstr>
      <vt:lpstr>SCADA system </vt:lpstr>
      <vt:lpstr>Awt Processes</vt:lpstr>
      <vt:lpstr>Membrane filtration processes</vt:lpstr>
      <vt:lpstr>PowerPoint Presentation</vt:lpstr>
      <vt:lpstr>PowerPoint Presentation</vt:lpstr>
      <vt:lpstr>PowerPoint Presentation</vt:lpstr>
      <vt:lpstr>Types of membranes</vt:lpstr>
      <vt:lpstr>Filtration spectrum</vt:lpstr>
      <vt:lpstr>Primary modes of membrane filtration </vt:lpstr>
      <vt:lpstr>PowerPoint Presentation</vt:lpstr>
      <vt:lpstr>Microfiltration (MF)</vt:lpstr>
      <vt:lpstr>Microfiltration </vt:lpstr>
      <vt:lpstr>Microfiltration</vt:lpstr>
      <vt:lpstr>Log removal      </vt:lpstr>
      <vt:lpstr>Ultrafiltration (UF)       </vt:lpstr>
      <vt:lpstr>MBR</vt:lpstr>
      <vt:lpstr>ultrafiltration</vt:lpstr>
      <vt:lpstr>Ultrafiltration     </vt:lpstr>
      <vt:lpstr>Log removal      </vt:lpstr>
      <vt:lpstr>Nanofiltration (NF)    </vt:lpstr>
      <vt:lpstr>Nanofiltration  </vt:lpstr>
      <vt:lpstr>Reverse osmosis (RO)  </vt:lpstr>
      <vt:lpstr>Log removal    </vt:lpstr>
      <vt:lpstr>Reverse osmosis    </vt:lpstr>
      <vt:lpstr>Membrane  technology  </vt:lpstr>
      <vt:lpstr>Ro Membrane</vt:lpstr>
      <vt:lpstr>Ozone</vt:lpstr>
      <vt:lpstr>Ozone    </vt:lpstr>
      <vt:lpstr>Multiple barrier approach to Treatment</vt:lpstr>
      <vt:lpstr>Ozone    </vt:lpstr>
      <vt:lpstr>Log removal    </vt:lpstr>
      <vt:lpstr>Ultraviolet Light (UV)   </vt:lpstr>
      <vt:lpstr>Ultraviolet Light (UV)   </vt:lpstr>
      <vt:lpstr>Ultraviolet light  </vt:lpstr>
      <vt:lpstr>Ultraviolet light </vt:lpstr>
      <vt:lpstr>Log removal    </vt:lpstr>
      <vt:lpstr>Advanced oxidation (AOP)</vt:lpstr>
      <vt:lpstr>Advanced Oxidation</vt:lpstr>
      <vt:lpstr>Treatment trains - Multiple barrier approach</vt:lpstr>
      <vt:lpstr>Types of AOP</vt:lpstr>
      <vt:lpstr>Types of aop</vt:lpstr>
      <vt:lpstr>Log removal    </vt:lpstr>
      <vt:lpstr>Advanced oxidation </vt:lpstr>
      <vt:lpstr>Biological Aerated Filtration </vt:lpstr>
      <vt:lpstr>Biological aerated  filtration</vt:lpstr>
      <vt:lpstr>Biological aerated filtration </vt:lpstr>
      <vt:lpstr>Biological filtration/oxidation </vt:lpstr>
      <vt:lpstr>Biological  aerated flooded filter (BAFF)</vt:lpstr>
      <vt:lpstr>Biological filtration/Oxidation   </vt:lpstr>
      <vt:lpstr>Biological filtration/oxidation  </vt:lpstr>
      <vt:lpstr>Biological filtration/oxidation  </vt:lpstr>
      <vt:lpstr>Biological Activated Carbon Filtration (BAC)</vt:lpstr>
      <vt:lpstr>Biological activated Carbon </vt:lpstr>
      <vt:lpstr>Biological filtration/Oxidation</vt:lpstr>
      <vt:lpstr>Log removal    </vt:lpstr>
      <vt:lpstr>Activated carbon</vt:lpstr>
      <vt:lpstr>Multiple barrier approach</vt:lpstr>
      <vt:lpstr>Activated carbon   </vt:lpstr>
      <vt:lpstr>Activated carbon   </vt:lpstr>
      <vt:lpstr>Adsorption &amp; exchange  </vt:lpstr>
      <vt:lpstr>Adsorption &amp; Exchange    </vt:lpstr>
      <vt:lpstr>Activated carbon   </vt:lpstr>
      <vt:lpstr>Activated carbon   </vt:lpstr>
      <vt:lpstr>Ancillary processes in AWT </vt:lpstr>
      <vt:lpstr>Corrosion Control &amp; water stabilization </vt:lpstr>
      <vt:lpstr>Corrosion cell</vt:lpstr>
      <vt:lpstr>Corrosion</vt:lpstr>
      <vt:lpstr>Water stabilization </vt:lpstr>
      <vt:lpstr>stabilization     </vt:lpstr>
      <vt:lpstr>Iron &amp; Manganese</vt:lpstr>
      <vt:lpstr>Iron &amp; Manganese</vt:lpstr>
      <vt:lpstr>Iron &amp; Manganese removal </vt:lpstr>
      <vt:lpstr>Iron &amp; manganese removal</vt:lpstr>
      <vt:lpstr>Ion Exchange for Iron &amp; manganese removal </vt:lpstr>
      <vt:lpstr>Critical control points </vt:lpstr>
      <vt:lpstr>Critical Control Points (CCP)</vt:lpstr>
      <vt:lpstr>Critical Control points (CCP) </vt:lpstr>
      <vt:lpstr>Critical control points (CCP)                  </vt:lpstr>
      <vt:lpstr>PowerPoint Presentation</vt:lpstr>
      <vt:lpstr>ccp</vt:lpstr>
      <vt:lpstr>Multiple barriers         </vt:lpstr>
      <vt:lpstr>PowerPoint Presentation</vt:lpstr>
      <vt:lpstr>Monitoring ccp</vt:lpstr>
      <vt:lpstr>Multiple barriers </vt:lpstr>
      <vt:lpstr>Multiple barriers</vt:lpstr>
      <vt:lpstr>Multiple barriers </vt:lpstr>
      <vt:lpstr>Multiple barriers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water treatment training</dc:title>
  <dc:creator>Rowe, John</dc:creator>
  <cp:lastModifiedBy>Nicholas Bailey</cp:lastModifiedBy>
  <cp:revision>474</cp:revision>
  <dcterms:created xsi:type="dcterms:W3CDTF">2018-12-13T15:30:57Z</dcterms:created>
  <dcterms:modified xsi:type="dcterms:W3CDTF">2022-11-15T16:58:09Z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0x0101007A81538F0C2D2743B0F6E3CB01905E76</vt:lpwstr>
  </property>
</Properties>
</file>