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392" r:id="rId3"/>
    <p:sldId id="389" r:id="rId4"/>
    <p:sldId id="409" r:id="rId5"/>
    <p:sldId id="412" r:id="rId6"/>
    <p:sldId id="438" r:id="rId7"/>
    <p:sldId id="413" r:id="rId8"/>
    <p:sldId id="284" r:id="rId9"/>
    <p:sldId id="465" r:id="rId10"/>
    <p:sldId id="461" r:id="rId11"/>
    <p:sldId id="462" r:id="rId12"/>
    <p:sldId id="463" r:id="rId13"/>
    <p:sldId id="464" r:id="rId14"/>
    <p:sldId id="459" r:id="rId15"/>
    <p:sldId id="391" r:id="rId16"/>
    <p:sldId id="426" r:id="rId17"/>
    <p:sldId id="407" r:id="rId18"/>
    <p:sldId id="439" r:id="rId19"/>
    <p:sldId id="417" r:id="rId20"/>
    <p:sldId id="440" r:id="rId21"/>
    <p:sldId id="415" r:id="rId22"/>
    <p:sldId id="446" r:id="rId23"/>
    <p:sldId id="441" r:id="rId24"/>
    <p:sldId id="416" r:id="rId25"/>
    <p:sldId id="419" r:id="rId26"/>
    <p:sldId id="420" r:id="rId27"/>
    <p:sldId id="427" r:id="rId28"/>
    <p:sldId id="443" r:id="rId29"/>
    <p:sldId id="424" r:id="rId30"/>
    <p:sldId id="456" r:id="rId31"/>
    <p:sldId id="457" r:id="rId32"/>
    <p:sldId id="458" r:id="rId33"/>
    <p:sldId id="425" r:id="rId34"/>
  </p:sldIdLst>
  <p:sldSz cx="12192000" cy="6858000"/>
  <p:notesSz cx="6950075" cy="9236075"/>
  <p:embeddedFontLst>
    <p:embeddedFont>
      <p:font typeface="Bitter" panose="020B060402020202020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Work Sans" panose="020B0604020202020204" charset="0"/>
      <p:regular r:id="rId45"/>
      <p:bold r:id="rId46"/>
    </p:embeddedFont>
    <p:embeddedFont>
      <p:font typeface="Work Sans Medium" panose="020B0604020202020204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5"/>
    <p:restoredTop sz="77458" autoAdjust="0"/>
  </p:normalViewPr>
  <p:slideViewPr>
    <p:cSldViewPr snapToGrid="0" snapToObjects="1">
      <p:cViewPr varScale="1">
        <p:scale>
          <a:sx n="82" d="100"/>
          <a:sy n="82" d="100"/>
        </p:scale>
        <p:origin x="14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69" d="100"/>
          <a:sy n="169" d="100"/>
        </p:scale>
        <p:origin x="540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916BEA-438A-4D92-AC4A-298C22E20E4F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6ECC750-119D-4EC9-80B6-E4AF6578C310}">
      <dgm:prSet phldrT="[Text]" custT="1"/>
      <dgm:spPr/>
      <dgm:t>
        <a:bodyPr/>
        <a:lstStyle/>
        <a:p>
          <a:r>
            <a:rPr lang="en-US" sz="2000" dirty="0">
              <a:latin typeface="Work Sans" panose="020B0604020202020204" charset="0"/>
            </a:rPr>
            <a:t>Inland Surface Waters, Enclosed Bays, Estuaries and Coastal Lagoons</a:t>
          </a:r>
        </a:p>
      </dgm:t>
    </dgm:pt>
    <dgm:pt modelId="{54123057-3449-43A3-BF17-781147F940D5}" type="parTrans" cxnId="{9A9652FF-2576-4C88-B1E4-62CAFA817DD5}">
      <dgm:prSet/>
      <dgm:spPr/>
      <dgm:t>
        <a:bodyPr/>
        <a:lstStyle/>
        <a:p>
          <a:endParaRPr lang="en-US" sz="2400"/>
        </a:p>
      </dgm:t>
    </dgm:pt>
    <dgm:pt modelId="{4B0D4157-CE57-4E01-AA66-4AAB23DA91BE}" type="sibTrans" cxnId="{9A9652FF-2576-4C88-B1E4-62CAFA817DD5}">
      <dgm:prSet/>
      <dgm:spPr/>
      <dgm:t>
        <a:bodyPr/>
        <a:lstStyle/>
        <a:p>
          <a:endParaRPr lang="en-US" sz="2400"/>
        </a:p>
      </dgm:t>
    </dgm:pt>
    <dgm:pt modelId="{D075DB41-C32C-417C-9541-EDD40012694B}">
      <dgm:prSet phldrT="[Text]" custT="1"/>
      <dgm:spPr/>
      <dgm:t>
        <a:bodyPr/>
        <a:lstStyle/>
        <a:p>
          <a:r>
            <a:rPr lang="en-US" sz="2000" dirty="0">
              <a:latin typeface="Work Sans" panose="020B0604020202020204" charset="0"/>
            </a:rPr>
            <a:t>Does not apply to ocean waters (yet)</a:t>
          </a:r>
        </a:p>
      </dgm:t>
    </dgm:pt>
    <dgm:pt modelId="{F7835E0D-2AAC-4974-B908-1CB738A37C2F}" type="parTrans" cxnId="{B20FB1E6-01AD-4958-9881-BDE465819C8B}">
      <dgm:prSet/>
      <dgm:spPr/>
      <dgm:t>
        <a:bodyPr/>
        <a:lstStyle/>
        <a:p>
          <a:endParaRPr lang="en-US" sz="2400"/>
        </a:p>
      </dgm:t>
    </dgm:pt>
    <dgm:pt modelId="{CADBA031-A2E4-43A8-86C3-4101256189C1}" type="sibTrans" cxnId="{B20FB1E6-01AD-4958-9881-BDE465819C8B}">
      <dgm:prSet/>
      <dgm:spPr/>
      <dgm:t>
        <a:bodyPr/>
        <a:lstStyle/>
        <a:p>
          <a:endParaRPr lang="en-US" sz="2400"/>
        </a:p>
      </dgm:t>
    </dgm:pt>
    <dgm:pt modelId="{B8DC80F6-3B5E-4B8C-982C-4E91C5D79EB0}">
      <dgm:prSet phldrT="[Text]" custT="1"/>
      <dgm:spPr/>
      <dgm:t>
        <a:bodyPr/>
        <a:lstStyle/>
        <a:p>
          <a:r>
            <a:rPr lang="en-US" sz="2000" dirty="0">
              <a:latin typeface="Work Sans" panose="020B0604020202020204" charset="0"/>
            </a:rPr>
            <a:t>Provisions generally supersede other Regional Water Quality Control Plans  </a:t>
          </a:r>
        </a:p>
      </dgm:t>
    </dgm:pt>
    <dgm:pt modelId="{3F8FD297-DB0B-42C7-8BA3-879CFC35A318}" type="parTrans" cxnId="{2B679501-BA54-40AB-A257-780E47070A38}">
      <dgm:prSet/>
      <dgm:spPr/>
      <dgm:t>
        <a:bodyPr/>
        <a:lstStyle/>
        <a:p>
          <a:endParaRPr lang="en-US" sz="2400"/>
        </a:p>
      </dgm:t>
    </dgm:pt>
    <dgm:pt modelId="{D37E7E9E-F268-4362-84FD-7FA7C339D28D}" type="sibTrans" cxnId="{2B679501-BA54-40AB-A257-780E47070A38}">
      <dgm:prSet/>
      <dgm:spPr/>
      <dgm:t>
        <a:bodyPr/>
        <a:lstStyle/>
        <a:p>
          <a:endParaRPr lang="en-US" sz="2400"/>
        </a:p>
      </dgm:t>
    </dgm:pt>
    <dgm:pt modelId="{E14E2390-2F3F-44E5-8BA5-33DF7D635636}">
      <dgm:prSet phldrT="[Text]" custT="1"/>
      <dgm:spPr/>
      <dgm:t>
        <a:bodyPr/>
        <a:lstStyle/>
        <a:p>
          <a:r>
            <a:rPr lang="en-US" sz="2000" dirty="0">
              <a:latin typeface="Work Sans" panose="020B0604020202020204" charset="0"/>
            </a:rPr>
            <a:t>Regional Boards given discretion over several items</a:t>
          </a:r>
        </a:p>
      </dgm:t>
    </dgm:pt>
    <dgm:pt modelId="{844800FB-55EA-4B27-9A71-AEC8ACBEAC3C}" type="parTrans" cxnId="{FE852675-82AF-41F9-A1C3-FCE4D9B70438}">
      <dgm:prSet/>
      <dgm:spPr/>
      <dgm:t>
        <a:bodyPr/>
        <a:lstStyle/>
        <a:p>
          <a:endParaRPr lang="en-US" sz="2400"/>
        </a:p>
      </dgm:t>
    </dgm:pt>
    <dgm:pt modelId="{D0004C29-3CF5-4CE7-89E6-2495BDA5C7BA}" type="sibTrans" cxnId="{FE852675-82AF-41F9-A1C3-FCE4D9B70438}">
      <dgm:prSet/>
      <dgm:spPr/>
      <dgm:t>
        <a:bodyPr/>
        <a:lstStyle/>
        <a:p>
          <a:endParaRPr lang="en-US" sz="2400"/>
        </a:p>
      </dgm:t>
    </dgm:pt>
    <dgm:pt modelId="{D9814F31-0ACA-4F73-B8A2-046855C1BFE8}" type="pres">
      <dgm:prSet presAssocID="{A1916BEA-438A-4D92-AC4A-298C22E20E4F}" presName="linear" presStyleCnt="0">
        <dgm:presLayoutVars>
          <dgm:dir/>
          <dgm:animLvl val="lvl"/>
          <dgm:resizeHandles val="exact"/>
        </dgm:presLayoutVars>
      </dgm:prSet>
      <dgm:spPr/>
    </dgm:pt>
    <dgm:pt modelId="{4321C472-A9BC-4586-9F95-80AEA2E54BF8}" type="pres">
      <dgm:prSet presAssocID="{F6ECC750-119D-4EC9-80B6-E4AF6578C310}" presName="parentLin" presStyleCnt="0"/>
      <dgm:spPr/>
    </dgm:pt>
    <dgm:pt modelId="{6F25CB17-9695-4A87-AFE3-79A84A66B6EA}" type="pres">
      <dgm:prSet presAssocID="{F6ECC750-119D-4EC9-80B6-E4AF6578C310}" presName="parentLeftMargin" presStyleLbl="node1" presStyleIdx="0" presStyleCnt="4"/>
      <dgm:spPr/>
    </dgm:pt>
    <dgm:pt modelId="{9C0B8899-A867-40ED-9617-46A3DBF280F9}" type="pres">
      <dgm:prSet presAssocID="{F6ECC750-119D-4EC9-80B6-E4AF6578C31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EB332D5-6D49-4C13-A0EC-8AC48D9183DA}" type="pres">
      <dgm:prSet presAssocID="{F6ECC750-119D-4EC9-80B6-E4AF6578C310}" presName="negativeSpace" presStyleCnt="0"/>
      <dgm:spPr/>
    </dgm:pt>
    <dgm:pt modelId="{458BC05B-6D2D-4449-AC8F-BD873238F8C6}" type="pres">
      <dgm:prSet presAssocID="{F6ECC750-119D-4EC9-80B6-E4AF6578C310}" presName="childText" presStyleLbl="conFgAcc1" presStyleIdx="0" presStyleCnt="4">
        <dgm:presLayoutVars>
          <dgm:bulletEnabled val="1"/>
        </dgm:presLayoutVars>
      </dgm:prSet>
      <dgm:spPr/>
    </dgm:pt>
    <dgm:pt modelId="{E16ECAF1-7F38-4337-81BC-73CB93B43335}" type="pres">
      <dgm:prSet presAssocID="{4B0D4157-CE57-4E01-AA66-4AAB23DA91BE}" presName="spaceBetweenRectangles" presStyleCnt="0"/>
      <dgm:spPr/>
    </dgm:pt>
    <dgm:pt modelId="{82E9AF33-4E3E-457F-88A6-AFC50C5E644E}" type="pres">
      <dgm:prSet presAssocID="{D075DB41-C32C-417C-9541-EDD40012694B}" presName="parentLin" presStyleCnt="0"/>
      <dgm:spPr/>
    </dgm:pt>
    <dgm:pt modelId="{DA356075-5336-49B5-8D91-8C28C2B3A7F5}" type="pres">
      <dgm:prSet presAssocID="{D075DB41-C32C-417C-9541-EDD40012694B}" presName="parentLeftMargin" presStyleLbl="node1" presStyleIdx="0" presStyleCnt="4"/>
      <dgm:spPr/>
    </dgm:pt>
    <dgm:pt modelId="{04957647-2057-4E66-AA00-90F9396770A9}" type="pres">
      <dgm:prSet presAssocID="{D075DB41-C32C-417C-9541-EDD40012694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257FEBD-433E-41DC-A11A-548B30FDDB8E}" type="pres">
      <dgm:prSet presAssocID="{D075DB41-C32C-417C-9541-EDD40012694B}" presName="negativeSpace" presStyleCnt="0"/>
      <dgm:spPr/>
    </dgm:pt>
    <dgm:pt modelId="{EE07EFBE-05D8-4C56-8F87-ED1A7D20FAFC}" type="pres">
      <dgm:prSet presAssocID="{D075DB41-C32C-417C-9541-EDD40012694B}" presName="childText" presStyleLbl="conFgAcc1" presStyleIdx="1" presStyleCnt="4">
        <dgm:presLayoutVars>
          <dgm:bulletEnabled val="1"/>
        </dgm:presLayoutVars>
      </dgm:prSet>
      <dgm:spPr/>
    </dgm:pt>
    <dgm:pt modelId="{0B8105D9-BFA8-466E-AA3D-CEA90BE1C36D}" type="pres">
      <dgm:prSet presAssocID="{CADBA031-A2E4-43A8-86C3-4101256189C1}" presName="spaceBetweenRectangles" presStyleCnt="0"/>
      <dgm:spPr/>
    </dgm:pt>
    <dgm:pt modelId="{365394DE-491C-407F-87E5-1B3BFEACAB8D}" type="pres">
      <dgm:prSet presAssocID="{B8DC80F6-3B5E-4B8C-982C-4E91C5D79EB0}" presName="parentLin" presStyleCnt="0"/>
      <dgm:spPr/>
    </dgm:pt>
    <dgm:pt modelId="{8F176782-38A2-4FA7-B09C-9C7E6FBE425F}" type="pres">
      <dgm:prSet presAssocID="{B8DC80F6-3B5E-4B8C-982C-4E91C5D79EB0}" presName="parentLeftMargin" presStyleLbl="node1" presStyleIdx="1" presStyleCnt="4"/>
      <dgm:spPr/>
    </dgm:pt>
    <dgm:pt modelId="{050358DE-C65E-41F7-B8D5-2CE76939DEA4}" type="pres">
      <dgm:prSet presAssocID="{B8DC80F6-3B5E-4B8C-982C-4E91C5D79EB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D231771-82AA-4883-B496-8F54741984A1}" type="pres">
      <dgm:prSet presAssocID="{B8DC80F6-3B5E-4B8C-982C-4E91C5D79EB0}" presName="negativeSpace" presStyleCnt="0"/>
      <dgm:spPr/>
    </dgm:pt>
    <dgm:pt modelId="{1851D679-E191-40FA-9BED-439D72162AF6}" type="pres">
      <dgm:prSet presAssocID="{B8DC80F6-3B5E-4B8C-982C-4E91C5D79EB0}" presName="childText" presStyleLbl="conFgAcc1" presStyleIdx="2" presStyleCnt="4">
        <dgm:presLayoutVars>
          <dgm:bulletEnabled val="1"/>
        </dgm:presLayoutVars>
      </dgm:prSet>
      <dgm:spPr/>
    </dgm:pt>
    <dgm:pt modelId="{AE4A0223-21F0-4D7F-99AD-477268BEB172}" type="pres">
      <dgm:prSet presAssocID="{D37E7E9E-F268-4362-84FD-7FA7C339D28D}" presName="spaceBetweenRectangles" presStyleCnt="0"/>
      <dgm:spPr/>
    </dgm:pt>
    <dgm:pt modelId="{F2AE3863-8406-4EA2-9DCC-89D70A58EB9D}" type="pres">
      <dgm:prSet presAssocID="{E14E2390-2F3F-44E5-8BA5-33DF7D635636}" presName="parentLin" presStyleCnt="0"/>
      <dgm:spPr/>
    </dgm:pt>
    <dgm:pt modelId="{7BF4CDDE-6C51-45CA-A8CD-898A30E45761}" type="pres">
      <dgm:prSet presAssocID="{E14E2390-2F3F-44E5-8BA5-33DF7D635636}" presName="parentLeftMargin" presStyleLbl="node1" presStyleIdx="2" presStyleCnt="4"/>
      <dgm:spPr/>
    </dgm:pt>
    <dgm:pt modelId="{5E272D3C-53D1-4E55-AA18-249D4D6B4F04}" type="pres">
      <dgm:prSet presAssocID="{E14E2390-2F3F-44E5-8BA5-33DF7D635636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9F3C87B-D48D-4A5E-A8AD-EDB242214133}" type="pres">
      <dgm:prSet presAssocID="{E14E2390-2F3F-44E5-8BA5-33DF7D635636}" presName="negativeSpace" presStyleCnt="0"/>
      <dgm:spPr/>
    </dgm:pt>
    <dgm:pt modelId="{4CEEBE27-C2B8-4908-877E-71F098B1171E}" type="pres">
      <dgm:prSet presAssocID="{E14E2390-2F3F-44E5-8BA5-33DF7D63563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B679501-BA54-40AB-A257-780E47070A38}" srcId="{A1916BEA-438A-4D92-AC4A-298C22E20E4F}" destId="{B8DC80F6-3B5E-4B8C-982C-4E91C5D79EB0}" srcOrd="2" destOrd="0" parTransId="{3F8FD297-DB0B-42C7-8BA3-879CFC35A318}" sibTransId="{D37E7E9E-F268-4362-84FD-7FA7C339D28D}"/>
    <dgm:cxn modelId="{0A902B0C-36D0-4E7B-A33E-DDF00089CC89}" type="presOf" srcId="{F6ECC750-119D-4EC9-80B6-E4AF6578C310}" destId="{9C0B8899-A867-40ED-9617-46A3DBF280F9}" srcOrd="1" destOrd="0" presId="urn:microsoft.com/office/officeart/2005/8/layout/list1"/>
    <dgm:cxn modelId="{6BCC1E2A-0AA0-4A2C-A0CC-C60150357022}" type="presOf" srcId="{E14E2390-2F3F-44E5-8BA5-33DF7D635636}" destId="{5E272D3C-53D1-4E55-AA18-249D4D6B4F04}" srcOrd="1" destOrd="0" presId="urn:microsoft.com/office/officeart/2005/8/layout/list1"/>
    <dgm:cxn modelId="{31F5A83D-6B88-4D99-AAB8-B53015E21E39}" type="presOf" srcId="{A1916BEA-438A-4D92-AC4A-298C22E20E4F}" destId="{D9814F31-0ACA-4F73-B8A2-046855C1BFE8}" srcOrd="0" destOrd="0" presId="urn:microsoft.com/office/officeart/2005/8/layout/list1"/>
    <dgm:cxn modelId="{2CBC095E-A786-495D-817E-EAE070C7B91A}" type="presOf" srcId="{B8DC80F6-3B5E-4B8C-982C-4E91C5D79EB0}" destId="{8F176782-38A2-4FA7-B09C-9C7E6FBE425F}" srcOrd="0" destOrd="0" presId="urn:microsoft.com/office/officeart/2005/8/layout/list1"/>
    <dgm:cxn modelId="{8DA1A874-7CCD-4566-8F66-ADCDC065FE29}" type="presOf" srcId="{F6ECC750-119D-4EC9-80B6-E4AF6578C310}" destId="{6F25CB17-9695-4A87-AFE3-79A84A66B6EA}" srcOrd="0" destOrd="0" presId="urn:microsoft.com/office/officeart/2005/8/layout/list1"/>
    <dgm:cxn modelId="{FE852675-82AF-41F9-A1C3-FCE4D9B70438}" srcId="{A1916BEA-438A-4D92-AC4A-298C22E20E4F}" destId="{E14E2390-2F3F-44E5-8BA5-33DF7D635636}" srcOrd="3" destOrd="0" parTransId="{844800FB-55EA-4B27-9A71-AEC8ACBEAC3C}" sibTransId="{D0004C29-3CF5-4CE7-89E6-2495BDA5C7BA}"/>
    <dgm:cxn modelId="{FF113789-A4AB-436C-832D-2AD79499BB13}" type="presOf" srcId="{B8DC80F6-3B5E-4B8C-982C-4E91C5D79EB0}" destId="{050358DE-C65E-41F7-B8D5-2CE76939DEA4}" srcOrd="1" destOrd="0" presId="urn:microsoft.com/office/officeart/2005/8/layout/list1"/>
    <dgm:cxn modelId="{C29518D1-1DEB-4ABE-A5BF-BCF6ED05E810}" type="presOf" srcId="{D075DB41-C32C-417C-9541-EDD40012694B}" destId="{04957647-2057-4E66-AA00-90F9396770A9}" srcOrd="1" destOrd="0" presId="urn:microsoft.com/office/officeart/2005/8/layout/list1"/>
    <dgm:cxn modelId="{41C166D4-E7C1-4FE5-9DF4-BE029FF280B1}" type="presOf" srcId="{E14E2390-2F3F-44E5-8BA5-33DF7D635636}" destId="{7BF4CDDE-6C51-45CA-A8CD-898A30E45761}" srcOrd="0" destOrd="0" presId="urn:microsoft.com/office/officeart/2005/8/layout/list1"/>
    <dgm:cxn modelId="{B20FB1E6-01AD-4958-9881-BDE465819C8B}" srcId="{A1916BEA-438A-4D92-AC4A-298C22E20E4F}" destId="{D075DB41-C32C-417C-9541-EDD40012694B}" srcOrd="1" destOrd="0" parTransId="{F7835E0D-2AAC-4974-B908-1CB738A37C2F}" sibTransId="{CADBA031-A2E4-43A8-86C3-4101256189C1}"/>
    <dgm:cxn modelId="{25DD6CFA-4E0F-4DC4-A9D0-D645951FE109}" type="presOf" srcId="{D075DB41-C32C-417C-9541-EDD40012694B}" destId="{DA356075-5336-49B5-8D91-8C28C2B3A7F5}" srcOrd="0" destOrd="0" presId="urn:microsoft.com/office/officeart/2005/8/layout/list1"/>
    <dgm:cxn modelId="{9A9652FF-2576-4C88-B1E4-62CAFA817DD5}" srcId="{A1916BEA-438A-4D92-AC4A-298C22E20E4F}" destId="{F6ECC750-119D-4EC9-80B6-E4AF6578C310}" srcOrd="0" destOrd="0" parTransId="{54123057-3449-43A3-BF17-781147F940D5}" sibTransId="{4B0D4157-CE57-4E01-AA66-4AAB23DA91BE}"/>
    <dgm:cxn modelId="{B367B022-0B40-49D1-A9E6-C4E397E45D56}" type="presParOf" srcId="{D9814F31-0ACA-4F73-B8A2-046855C1BFE8}" destId="{4321C472-A9BC-4586-9F95-80AEA2E54BF8}" srcOrd="0" destOrd="0" presId="urn:microsoft.com/office/officeart/2005/8/layout/list1"/>
    <dgm:cxn modelId="{0224281D-40AB-4E69-AC6D-EEFEF21EA653}" type="presParOf" srcId="{4321C472-A9BC-4586-9F95-80AEA2E54BF8}" destId="{6F25CB17-9695-4A87-AFE3-79A84A66B6EA}" srcOrd="0" destOrd="0" presId="urn:microsoft.com/office/officeart/2005/8/layout/list1"/>
    <dgm:cxn modelId="{946531DE-5E20-4747-A134-8D606C82FF8F}" type="presParOf" srcId="{4321C472-A9BC-4586-9F95-80AEA2E54BF8}" destId="{9C0B8899-A867-40ED-9617-46A3DBF280F9}" srcOrd="1" destOrd="0" presId="urn:microsoft.com/office/officeart/2005/8/layout/list1"/>
    <dgm:cxn modelId="{7E52FED0-C0B4-4C1A-B1DF-A3CD4EA34D16}" type="presParOf" srcId="{D9814F31-0ACA-4F73-B8A2-046855C1BFE8}" destId="{5EB332D5-6D49-4C13-A0EC-8AC48D9183DA}" srcOrd="1" destOrd="0" presId="urn:microsoft.com/office/officeart/2005/8/layout/list1"/>
    <dgm:cxn modelId="{B79807CD-7E2D-41BC-A043-BD9BFE1A74CD}" type="presParOf" srcId="{D9814F31-0ACA-4F73-B8A2-046855C1BFE8}" destId="{458BC05B-6D2D-4449-AC8F-BD873238F8C6}" srcOrd="2" destOrd="0" presId="urn:microsoft.com/office/officeart/2005/8/layout/list1"/>
    <dgm:cxn modelId="{15908A0E-AEF6-4CD1-A430-3DA4B5FF6BA2}" type="presParOf" srcId="{D9814F31-0ACA-4F73-B8A2-046855C1BFE8}" destId="{E16ECAF1-7F38-4337-81BC-73CB93B43335}" srcOrd="3" destOrd="0" presId="urn:microsoft.com/office/officeart/2005/8/layout/list1"/>
    <dgm:cxn modelId="{00F4B330-40B9-4352-ABED-B56BB0BCD719}" type="presParOf" srcId="{D9814F31-0ACA-4F73-B8A2-046855C1BFE8}" destId="{82E9AF33-4E3E-457F-88A6-AFC50C5E644E}" srcOrd="4" destOrd="0" presId="urn:microsoft.com/office/officeart/2005/8/layout/list1"/>
    <dgm:cxn modelId="{3FF107E6-6B57-4328-B2B2-507016833832}" type="presParOf" srcId="{82E9AF33-4E3E-457F-88A6-AFC50C5E644E}" destId="{DA356075-5336-49B5-8D91-8C28C2B3A7F5}" srcOrd="0" destOrd="0" presId="urn:microsoft.com/office/officeart/2005/8/layout/list1"/>
    <dgm:cxn modelId="{7E1C964A-8C63-477C-9E14-99643E13342E}" type="presParOf" srcId="{82E9AF33-4E3E-457F-88A6-AFC50C5E644E}" destId="{04957647-2057-4E66-AA00-90F9396770A9}" srcOrd="1" destOrd="0" presId="urn:microsoft.com/office/officeart/2005/8/layout/list1"/>
    <dgm:cxn modelId="{D8FADECB-EE3A-4D95-9B39-AC34BDB37566}" type="presParOf" srcId="{D9814F31-0ACA-4F73-B8A2-046855C1BFE8}" destId="{1257FEBD-433E-41DC-A11A-548B30FDDB8E}" srcOrd="5" destOrd="0" presId="urn:microsoft.com/office/officeart/2005/8/layout/list1"/>
    <dgm:cxn modelId="{5FD4E7ED-4647-4BA9-8AF9-1D570278CBE4}" type="presParOf" srcId="{D9814F31-0ACA-4F73-B8A2-046855C1BFE8}" destId="{EE07EFBE-05D8-4C56-8F87-ED1A7D20FAFC}" srcOrd="6" destOrd="0" presId="urn:microsoft.com/office/officeart/2005/8/layout/list1"/>
    <dgm:cxn modelId="{4255BEB6-6B10-4E1C-BBE8-D2E63602DD85}" type="presParOf" srcId="{D9814F31-0ACA-4F73-B8A2-046855C1BFE8}" destId="{0B8105D9-BFA8-466E-AA3D-CEA90BE1C36D}" srcOrd="7" destOrd="0" presId="urn:microsoft.com/office/officeart/2005/8/layout/list1"/>
    <dgm:cxn modelId="{3803D237-B4C6-4B79-9558-3BEA0DDFCE61}" type="presParOf" srcId="{D9814F31-0ACA-4F73-B8A2-046855C1BFE8}" destId="{365394DE-491C-407F-87E5-1B3BFEACAB8D}" srcOrd="8" destOrd="0" presId="urn:microsoft.com/office/officeart/2005/8/layout/list1"/>
    <dgm:cxn modelId="{DBE3B820-36D1-4456-B849-D3E7C10ACE45}" type="presParOf" srcId="{365394DE-491C-407F-87E5-1B3BFEACAB8D}" destId="{8F176782-38A2-4FA7-B09C-9C7E6FBE425F}" srcOrd="0" destOrd="0" presId="urn:microsoft.com/office/officeart/2005/8/layout/list1"/>
    <dgm:cxn modelId="{78E1B14E-439B-4757-99BE-46907283AED8}" type="presParOf" srcId="{365394DE-491C-407F-87E5-1B3BFEACAB8D}" destId="{050358DE-C65E-41F7-B8D5-2CE76939DEA4}" srcOrd="1" destOrd="0" presId="urn:microsoft.com/office/officeart/2005/8/layout/list1"/>
    <dgm:cxn modelId="{D1A136A1-D8B7-4DD2-A128-4941D6D0575E}" type="presParOf" srcId="{D9814F31-0ACA-4F73-B8A2-046855C1BFE8}" destId="{6D231771-82AA-4883-B496-8F54741984A1}" srcOrd="9" destOrd="0" presId="urn:microsoft.com/office/officeart/2005/8/layout/list1"/>
    <dgm:cxn modelId="{1F80B6BE-FE30-415A-92F5-A55BC43C925B}" type="presParOf" srcId="{D9814F31-0ACA-4F73-B8A2-046855C1BFE8}" destId="{1851D679-E191-40FA-9BED-439D72162AF6}" srcOrd="10" destOrd="0" presId="urn:microsoft.com/office/officeart/2005/8/layout/list1"/>
    <dgm:cxn modelId="{EAC6477C-B47F-4D1E-9AFC-AF3E8A43A38C}" type="presParOf" srcId="{D9814F31-0ACA-4F73-B8A2-046855C1BFE8}" destId="{AE4A0223-21F0-4D7F-99AD-477268BEB172}" srcOrd="11" destOrd="0" presId="urn:microsoft.com/office/officeart/2005/8/layout/list1"/>
    <dgm:cxn modelId="{81CC87F1-E321-4834-89DF-377ED4B16EC6}" type="presParOf" srcId="{D9814F31-0ACA-4F73-B8A2-046855C1BFE8}" destId="{F2AE3863-8406-4EA2-9DCC-89D70A58EB9D}" srcOrd="12" destOrd="0" presId="urn:microsoft.com/office/officeart/2005/8/layout/list1"/>
    <dgm:cxn modelId="{C3A451FD-140D-4A68-8AEB-4718C5A9D64B}" type="presParOf" srcId="{F2AE3863-8406-4EA2-9DCC-89D70A58EB9D}" destId="{7BF4CDDE-6C51-45CA-A8CD-898A30E45761}" srcOrd="0" destOrd="0" presId="urn:microsoft.com/office/officeart/2005/8/layout/list1"/>
    <dgm:cxn modelId="{49A71917-119E-4711-B672-67F913767FCF}" type="presParOf" srcId="{F2AE3863-8406-4EA2-9DCC-89D70A58EB9D}" destId="{5E272D3C-53D1-4E55-AA18-249D4D6B4F04}" srcOrd="1" destOrd="0" presId="urn:microsoft.com/office/officeart/2005/8/layout/list1"/>
    <dgm:cxn modelId="{3A7F5E12-D6EE-429E-BF40-8785F9BCE863}" type="presParOf" srcId="{D9814F31-0ACA-4F73-B8A2-046855C1BFE8}" destId="{A9F3C87B-D48D-4A5E-A8AD-EDB242214133}" srcOrd="13" destOrd="0" presId="urn:microsoft.com/office/officeart/2005/8/layout/list1"/>
    <dgm:cxn modelId="{BB03F354-E4A0-4DAB-B9B0-0F3376F15681}" type="presParOf" srcId="{D9814F31-0ACA-4F73-B8A2-046855C1BFE8}" destId="{4CEEBE27-C2B8-4908-877E-71F098B1171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78B1F1-2C1E-4B08-9326-9D017D7C7C58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9EF65F-1E6A-4EF7-A801-BF68FDFB9AF4}">
      <dgm:prSet phldrT="[Text]" custT="1"/>
      <dgm:spPr/>
      <dgm:t>
        <a:bodyPr/>
        <a:lstStyle/>
        <a:p>
          <a:r>
            <a:rPr lang="en-US" sz="2200" dirty="0"/>
            <a:t>If &gt;5 MGD Discharge and Pretreatment Program</a:t>
          </a:r>
        </a:p>
      </dgm:t>
    </dgm:pt>
    <dgm:pt modelId="{F11137E0-8DB8-42E4-BFF8-6817622C8413}" type="parTrans" cxnId="{913958DD-166C-425A-A239-A9453D9CE9DD}">
      <dgm:prSet/>
      <dgm:spPr/>
      <dgm:t>
        <a:bodyPr/>
        <a:lstStyle/>
        <a:p>
          <a:endParaRPr lang="en-US" sz="2000"/>
        </a:p>
      </dgm:t>
    </dgm:pt>
    <dgm:pt modelId="{9D059119-F93D-4962-A373-683F74C420EC}" type="sibTrans" cxnId="{913958DD-166C-425A-A239-A9453D9CE9DD}">
      <dgm:prSet/>
      <dgm:spPr/>
      <dgm:t>
        <a:bodyPr/>
        <a:lstStyle/>
        <a:p>
          <a:endParaRPr lang="en-US" sz="2000"/>
        </a:p>
      </dgm:t>
    </dgm:pt>
    <dgm:pt modelId="{E7D594DA-69EA-4FE3-B93D-2BF56AEB8A26}">
      <dgm:prSet phldrT="[Text]" custT="1"/>
      <dgm:spPr/>
      <dgm:t>
        <a:bodyPr/>
        <a:lstStyle/>
        <a:p>
          <a:r>
            <a:rPr lang="en-US" sz="2000" b="0" dirty="0">
              <a:latin typeface="Work Sans Medium" panose="020B0604020202020204" charset="0"/>
            </a:rPr>
            <a:t>RP not required</a:t>
          </a:r>
        </a:p>
      </dgm:t>
    </dgm:pt>
    <dgm:pt modelId="{41B55B65-A16E-469C-992C-F96886F72C03}" type="parTrans" cxnId="{28882028-715A-4603-A723-F01BC8889DB6}">
      <dgm:prSet/>
      <dgm:spPr/>
      <dgm:t>
        <a:bodyPr/>
        <a:lstStyle/>
        <a:p>
          <a:endParaRPr lang="en-US" sz="2000"/>
        </a:p>
      </dgm:t>
    </dgm:pt>
    <dgm:pt modelId="{657D8AB4-3965-49DA-B993-9985B4761468}" type="sibTrans" cxnId="{28882028-715A-4603-A723-F01BC8889DB6}">
      <dgm:prSet/>
      <dgm:spPr/>
      <dgm:t>
        <a:bodyPr/>
        <a:lstStyle/>
        <a:p>
          <a:endParaRPr lang="en-US" sz="2000"/>
        </a:p>
      </dgm:t>
    </dgm:pt>
    <dgm:pt modelId="{299CF939-3A31-44A8-8CDF-345373D181F3}">
      <dgm:prSet phldrT="[Text]" custT="1"/>
      <dgm:spPr/>
      <dgm:t>
        <a:bodyPr/>
        <a:lstStyle/>
        <a:p>
          <a:r>
            <a:rPr lang="en-US" sz="2200" dirty="0"/>
            <a:t>If &lt;5 MGD Discharge</a:t>
          </a:r>
        </a:p>
      </dgm:t>
    </dgm:pt>
    <dgm:pt modelId="{361EBA10-DE68-4D8C-B9B7-4CD0ECD554E6}" type="parTrans" cxnId="{E4DDAAED-C047-4D77-99A0-F31005F28C60}">
      <dgm:prSet/>
      <dgm:spPr/>
      <dgm:t>
        <a:bodyPr/>
        <a:lstStyle/>
        <a:p>
          <a:endParaRPr lang="en-US" sz="2000"/>
        </a:p>
      </dgm:t>
    </dgm:pt>
    <dgm:pt modelId="{11634546-1674-4DDC-A2A7-962C31907FF0}" type="sibTrans" cxnId="{E4DDAAED-C047-4D77-99A0-F31005F28C60}">
      <dgm:prSet/>
      <dgm:spPr/>
      <dgm:t>
        <a:bodyPr/>
        <a:lstStyle/>
        <a:p>
          <a:endParaRPr lang="en-US" sz="2000"/>
        </a:p>
      </dgm:t>
    </dgm:pt>
    <dgm:pt modelId="{6D3847B8-AC30-4806-9434-CF499F0C353B}">
      <dgm:prSet phldrT="[Text]" custT="1"/>
      <dgm:spPr/>
      <dgm:t>
        <a:bodyPr/>
        <a:lstStyle/>
        <a:p>
          <a:r>
            <a:rPr lang="en-US" sz="2000" dirty="0">
              <a:latin typeface="Work Sans Medium" panose="020B0604020202020204" charset="0"/>
            </a:rPr>
            <a:t>Conduct RP for chronic toxicity</a:t>
          </a:r>
        </a:p>
      </dgm:t>
    </dgm:pt>
    <dgm:pt modelId="{4411D89D-CABE-4C0F-966C-53F096B824F6}" type="parTrans" cxnId="{2F762924-8320-41DB-BA49-D9764A2A126C}">
      <dgm:prSet/>
      <dgm:spPr/>
      <dgm:t>
        <a:bodyPr/>
        <a:lstStyle/>
        <a:p>
          <a:endParaRPr lang="en-US" sz="2000"/>
        </a:p>
      </dgm:t>
    </dgm:pt>
    <dgm:pt modelId="{CBC18084-4A01-4ED2-B4BD-84C3DCF561A1}" type="sibTrans" cxnId="{2F762924-8320-41DB-BA49-D9764A2A126C}">
      <dgm:prSet/>
      <dgm:spPr/>
      <dgm:t>
        <a:bodyPr/>
        <a:lstStyle/>
        <a:p>
          <a:endParaRPr lang="en-US" sz="2000"/>
        </a:p>
      </dgm:t>
    </dgm:pt>
    <dgm:pt modelId="{8B05962D-3293-4A0F-8768-0839A943F9BD}">
      <dgm:prSet phldrT="[Text]" custT="1"/>
      <dgm:spPr/>
      <dgm:t>
        <a:bodyPr/>
        <a:lstStyle/>
        <a:p>
          <a:r>
            <a:rPr lang="en-US" sz="2000" dirty="0">
              <a:latin typeface="Work Sans Medium" panose="020B0604020202020204" charset="0"/>
            </a:rPr>
            <a:t>Regional Board discretion for acute toxicity</a:t>
          </a:r>
        </a:p>
      </dgm:t>
    </dgm:pt>
    <dgm:pt modelId="{B59AD965-1665-46D8-B487-9767671C7352}" type="parTrans" cxnId="{218A5327-D161-4C99-8D19-10FD7B352098}">
      <dgm:prSet/>
      <dgm:spPr/>
      <dgm:t>
        <a:bodyPr/>
        <a:lstStyle/>
        <a:p>
          <a:endParaRPr lang="en-US" sz="2000"/>
        </a:p>
      </dgm:t>
    </dgm:pt>
    <dgm:pt modelId="{10743075-DCA3-4876-849D-2892880D9D36}" type="sibTrans" cxnId="{218A5327-D161-4C99-8D19-10FD7B352098}">
      <dgm:prSet/>
      <dgm:spPr/>
      <dgm:t>
        <a:bodyPr/>
        <a:lstStyle/>
        <a:p>
          <a:endParaRPr lang="en-US" sz="2000"/>
        </a:p>
      </dgm:t>
    </dgm:pt>
    <dgm:pt modelId="{A25FF973-196B-4047-A370-2DAC239C87F1}">
      <dgm:prSet phldrT="[Text]" custT="1"/>
      <dgm:spPr/>
      <dgm:t>
        <a:bodyPr/>
        <a:lstStyle/>
        <a:p>
          <a:r>
            <a:rPr lang="en-US" sz="2000" b="0" dirty="0">
              <a:latin typeface="Work Sans Medium" panose="020B0604020202020204" charset="0"/>
            </a:rPr>
            <a:t>Effluent limitation included</a:t>
          </a:r>
        </a:p>
      </dgm:t>
    </dgm:pt>
    <dgm:pt modelId="{775E4962-3E9E-4283-BB13-149CCEE40FA1}" type="parTrans" cxnId="{DF636202-7865-4369-9483-3B9C6E81C05C}">
      <dgm:prSet/>
      <dgm:spPr/>
      <dgm:t>
        <a:bodyPr/>
        <a:lstStyle/>
        <a:p>
          <a:endParaRPr lang="en-US" sz="2000"/>
        </a:p>
      </dgm:t>
    </dgm:pt>
    <dgm:pt modelId="{8ADA78AC-D708-4468-B809-8B05DD52E3E2}" type="sibTrans" cxnId="{DF636202-7865-4369-9483-3B9C6E81C05C}">
      <dgm:prSet/>
      <dgm:spPr/>
      <dgm:t>
        <a:bodyPr/>
        <a:lstStyle/>
        <a:p>
          <a:endParaRPr lang="en-US" sz="2000"/>
        </a:p>
      </dgm:t>
    </dgm:pt>
    <dgm:pt modelId="{1123D18E-22EE-4C8C-B011-128A2BC95FC4}" type="pres">
      <dgm:prSet presAssocID="{6178B1F1-2C1E-4B08-9326-9D017D7C7C58}" presName="Name0" presStyleCnt="0">
        <dgm:presLayoutVars>
          <dgm:dir/>
          <dgm:animLvl val="lvl"/>
          <dgm:resizeHandles/>
        </dgm:presLayoutVars>
      </dgm:prSet>
      <dgm:spPr/>
    </dgm:pt>
    <dgm:pt modelId="{23629116-C06D-4338-A132-2E622BCB63D6}" type="pres">
      <dgm:prSet presAssocID="{589EF65F-1E6A-4EF7-A801-BF68FDFB9AF4}" presName="linNode" presStyleCnt="0"/>
      <dgm:spPr/>
    </dgm:pt>
    <dgm:pt modelId="{BCF39F4E-496F-469C-AE46-A9139C813FE7}" type="pres">
      <dgm:prSet presAssocID="{589EF65F-1E6A-4EF7-A801-BF68FDFB9AF4}" presName="parentShp" presStyleLbl="node1" presStyleIdx="0" presStyleCnt="2">
        <dgm:presLayoutVars>
          <dgm:bulletEnabled val="1"/>
        </dgm:presLayoutVars>
      </dgm:prSet>
      <dgm:spPr/>
    </dgm:pt>
    <dgm:pt modelId="{E81B656D-81AC-40AF-BA9D-F4ADDAACAF3D}" type="pres">
      <dgm:prSet presAssocID="{589EF65F-1E6A-4EF7-A801-BF68FDFB9AF4}" presName="childShp" presStyleLbl="bgAccFollowNode1" presStyleIdx="0" presStyleCnt="2">
        <dgm:presLayoutVars>
          <dgm:bulletEnabled val="1"/>
        </dgm:presLayoutVars>
      </dgm:prSet>
      <dgm:spPr/>
    </dgm:pt>
    <dgm:pt modelId="{12A620B7-15A9-47E7-946D-B737337DF44D}" type="pres">
      <dgm:prSet presAssocID="{9D059119-F93D-4962-A373-683F74C420EC}" presName="spacing" presStyleCnt="0"/>
      <dgm:spPr/>
    </dgm:pt>
    <dgm:pt modelId="{FEA0F60A-BF8C-4FA1-BB7B-68D6C7CF90F0}" type="pres">
      <dgm:prSet presAssocID="{299CF939-3A31-44A8-8CDF-345373D181F3}" presName="linNode" presStyleCnt="0"/>
      <dgm:spPr/>
    </dgm:pt>
    <dgm:pt modelId="{ED7C1129-3667-4375-A454-2540187C0A5E}" type="pres">
      <dgm:prSet presAssocID="{299CF939-3A31-44A8-8CDF-345373D181F3}" presName="parentShp" presStyleLbl="node1" presStyleIdx="1" presStyleCnt="2">
        <dgm:presLayoutVars>
          <dgm:bulletEnabled val="1"/>
        </dgm:presLayoutVars>
      </dgm:prSet>
      <dgm:spPr/>
    </dgm:pt>
    <dgm:pt modelId="{03AEF9B3-C79A-4004-9D51-C69726BB3122}" type="pres">
      <dgm:prSet presAssocID="{299CF939-3A31-44A8-8CDF-345373D181F3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DF636202-7865-4369-9483-3B9C6E81C05C}" srcId="{589EF65F-1E6A-4EF7-A801-BF68FDFB9AF4}" destId="{A25FF973-196B-4047-A370-2DAC239C87F1}" srcOrd="1" destOrd="0" parTransId="{775E4962-3E9E-4283-BB13-149CCEE40FA1}" sibTransId="{8ADA78AC-D708-4468-B809-8B05DD52E3E2}"/>
    <dgm:cxn modelId="{D5A5CA05-B8BE-4CC6-B7CB-E6789B2D1011}" type="presOf" srcId="{6D3847B8-AC30-4806-9434-CF499F0C353B}" destId="{03AEF9B3-C79A-4004-9D51-C69726BB3122}" srcOrd="0" destOrd="0" presId="urn:microsoft.com/office/officeart/2005/8/layout/vList6"/>
    <dgm:cxn modelId="{2F762924-8320-41DB-BA49-D9764A2A126C}" srcId="{299CF939-3A31-44A8-8CDF-345373D181F3}" destId="{6D3847B8-AC30-4806-9434-CF499F0C353B}" srcOrd="0" destOrd="0" parTransId="{4411D89D-CABE-4C0F-966C-53F096B824F6}" sibTransId="{CBC18084-4A01-4ED2-B4BD-84C3DCF561A1}"/>
    <dgm:cxn modelId="{218A5327-D161-4C99-8D19-10FD7B352098}" srcId="{299CF939-3A31-44A8-8CDF-345373D181F3}" destId="{8B05962D-3293-4A0F-8768-0839A943F9BD}" srcOrd="1" destOrd="0" parTransId="{B59AD965-1665-46D8-B487-9767671C7352}" sibTransId="{10743075-DCA3-4876-849D-2892880D9D36}"/>
    <dgm:cxn modelId="{28882028-715A-4603-A723-F01BC8889DB6}" srcId="{589EF65F-1E6A-4EF7-A801-BF68FDFB9AF4}" destId="{E7D594DA-69EA-4FE3-B93D-2BF56AEB8A26}" srcOrd="0" destOrd="0" parTransId="{41B55B65-A16E-469C-992C-F96886F72C03}" sibTransId="{657D8AB4-3965-49DA-B993-9985B4761468}"/>
    <dgm:cxn modelId="{D2EDD747-EDBF-4ECD-BBDE-8B2E3FD7524D}" type="presOf" srcId="{8B05962D-3293-4A0F-8768-0839A943F9BD}" destId="{03AEF9B3-C79A-4004-9D51-C69726BB3122}" srcOrd="0" destOrd="1" presId="urn:microsoft.com/office/officeart/2005/8/layout/vList6"/>
    <dgm:cxn modelId="{7EBAD990-5555-4D6F-A8B0-1CFC4F9C4C7B}" type="presOf" srcId="{A25FF973-196B-4047-A370-2DAC239C87F1}" destId="{E81B656D-81AC-40AF-BA9D-F4ADDAACAF3D}" srcOrd="0" destOrd="1" presId="urn:microsoft.com/office/officeart/2005/8/layout/vList6"/>
    <dgm:cxn modelId="{8C4841A0-3124-4AA8-9DE1-D936AF2F66B3}" type="presOf" srcId="{589EF65F-1E6A-4EF7-A801-BF68FDFB9AF4}" destId="{BCF39F4E-496F-469C-AE46-A9139C813FE7}" srcOrd="0" destOrd="0" presId="urn:microsoft.com/office/officeart/2005/8/layout/vList6"/>
    <dgm:cxn modelId="{A45C86B5-5471-4FF2-8460-4BF0D8E7E405}" type="presOf" srcId="{6178B1F1-2C1E-4B08-9326-9D017D7C7C58}" destId="{1123D18E-22EE-4C8C-B011-128A2BC95FC4}" srcOrd="0" destOrd="0" presId="urn:microsoft.com/office/officeart/2005/8/layout/vList6"/>
    <dgm:cxn modelId="{45DA07C8-36D1-482B-811D-C21FFD0EC60C}" type="presOf" srcId="{299CF939-3A31-44A8-8CDF-345373D181F3}" destId="{ED7C1129-3667-4375-A454-2540187C0A5E}" srcOrd="0" destOrd="0" presId="urn:microsoft.com/office/officeart/2005/8/layout/vList6"/>
    <dgm:cxn modelId="{5C8C08DA-3AEC-4E70-8B31-A9F9A3984E40}" type="presOf" srcId="{E7D594DA-69EA-4FE3-B93D-2BF56AEB8A26}" destId="{E81B656D-81AC-40AF-BA9D-F4ADDAACAF3D}" srcOrd="0" destOrd="0" presId="urn:microsoft.com/office/officeart/2005/8/layout/vList6"/>
    <dgm:cxn modelId="{913958DD-166C-425A-A239-A9453D9CE9DD}" srcId="{6178B1F1-2C1E-4B08-9326-9D017D7C7C58}" destId="{589EF65F-1E6A-4EF7-A801-BF68FDFB9AF4}" srcOrd="0" destOrd="0" parTransId="{F11137E0-8DB8-42E4-BFF8-6817622C8413}" sibTransId="{9D059119-F93D-4962-A373-683F74C420EC}"/>
    <dgm:cxn modelId="{E4DDAAED-C047-4D77-99A0-F31005F28C60}" srcId="{6178B1F1-2C1E-4B08-9326-9D017D7C7C58}" destId="{299CF939-3A31-44A8-8CDF-345373D181F3}" srcOrd="1" destOrd="0" parTransId="{361EBA10-DE68-4D8C-B9B7-4CD0ECD554E6}" sibTransId="{11634546-1674-4DDC-A2A7-962C31907FF0}"/>
    <dgm:cxn modelId="{FB20113E-0156-40A9-BAE4-3B6BE90CAF3E}" type="presParOf" srcId="{1123D18E-22EE-4C8C-B011-128A2BC95FC4}" destId="{23629116-C06D-4338-A132-2E622BCB63D6}" srcOrd="0" destOrd="0" presId="urn:microsoft.com/office/officeart/2005/8/layout/vList6"/>
    <dgm:cxn modelId="{FCECF5C2-0105-4F60-BBC7-8F252069AFE3}" type="presParOf" srcId="{23629116-C06D-4338-A132-2E622BCB63D6}" destId="{BCF39F4E-496F-469C-AE46-A9139C813FE7}" srcOrd="0" destOrd="0" presId="urn:microsoft.com/office/officeart/2005/8/layout/vList6"/>
    <dgm:cxn modelId="{47867840-9A38-4C32-8402-C5D6ED8665DF}" type="presParOf" srcId="{23629116-C06D-4338-A132-2E622BCB63D6}" destId="{E81B656D-81AC-40AF-BA9D-F4ADDAACAF3D}" srcOrd="1" destOrd="0" presId="urn:microsoft.com/office/officeart/2005/8/layout/vList6"/>
    <dgm:cxn modelId="{0B679F27-A439-4954-A619-CD90FFE4B36B}" type="presParOf" srcId="{1123D18E-22EE-4C8C-B011-128A2BC95FC4}" destId="{12A620B7-15A9-47E7-946D-B737337DF44D}" srcOrd="1" destOrd="0" presId="urn:microsoft.com/office/officeart/2005/8/layout/vList6"/>
    <dgm:cxn modelId="{0EAB57F0-17C0-41AA-8CC3-3D6764DD216A}" type="presParOf" srcId="{1123D18E-22EE-4C8C-B011-128A2BC95FC4}" destId="{FEA0F60A-BF8C-4FA1-BB7B-68D6C7CF90F0}" srcOrd="2" destOrd="0" presId="urn:microsoft.com/office/officeart/2005/8/layout/vList6"/>
    <dgm:cxn modelId="{A0CF3754-270B-4409-BBFC-E99E97C2C432}" type="presParOf" srcId="{FEA0F60A-BF8C-4FA1-BB7B-68D6C7CF90F0}" destId="{ED7C1129-3667-4375-A454-2540187C0A5E}" srcOrd="0" destOrd="0" presId="urn:microsoft.com/office/officeart/2005/8/layout/vList6"/>
    <dgm:cxn modelId="{72A21A3E-6916-40CF-A716-79C55E04BAFF}" type="presParOf" srcId="{FEA0F60A-BF8C-4FA1-BB7B-68D6C7CF90F0}" destId="{03AEF9B3-C79A-4004-9D51-C69726BB312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78B1F1-2C1E-4B08-9326-9D017D7C7C58}" type="doc">
      <dgm:prSet loTypeId="urn:microsoft.com/office/officeart/2005/8/layout/vList6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89EF65F-1E6A-4EF7-A801-BF68FDFB9AF4}">
      <dgm:prSet phldrT="[Text]" custT="1"/>
      <dgm:spPr/>
      <dgm:t>
        <a:bodyPr/>
        <a:lstStyle/>
        <a:p>
          <a:r>
            <a:rPr lang="en-US" sz="2400" dirty="0">
              <a:latin typeface="Work Sans" panose="020B0604020202020204" charset="0"/>
            </a:rPr>
            <a:t>≥ 5 MGD</a:t>
          </a:r>
        </a:p>
      </dgm:t>
    </dgm:pt>
    <dgm:pt modelId="{F11137E0-8DB8-42E4-BFF8-6817622C8413}" type="parTrans" cxnId="{913958DD-166C-425A-A239-A9453D9CE9DD}">
      <dgm:prSet/>
      <dgm:spPr/>
      <dgm:t>
        <a:bodyPr/>
        <a:lstStyle/>
        <a:p>
          <a:endParaRPr lang="en-US" sz="2400"/>
        </a:p>
      </dgm:t>
    </dgm:pt>
    <dgm:pt modelId="{9D059119-F93D-4962-A373-683F74C420EC}" type="sibTrans" cxnId="{913958DD-166C-425A-A239-A9453D9CE9DD}">
      <dgm:prSet/>
      <dgm:spPr/>
      <dgm:t>
        <a:bodyPr/>
        <a:lstStyle/>
        <a:p>
          <a:endParaRPr lang="en-US" sz="2400"/>
        </a:p>
      </dgm:t>
    </dgm:pt>
    <dgm:pt modelId="{E7D594DA-69EA-4FE3-B93D-2BF56AEB8A26}">
      <dgm:prSet phldrT="[Text]" custT="1"/>
      <dgm:spPr/>
      <dgm:t>
        <a:bodyPr/>
        <a:lstStyle/>
        <a:p>
          <a:pPr algn="ctr">
            <a:lnSpc>
              <a:spcPct val="150000"/>
            </a:lnSpc>
            <a:buNone/>
          </a:pPr>
          <a:r>
            <a:rPr lang="en-US" sz="2400" b="0" dirty="0">
              <a:latin typeface="Work Sans" panose="020B0604020202020204" charset="0"/>
            </a:rPr>
            <a:t>At least 1 per month</a:t>
          </a:r>
        </a:p>
      </dgm:t>
    </dgm:pt>
    <dgm:pt modelId="{41B55B65-A16E-469C-992C-F96886F72C03}" type="parTrans" cxnId="{28882028-715A-4603-A723-F01BC8889DB6}">
      <dgm:prSet/>
      <dgm:spPr/>
      <dgm:t>
        <a:bodyPr/>
        <a:lstStyle/>
        <a:p>
          <a:endParaRPr lang="en-US" sz="2400"/>
        </a:p>
      </dgm:t>
    </dgm:pt>
    <dgm:pt modelId="{657D8AB4-3965-49DA-B993-9985B4761468}" type="sibTrans" cxnId="{28882028-715A-4603-A723-F01BC8889DB6}">
      <dgm:prSet/>
      <dgm:spPr/>
      <dgm:t>
        <a:bodyPr/>
        <a:lstStyle/>
        <a:p>
          <a:endParaRPr lang="en-US" sz="2400"/>
        </a:p>
      </dgm:t>
    </dgm:pt>
    <dgm:pt modelId="{299CF939-3A31-44A8-8CDF-345373D181F3}">
      <dgm:prSet phldrT="[Text]" custT="1"/>
      <dgm:spPr/>
      <dgm:t>
        <a:bodyPr/>
        <a:lstStyle/>
        <a:p>
          <a:r>
            <a:rPr lang="en-US" sz="2400" dirty="0">
              <a:latin typeface="Work Sans" panose="020B0604020202020204" charset="0"/>
            </a:rPr>
            <a:t>&lt; 5 but &gt; 1 MGD</a:t>
          </a:r>
        </a:p>
      </dgm:t>
    </dgm:pt>
    <dgm:pt modelId="{361EBA10-DE68-4D8C-B9B7-4CD0ECD554E6}" type="parTrans" cxnId="{E4DDAAED-C047-4D77-99A0-F31005F28C60}">
      <dgm:prSet/>
      <dgm:spPr/>
      <dgm:t>
        <a:bodyPr/>
        <a:lstStyle/>
        <a:p>
          <a:endParaRPr lang="en-US" sz="2400"/>
        </a:p>
      </dgm:t>
    </dgm:pt>
    <dgm:pt modelId="{11634546-1674-4DDC-A2A7-962C31907FF0}" type="sibTrans" cxnId="{E4DDAAED-C047-4D77-99A0-F31005F28C60}">
      <dgm:prSet/>
      <dgm:spPr/>
      <dgm:t>
        <a:bodyPr/>
        <a:lstStyle/>
        <a:p>
          <a:endParaRPr lang="en-US" sz="2400"/>
        </a:p>
      </dgm:t>
    </dgm:pt>
    <dgm:pt modelId="{6D3847B8-AC30-4806-9434-CF499F0C353B}">
      <dgm:prSet phldrT="[Text]" custT="1"/>
      <dgm:spPr/>
      <dgm:t>
        <a:bodyPr/>
        <a:lstStyle/>
        <a:p>
          <a:pPr algn="ctr">
            <a:lnSpc>
              <a:spcPct val="150000"/>
            </a:lnSpc>
            <a:buNone/>
          </a:pPr>
          <a:r>
            <a:rPr lang="en-US" sz="2400" dirty="0">
              <a:latin typeface="Work Sans" panose="020B0604020202020204" charset="0"/>
            </a:rPr>
            <a:t>At least 1 per quarter</a:t>
          </a:r>
        </a:p>
      </dgm:t>
    </dgm:pt>
    <dgm:pt modelId="{4411D89D-CABE-4C0F-966C-53F096B824F6}" type="parTrans" cxnId="{2F762924-8320-41DB-BA49-D9764A2A126C}">
      <dgm:prSet/>
      <dgm:spPr/>
      <dgm:t>
        <a:bodyPr/>
        <a:lstStyle/>
        <a:p>
          <a:endParaRPr lang="en-US" sz="2400"/>
        </a:p>
      </dgm:t>
    </dgm:pt>
    <dgm:pt modelId="{CBC18084-4A01-4ED2-B4BD-84C3DCF561A1}" type="sibTrans" cxnId="{2F762924-8320-41DB-BA49-D9764A2A126C}">
      <dgm:prSet/>
      <dgm:spPr/>
      <dgm:t>
        <a:bodyPr/>
        <a:lstStyle/>
        <a:p>
          <a:endParaRPr lang="en-US" sz="2400"/>
        </a:p>
      </dgm:t>
    </dgm:pt>
    <dgm:pt modelId="{92EE94BD-DC51-49E3-89AB-EFD0CAFC6FA2}">
      <dgm:prSet phldrT="[Text]" custT="1"/>
      <dgm:spPr/>
      <dgm:t>
        <a:bodyPr/>
        <a:lstStyle/>
        <a:p>
          <a:r>
            <a:rPr lang="en-US" sz="2400" dirty="0">
              <a:latin typeface="Work Sans" panose="020B0604020202020204" charset="0"/>
            </a:rPr>
            <a:t>≤ 1 MGD</a:t>
          </a:r>
        </a:p>
      </dgm:t>
    </dgm:pt>
    <dgm:pt modelId="{BCA2EBB1-DB58-4831-AC28-0A7213C6D029}" type="parTrans" cxnId="{35E1B2A8-DAFB-45CA-BF95-CC61DF1A2FDE}">
      <dgm:prSet/>
      <dgm:spPr/>
      <dgm:t>
        <a:bodyPr/>
        <a:lstStyle/>
        <a:p>
          <a:endParaRPr lang="en-US" sz="2400"/>
        </a:p>
      </dgm:t>
    </dgm:pt>
    <dgm:pt modelId="{DA7B2E3E-261E-4AD6-BB92-FB535D56757B}" type="sibTrans" cxnId="{35E1B2A8-DAFB-45CA-BF95-CC61DF1A2FDE}">
      <dgm:prSet/>
      <dgm:spPr/>
      <dgm:t>
        <a:bodyPr/>
        <a:lstStyle/>
        <a:p>
          <a:endParaRPr lang="en-US" sz="2400"/>
        </a:p>
      </dgm:t>
    </dgm:pt>
    <dgm:pt modelId="{5AB3FC07-E304-4841-9015-AE0340567E01}">
      <dgm:prSet phldrT="[Text]" custT="1"/>
      <dgm:spPr/>
      <dgm:t>
        <a:bodyPr/>
        <a:lstStyle/>
        <a:p>
          <a:r>
            <a:rPr lang="en-US" sz="2400" dirty="0">
              <a:latin typeface="Work Sans" panose="020B0604020202020204" charset="0"/>
            </a:rPr>
            <a:t>Non-routine Discharge</a:t>
          </a:r>
        </a:p>
      </dgm:t>
    </dgm:pt>
    <dgm:pt modelId="{5DAA68EB-1820-4211-8222-E129584D1B32}" type="parTrans" cxnId="{37C4C050-4AFF-4D72-93FE-22E222EE0AD0}">
      <dgm:prSet/>
      <dgm:spPr/>
      <dgm:t>
        <a:bodyPr/>
        <a:lstStyle/>
        <a:p>
          <a:endParaRPr lang="en-US" sz="2400"/>
        </a:p>
      </dgm:t>
    </dgm:pt>
    <dgm:pt modelId="{B6BD5CAF-F1F0-4684-B705-8F98D3970268}" type="sibTrans" cxnId="{37C4C050-4AFF-4D72-93FE-22E222EE0AD0}">
      <dgm:prSet/>
      <dgm:spPr/>
      <dgm:t>
        <a:bodyPr/>
        <a:lstStyle/>
        <a:p>
          <a:endParaRPr lang="en-US" sz="2400"/>
        </a:p>
      </dgm:t>
    </dgm:pt>
    <dgm:pt modelId="{06629554-FDED-4609-80AA-070111EE2772}">
      <dgm:prSet custT="1"/>
      <dgm:spPr/>
      <dgm:t>
        <a:bodyPr/>
        <a:lstStyle/>
        <a:p>
          <a:pPr algn="ctr">
            <a:lnSpc>
              <a:spcPct val="150000"/>
            </a:lnSpc>
            <a:buNone/>
          </a:pPr>
          <a:r>
            <a:rPr lang="en-US" sz="2400" dirty="0">
              <a:latin typeface="Work Sans" panose="020B0604020202020204" charset="0"/>
            </a:rPr>
            <a:t>At least 2 per year</a:t>
          </a:r>
        </a:p>
      </dgm:t>
    </dgm:pt>
    <dgm:pt modelId="{13247804-4AAE-4978-A918-18E12033588C}" type="parTrans" cxnId="{19BE4DDC-0F56-4D22-B9BC-150B8563F772}">
      <dgm:prSet/>
      <dgm:spPr/>
      <dgm:t>
        <a:bodyPr/>
        <a:lstStyle/>
        <a:p>
          <a:endParaRPr lang="en-US" sz="2400"/>
        </a:p>
      </dgm:t>
    </dgm:pt>
    <dgm:pt modelId="{AF301B9F-13CE-47B5-839B-51B8D5AEE05A}" type="sibTrans" cxnId="{19BE4DDC-0F56-4D22-B9BC-150B8563F772}">
      <dgm:prSet/>
      <dgm:spPr/>
      <dgm:t>
        <a:bodyPr/>
        <a:lstStyle/>
        <a:p>
          <a:endParaRPr lang="en-US" sz="2400"/>
        </a:p>
      </dgm:t>
    </dgm:pt>
    <dgm:pt modelId="{8C2DCE88-68E8-4E58-B922-392BD48493F2}">
      <dgm:prSet custT="1"/>
      <dgm:spPr/>
      <dgm:t>
        <a:bodyPr/>
        <a:lstStyle/>
        <a:p>
          <a:pPr algn="ctr">
            <a:lnSpc>
              <a:spcPct val="150000"/>
            </a:lnSpc>
            <a:buNone/>
          </a:pPr>
          <a:r>
            <a:rPr lang="en-US" sz="2400" dirty="0">
              <a:latin typeface="Work Sans" panose="020B0604020202020204" charset="0"/>
            </a:rPr>
            <a:t>At least 2 per year</a:t>
          </a:r>
        </a:p>
      </dgm:t>
    </dgm:pt>
    <dgm:pt modelId="{D90DCD82-EB9A-47EF-9F20-9FA96AB5E732}" type="parTrans" cxnId="{0373C309-ADA4-4672-A05C-2BD478B34A65}">
      <dgm:prSet/>
      <dgm:spPr/>
      <dgm:t>
        <a:bodyPr/>
        <a:lstStyle/>
        <a:p>
          <a:endParaRPr lang="en-US" sz="2400"/>
        </a:p>
      </dgm:t>
    </dgm:pt>
    <dgm:pt modelId="{2686D37E-4DBF-410D-B3FA-7BC4EE63DBC9}" type="sibTrans" cxnId="{0373C309-ADA4-4672-A05C-2BD478B34A65}">
      <dgm:prSet/>
      <dgm:spPr/>
      <dgm:t>
        <a:bodyPr/>
        <a:lstStyle/>
        <a:p>
          <a:endParaRPr lang="en-US" sz="2400"/>
        </a:p>
      </dgm:t>
    </dgm:pt>
    <dgm:pt modelId="{1123D18E-22EE-4C8C-B011-128A2BC95FC4}" type="pres">
      <dgm:prSet presAssocID="{6178B1F1-2C1E-4B08-9326-9D017D7C7C58}" presName="Name0" presStyleCnt="0">
        <dgm:presLayoutVars>
          <dgm:dir/>
          <dgm:animLvl val="lvl"/>
          <dgm:resizeHandles/>
        </dgm:presLayoutVars>
      </dgm:prSet>
      <dgm:spPr/>
    </dgm:pt>
    <dgm:pt modelId="{23629116-C06D-4338-A132-2E622BCB63D6}" type="pres">
      <dgm:prSet presAssocID="{589EF65F-1E6A-4EF7-A801-BF68FDFB9AF4}" presName="linNode" presStyleCnt="0"/>
      <dgm:spPr/>
    </dgm:pt>
    <dgm:pt modelId="{BCF39F4E-496F-469C-AE46-A9139C813FE7}" type="pres">
      <dgm:prSet presAssocID="{589EF65F-1E6A-4EF7-A801-BF68FDFB9AF4}" presName="parentShp" presStyleLbl="node1" presStyleIdx="0" presStyleCnt="4">
        <dgm:presLayoutVars>
          <dgm:bulletEnabled val="1"/>
        </dgm:presLayoutVars>
      </dgm:prSet>
      <dgm:spPr/>
    </dgm:pt>
    <dgm:pt modelId="{E81B656D-81AC-40AF-BA9D-F4ADDAACAF3D}" type="pres">
      <dgm:prSet presAssocID="{589EF65F-1E6A-4EF7-A801-BF68FDFB9AF4}" presName="childShp" presStyleLbl="bgAccFollowNode1" presStyleIdx="0" presStyleCnt="4">
        <dgm:presLayoutVars>
          <dgm:bulletEnabled val="1"/>
        </dgm:presLayoutVars>
      </dgm:prSet>
      <dgm:spPr/>
    </dgm:pt>
    <dgm:pt modelId="{12A620B7-15A9-47E7-946D-B737337DF44D}" type="pres">
      <dgm:prSet presAssocID="{9D059119-F93D-4962-A373-683F74C420EC}" presName="spacing" presStyleCnt="0"/>
      <dgm:spPr/>
    </dgm:pt>
    <dgm:pt modelId="{FEA0F60A-BF8C-4FA1-BB7B-68D6C7CF90F0}" type="pres">
      <dgm:prSet presAssocID="{299CF939-3A31-44A8-8CDF-345373D181F3}" presName="linNode" presStyleCnt="0"/>
      <dgm:spPr/>
    </dgm:pt>
    <dgm:pt modelId="{ED7C1129-3667-4375-A454-2540187C0A5E}" type="pres">
      <dgm:prSet presAssocID="{299CF939-3A31-44A8-8CDF-345373D181F3}" presName="parentShp" presStyleLbl="node1" presStyleIdx="1" presStyleCnt="4">
        <dgm:presLayoutVars>
          <dgm:bulletEnabled val="1"/>
        </dgm:presLayoutVars>
      </dgm:prSet>
      <dgm:spPr/>
    </dgm:pt>
    <dgm:pt modelId="{03AEF9B3-C79A-4004-9D51-C69726BB3122}" type="pres">
      <dgm:prSet presAssocID="{299CF939-3A31-44A8-8CDF-345373D181F3}" presName="childShp" presStyleLbl="bgAccFollowNode1" presStyleIdx="1" presStyleCnt="4">
        <dgm:presLayoutVars>
          <dgm:bulletEnabled val="1"/>
        </dgm:presLayoutVars>
      </dgm:prSet>
      <dgm:spPr/>
    </dgm:pt>
    <dgm:pt modelId="{40C275AA-09FE-480C-AA17-845CE5DBAE3F}" type="pres">
      <dgm:prSet presAssocID="{11634546-1674-4DDC-A2A7-962C31907FF0}" presName="spacing" presStyleCnt="0"/>
      <dgm:spPr/>
    </dgm:pt>
    <dgm:pt modelId="{A846A15E-4420-4BD7-B892-68856DE3C34B}" type="pres">
      <dgm:prSet presAssocID="{92EE94BD-DC51-49E3-89AB-EFD0CAFC6FA2}" presName="linNode" presStyleCnt="0"/>
      <dgm:spPr/>
    </dgm:pt>
    <dgm:pt modelId="{F57CCB4B-6A7D-4B62-964A-106A7E2307DD}" type="pres">
      <dgm:prSet presAssocID="{92EE94BD-DC51-49E3-89AB-EFD0CAFC6FA2}" presName="parentShp" presStyleLbl="node1" presStyleIdx="2" presStyleCnt="4">
        <dgm:presLayoutVars>
          <dgm:bulletEnabled val="1"/>
        </dgm:presLayoutVars>
      </dgm:prSet>
      <dgm:spPr/>
    </dgm:pt>
    <dgm:pt modelId="{3BC62E08-9673-4EC6-A4DB-B11FB050A052}" type="pres">
      <dgm:prSet presAssocID="{92EE94BD-DC51-49E3-89AB-EFD0CAFC6FA2}" presName="childShp" presStyleLbl="bgAccFollowNode1" presStyleIdx="2" presStyleCnt="4">
        <dgm:presLayoutVars>
          <dgm:bulletEnabled val="1"/>
        </dgm:presLayoutVars>
      </dgm:prSet>
      <dgm:spPr/>
    </dgm:pt>
    <dgm:pt modelId="{4CE9960F-C62D-4424-B524-B0AC8596B156}" type="pres">
      <dgm:prSet presAssocID="{DA7B2E3E-261E-4AD6-BB92-FB535D56757B}" presName="spacing" presStyleCnt="0"/>
      <dgm:spPr/>
    </dgm:pt>
    <dgm:pt modelId="{48160923-69DC-4B26-BB75-5BB047103F9A}" type="pres">
      <dgm:prSet presAssocID="{5AB3FC07-E304-4841-9015-AE0340567E01}" presName="linNode" presStyleCnt="0"/>
      <dgm:spPr/>
    </dgm:pt>
    <dgm:pt modelId="{7B6C4308-E96A-4C3D-81EE-F3B9FED714AA}" type="pres">
      <dgm:prSet presAssocID="{5AB3FC07-E304-4841-9015-AE0340567E01}" presName="parentShp" presStyleLbl="node1" presStyleIdx="3" presStyleCnt="4">
        <dgm:presLayoutVars>
          <dgm:bulletEnabled val="1"/>
        </dgm:presLayoutVars>
      </dgm:prSet>
      <dgm:spPr/>
    </dgm:pt>
    <dgm:pt modelId="{01BC6764-78E8-4DF1-88BF-719DDFF538CF}" type="pres">
      <dgm:prSet presAssocID="{5AB3FC07-E304-4841-9015-AE0340567E01}" presName="childShp" presStyleLbl="bgAccFollowNode1" presStyleIdx="3" presStyleCnt="4">
        <dgm:presLayoutVars>
          <dgm:bulletEnabled val="1"/>
        </dgm:presLayoutVars>
      </dgm:prSet>
      <dgm:spPr/>
    </dgm:pt>
  </dgm:ptLst>
  <dgm:cxnLst>
    <dgm:cxn modelId="{D5A5CA05-B8BE-4CC6-B7CB-E6789B2D1011}" type="presOf" srcId="{6D3847B8-AC30-4806-9434-CF499F0C353B}" destId="{03AEF9B3-C79A-4004-9D51-C69726BB3122}" srcOrd="0" destOrd="0" presId="urn:microsoft.com/office/officeart/2005/8/layout/vList6"/>
    <dgm:cxn modelId="{0373C309-ADA4-4672-A05C-2BD478B34A65}" srcId="{92EE94BD-DC51-49E3-89AB-EFD0CAFC6FA2}" destId="{8C2DCE88-68E8-4E58-B922-392BD48493F2}" srcOrd="0" destOrd="0" parTransId="{D90DCD82-EB9A-47EF-9F20-9FA96AB5E732}" sibTransId="{2686D37E-4DBF-410D-B3FA-7BC4EE63DBC9}"/>
    <dgm:cxn modelId="{2F762924-8320-41DB-BA49-D9764A2A126C}" srcId="{299CF939-3A31-44A8-8CDF-345373D181F3}" destId="{6D3847B8-AC30-4806-9434-CF499F0C353B}" srcOrd="0" destOrd="0" parTransId="{4411D89D-CABE-4C0F-966C-53F096B824F6}" sibTransId="{CBC18084-4A01-4ED2-B4BD-84C3DCF561A1}"/>
    <dgm:cxn modelId="{28882028-715A-4603-A723-F01BC8889DB6}" srcId="{589EF65F-1E6A-4EF7-A801-BF68FDFB9AF4}" destId="{E7D594DA-69EA-4FE3-B93D-2BF56AEB8A26}" srcOrd="0" destOrd="0" parTransId="{41B55B65-A16E-469C-992C-F96886F72C03}" sibTransId="{657D8AB4-3965-49DA-B993-9985B4761468}"/>
    <dgm:cxn modelId="{37C4C050-4AFF-4D72-93FE-22E222EE0AD0}" srcId="{6178B1F1-2C1E-4B08-9326-9D017D7C7C58}" destId="{5AB3FC07-E304-4841-9015-AE0340567E01}" srcOrd="3" destOrd="0" parTransId="{5DAA68EB-1820-4211-8222-E129584D1B32}" sibTransId="{B6BD5CAF-F1F0-4684-B705-8F98D3970268}"/>
    <dgm:cxn modelId="{45F6058F-533A-437C-9476-CFB52E37BD43}" type="presOf" srcId="{92EE94BD-DC51-49E3-89AB-EFD0CAFC6FA2}" destId="{F57CCB4B-6A7D-4B62-964A-106A7E2307DD}" srcOrd="0" destOrd="0" presId="urn:microsoft.com/office/officeart/2005/8/layout/vList6"/>
    <dgm:cxn modelId="{8C4841A0-3124-4AA8-9DE1-D936AF2F66B3}" type="presOf" srcId="{589EF65F-1E6A-4EF7-A801-BF68FDFB9AF4}" destId="{BCF39F4E-496F-469C-AE46-A9139C813FE7}" srcOrd="0" destOrd="0" presId="urn:microsoft.com/office/officeart/2005/8/layout/vList6"/>
    <dgm:cxn modelId="{35E1B2A8-DAFB-45CA-BF95-CC61DF1A2FDE}" srcId="{6178B1F1-2C1E-4B08-9326-9D017D7C7C58}" destId="{92EE94BD-DC51-49E3-89AB-EFD0CAFC6FA2}" srcOrd="2" destOrd="0" parTransId="{BCA2EBB1-DB58-4831-AC28-0A7213C6D029}" sibTransId="{DA7B2E3E-261E-4AD6-BB92-FB535D56757B}"/>
    <dgm:cxn modelId="{2E69AFB2-E347-47EA-8D10-7A3FE764ADAD}" type="presOf" srcId="{5AB3FC07-E304-4841-9015-AE0340567E01}" destId="{7B6C4308-E96A-4C3D-81EE-F3B9FED714AA}" srcOrd="0" destOrd="0" presId="urn:microsoft.com/office/officeart/2005/8/layout/vList6"/>
    <dgm:cxn modelId="{A45C86B5-5471-4FF2-8460-4BF0D8E7E405}" type="presOf" srcId="{6178B1F1-2C1E-4B08-9326-9D017D7C7C58}" destId="{1123D18E-22EE-4C8C-B011-128A2BC95FC4}" srcOrd="0" destOrd="0" presId="urn:microsoft.com/office/officeart/2005/8/layout/vList6"/>
    <dgm:cxn modelId="{45DA07C8-36D1-482B-811D-C21FFD0EC60C}" type="presOf" srcId="{299CF939-3A31-44A8-8CDF-345373D181F3}" destId="{ED7C1129-3667-4375-A454-2540187C0A5E}" srcOrd="0" destOrd="0" presId="urn:microsoft.com/office/officeart/2005/8/layout/vList6"/>
    <dgm:cxn modelId="{5C8C08DA-3AEC-4E70-8B31-A9F9A3984E40}" type="presOf" srcId="{E7D594DA-69EA-4FE3-B93D-2BF56AEB8A26}" destId="{E81B656D-81AC-40AF-BA9D-F4ADDAACAF3D}" srcOrd="0" destOrd="0" presId="urn:microsoft.com/office/officeart/2005/8/layout/vList6"/>
    <dgm:cxn modelId="{19BE4DDC-0F56-4D22-B9BC-150B8563F772}" srcId="{5AB3FC07-E304-4841-9015-AE0340567E01}" destId="{06629554-FDED-4609-80AA-070111EE2772}" srcOrd="0" destOrd="0" parTransId="{13247804-4AAE-4978-A918-18E12033588C}" sibTransId="{AF301B9F-13CE-47B5-839B-51B8D5AEE05A}"/>
    <dgm:cxn modelId="{913958DD-166C-425A-A239-A9453D9CE9DD}" srcId="{6178B1F1-2C1E-4B08-9326-9D017D7C7C58}" destId="{589EF65F-1E6A-4EF7-A801-BF68FDFB9AF4}" srcOrd="0" destOrd="0" parTransId="{F11137E0-8DB8-42E4-BFF8-6817622C8413}" sibTransId="{9D059119-F93D-4962-A373-683F74C420EC}"/>
    <dgm:cxn modelId="{E60F26E2-91E5-45CA-A67D-26D43ECB4CB1}" type="presOf" srcId="{8C2DCE88-68E8-4E58-B922-392BD48493F2}" destId="{3BC62E08-9673-4EC6-A4DB-B11FB050A052}" srcOrd="0" destOrd="0" presId="urn:microsoft.com/office/officeart/2005/8/layout/vList6"/>
    <dgm:cxn modelId="{CB2D73E6-73F5-4636-B14C-65CA05683285}" type="presOf" srcId="{06629554-FDED-4609-80AA-070111EE2772}" destId="{01BC6764-78E8-4DF1-88BF-719DDFF538CF}" srcOrd="0" destOrd="0" presId="urn:microsoft.com/office/officeart/2005/8/layout/vList6"/>
    <dgm:cxn modelId="{E4DDAAED-C047-4D77-99A0-F31005F28C60}" srcId="{6178B1F1-2C1E-4B08-9326-9D017D7C7C58}" destId="{299CF939-3A31-44A8-8CDF-345373D181F3}" srcOrd="1" destOrd="0" parTransId="{361EBA10-DE68-4D8C-B9B7-4CD0ECD554E6}" sibTransId="{11634546-1674-4DDC-A2A7-962C31907FF0}"/>
    <dgm:cxn modelId="{FB20113E-0156-40A9-BAE4-3B6BE90CAF3E}" type="presParOf" srcId="{1123D18E-22EE-4C8C-B011-128A2BC95FC4}" destId="{23629116-C06D-4338-A132-2E622BCB63D6}" srcOrd="0" destOrd="0" presId="urn:microsoft.com/office/officeart/2005/8/layout/vList6"/>
    <dgm:cxn modelId="{FCECF5C2-0105-4F60-BBC7-8F252069AFE3}" type="presParOf" srcId="{23629116-C06D-4338-A132-2E622BCB63D6}" destId="{BCF39F4E-496F-469C-AE46-A9139C813FE7}" srcOrd="0" destOrd="0" presId="urn:microsoft.com/office/officeart/2005/8/layout/vList6"/>
    <dgm:cxn modelId="{47867840-9A38-4C32-8402-C5D6ED8665DF}" type="presParOf" srcId="{23629116-C06D-4338-A132-2E622BCB63D6}" destId="{E81B656D-81AC-40AF-BA9D-F4ADDAACAF3D}" srcOrd="1" destOrd="0" presId="urn:microsoft.com/office/officeart/2005/8/layout/vList6"/>
    <dgm:cxn modelId="{0B679F27-A439-4954-A619-CD90FFE4B36B}" type="presParOf" srcId="{1123D18E-22EE-4C8C-B011-128A2BC95FC4}" destId="{12A620B7-15A9-47E7-946D-B737337DF44D}" srcOrd="1" destOrd="0" presId="urn:microsoft.com/office/officeart/2005/8/layout/vList6"/>
    <dgm:cxn modelId="{0EAB57F0-17C0-41AA-8CC3-3D6764DD216A}" type="presParOf" srcId="{1123D18E-22EE-4C8C-B011-128A2BC95FC4}" destId="{FEA0F60A-BF8C-4FA1-BB7B-68D6C7CF90F0}" srcOrd="2" destOrd="0" presId="urn:microsoft.com/office/officeart/2005/8/layout/vList6"/>
    <dgm:cxn modelId="{A0CF3754-270B-4409-BBFC-E99E97C2C432}" type="presParOf" srcId="{FEA0F60A-BF8C-4FA1-BB7B-68D6C7CF90F0}" destId="{ED7C1129-3667-4375-A454-2540187C0A5E}" srcOrd="0" destOrd="0" presId="urn:microsoft.com/office/officeart/2005/8/layout/vList6"/>
    <dgm:cxn modelId="{72A21A3E-6916-40CF-A716-79C55E04BAFF}" type="presParOf" srcId="{FEA0F60A-BF8C-4FA1-BB7B-68D6C7CF90F0}" destId="{03AEF9B3-C79A-4004-9D51-C69726BB3122}" srcOrd="1" destOrd="0" presId="urn:microsoft.com/office/officeart/2005/8/layout/vList6"/>
    <dgm:cxn modelId="{0459F2E9-A62C-49FD-937D-64A6857843B0}" type="presParOf" srcId="{1123D18E-22EE-4C8C-B011-128A2BC95FC4}" destId="{40C275AA-09FE-480C-AA17-845CE5DBAE3F}" srcOrd="3" destOrd="0" presId="urn:microsoft.com/office/officeart/2005/8/layout/vList6"/>
    <dgm:cxn modelId="{A89B7D66-786A-4E7D-815B-3F54FF7E852B}" type="presParOf" srcId="{1123D18E-22EE-4C8C-B011-128A2BC95FC4}" destId="{A846A15E-4420-4BD7-B892-68856DE3C34B}" srcOrd="4" destOrd="0" presId="urn:microsoft.com/office/officeart/2005/8/layout/vList6"/>
    <dgm:cxn modelId="{77D18CA5-1DCF-4C05-986E-19908A184394}" type="presParOf" srcId="{A846A15E-4420-4BD7-B892-68856DE3C34B}" destId="{F57CCB4B-6A7D-4B62-964A-106A7E2307DD}" srcOrd="0" destOrd="0" presId="urn:microsoft.com/office/officeart/2005/8/layout/vList6"/>
    <dgm:cxn modelId="{452DCD96-E2A1-4959-96B7-8B0EB12C9A36}" type="presParOf" srcId="{A846A15E-4420-4BD7-B892-68856DE3C34B}" destId="{3BC62E08-9673-4EC6-A4DB-B11FB050A052}" srcOrd="1" destOrd="0" presId="urn:microsoft.com/office/officeart/2005/8/layout/vList6"/>
    <dgm:cxn modelId="{B6A26E37-500C-4FF5-A329-9EE708AADFBC}" type="presParOf" srcId="{1123D18E-22EE-4C8C-B011-128A2BC95FC4}" destId="{4CE9960F-C62D-4424-B524-B0AC8596B156}" srcOrd="5" destOrd="0" presId="urn:microsoft.com/office/officeart/2005/8/layout/vList6"/>
    <dgm:cxn modelId="{C401A24C-0D77-4CA9-81C7-9C8948C70A56}" type="presParOf" srcId="{1123D18E-22EE-4C8C-B011-128A2BC95FC4}" destId="{48160923-69DC-4B26-BB75-5BB047103F9A}" srcOrd="6" destOrd="0" presId="urn:microsoft.com/office/officeart/2005/8/layout/vList6"/>
    <dgm:cxn modelId="{8DB34F6D-1F69-41D8-A292-27AE5937130C}" type="presParOf" srcId="{48160923-69DC-4B26-BB75-5BB047103F9A}" destId="{7B6C4308-E96A-4C3D-81EE-F3B9FED714AA}" srcOrd="0" destOrd="0" presId="urn:microsoft.com/office/officeart/2005/8/layout/vList6"/>
    <dgm:cxn modelId="{9DAED432-2465-4D17-A1AC-D16A5689E1FD}" type="presParOf" srcId="{48160923-69DC-4B26-BB75-5BB047103F9A}" destId="{01BC6764-78E8-4DF1-88BF-719DDFF538C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0AAFCB-1E90-4154-BF47-22939C571EC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E260CDB-0DD7-401D-BC29-973E51C262CF}">
      <dgm:prSet phldrT="[Text]"/>
      <dgm:spPr/>
      <dgm:t>
        <a:bodyPr/>
        <a:lstStyle/>
        <a:p>
          <a:r>
            <a:rPr lang="en-US" dirty="0"/>
            <a:t>MDEL – effluent limitation based on TST outcome and percent effect at IWC 	</a:t>
          </a:r>
        </a:p>
      </dgm:t>
    </dgm:pt>
    <dgm:pt modelId="{E95E1948-52ED-41AA-9524-A7BADE262FD2}" type="parTrans" cxnId="{2E9E3F27-CB58-405B-B310-66835B4DED7B}">
      <dgm:prSet/>
      <dgm:spPr/>
      <dgm:t>
        <a:bodyPr/>
        <a:lstStyle/>
        <a:p>
          <a:endParaRPr lang="en-US"/>
        </a:p>
      </dgm:t>
    </dgm:pt>
    <dgm:pt modelId="{F4D69157-D0E0-407D-B0DF-A2EF9A95F90E}" type="sibTrans" cxnId="{2E9E3F27-CB58-405B-B310-66835B4DED7B}">
      <dgm:prSet/>
      <dgm:spPr/>
      <dgm:t>
        <a:bodyPr/>
        <a:lstStyle/>
        <a:p>
          <a:endParaRPr lang="en-US"/>
        </a:p>
      </dgm:t>
    </dgm:pt>
    <dgm:pt modelId="{F5A58EEB-A20F-4095-B3F3-0BE5DB1A7453}">
      <dgm:prSet phldrT="[Text]"/>
      <dgm:spPr/>
      <dgm:t>
        <a:bodyPr/>
        <a:lstStyle/>
        <a:p>
          <a:r>
            <a:rPr lang="en-US" dirty="0"/>
            <a:t>If survival endpoint, MDEL violated with sublethal fail and 50% mortality effect</a:t>
          </a:r>
        </a:p>
      </dgm:t>
    </dgm:pt>
    <dgm:pt modelId="{6EF90032-20F9-48F6-8B79-DDD79FCEE67C}" type="parTrans" cxnId="{6CD6DC12-322F-4EE6-8784-0865AE3737F2}">
      <dgm:prSet/>
      <dgm:spPr/>
      <dgm:t>
        <a:bodyPr/>
        <a:lstStyle/>
        <a:p>
          <a:endParaRPr lang="en-US"/>
        </a:p>
      </dgm:t>
    </dgm:pt>
    <dgm:pt modelId="{78C393CA-86CF-4F1E-A198-AE1843951F78}" type="sibTrans" cxnId="{6CD6DC12-322F-4EE6-8784-0865AE3737F2}">
      <dgm:prSet/>
      <dgm:spPr/>
      <dgm:t>
        <a:bodyPr/>
        <a:lstStyle/>
        <a:p>
          <a:endParaRPr lang="en-US"/>
        </a:p>
      </dgm:t>
    </dgm:pt>
    <dgm:pt modelId="{FE9A3A69-C6B0-467C-87A4-78F2DFE9BF20}">
      <dgm:prSet phldrT="[Text]"/>
      <dgm:spPr/>
      <dgm:t>
        <a:bodyPr/>
        <a:lstStyle/>
        <a:p>
          <a:r>
            <a:rPr lang="en-US" dirty="0"/>
            <a:t>MMEL – effluent limitation based on a maximum of 3 independent tests</a:t>
          </a:r>
        </a:p>
      </dgm:t>
    </dgm:pt>
    <dgm:pt modelId="{2C943AF6-7B9E-4AEF-91CC-141BFCC2922B}" type="parTrans" cxnId="{D5609B44-4A82-48E0-A03A-3E721B4267B8}">
      <dgm:prSet/>
      <dgm:spPr/>
      <dgm:t>
        <a:bodyPr/>
        <a:lstStyle/>
        <a:p>
          <a:endParaRPr lang="en-US"/>
        </a:p>
      </dgm:t>
    </dgm:pt>
    <dgm:pt modelId="{66840736-F1C9-4D6A-BC57-39B11E1FB58C}" type="sibTrans" cxnId="{D5609B44-4A82-48E0-A03A-3E721B4267B8}">
      <dgm:prSet/>
      <dgm:spPr/>
      <dgm:t>
        <a:bodyPr/>
        <a:lstStyle/>
        <a:p>
          <a:endParaRPr lang="en-US"/>
        </a:p>
      </dgm:t>
    </dgm:pt>
    <dgm:pt modelId="{AF9F1080-9632-4F69-9D75-C1BA25FFB1D5}">
      <dgm:prSet phldrT="[Text]"/>
      <dgm:spPr/>
      <dgm:t>
        <a:bodyPr/>
        <a:lstStyle/>
        <a:p>
          <a:r>
            <a:rPr lang="en-US" dirty="0"/>
            <a:t>Fail at any endpoint is a violation (regardless of percent effect)</a:t>
          </a:r>
        </a:p>
      </dgm:t>
    </dgm:pt>
    <dgm:pt modelId="{299B2577-7DD4-4047-A1E5-F8CEEFDA58D8}" type="parTrans" cxnId="{7AB1F23D-2E78-4E05-A068-88511A14E559}">
      <dgm:prSet/>
      <dgm:spPr/>
      <dgm:t>
        <a:bodyPr/>
        <a:lstStyle/>
        <a:p>
          <a:endParaRPr lang="en-US"/>
        </a:p>
      </dgm:t>
    </dgm:pt>
    <dgm:pt modelId="{6619CFEF-10D2-4B8A-B9AC-A13D4D0D1FDD}" type="sibTrans" cxnId="{7AB1F23D-2E78-4E05-A068-88511A14E559}">
      <dgm:prSet/>
      <dgm:spPr/>
      <dgm:t>
        <a:bodyPr/>
        <a:lstStyle/>
        <a:p>
          <a:endParaRPr lang="en-US"/>
        </a:p>
      </dgm:t>
    </dgm:pt>
    <dgm:pt modelId="{16343464-84BA-49CB-807C-FC36B735DCC1}">
      <dgm:prSet phldrT="[Text]"/>
      <dgm:spPr/>
      <dgm:t>
        <a:bodyPr/>
        <a:lstStyle/>
        <a:p>
          <a:r>
            <a:rPr lang="en-US" dirty="0"/>
            <a:t>If no survival endpoint, MDEL violated with 50% effect to sublethal endpoint</a:t>
          </a:r>
        </a:p>
      </dgm:t>
    </dgm:pt>
    <dgm:pt modelId="{673FB063-AA1E-4EE0-B428-F65AC1D771D2}" type="parTrans" cxnId="{3743AD29-7CD8-452C-97F0-6616E9B21075}">
      <dgm:prSet/>
      <dgm:spPr/>
      <dgm:t>
        <a:bodyPr/>
        <a:lstStyle/>
        <a:p>
          <a:endParaRPr lang="en-US"/>
        </a:p>
      </dgm:t>
    </dgm:pt>
    <dgm:pt modelId="{8C891DC4-56D7-4A38-B8E5-05AE6B00BF80}" type="sibTrans" cxnId="{3743AD29-7CD8-452C-97F0-6616E9B21075}">
      <dgm:prSet/>
      <dgm:spPr/>
      <dgm:t>
        <a:bodyPr/>
        <a:lstStyle/>
        <a:p>
          <a:endParaRPr lang="en-US"/>
        </a:p>
      </dgm:t>
    </dgm:pt>
    <dgm:pt modelId="{86FC0785-16FB-45C7-BC66-3BAF93456312}">
      <dgm:prSet phldrT="[Text]"/>
      <dgm:spPr/>
      <dgm:t>
        <a:bodyPr/>
        <a:lstStyle/>
        <a:p>
          <a:r>
            <a:rPr lang="en-US" dirty="0"/>
            <a:t>Acute Testing</a:t>
          </a:r>
        </a:p>
      </dgm:t>
    </dgm:pt>
    <dgm:pt modelId="{46C838A6-E374-4153-8502-6E44FA2A67F3}" type="parTrans" cxnId="{13745F4A-CE74-42F7-BEE1-81AE33277113}">
      <dgm:prSet/>
      <dgm:spPr/>
      <dgm:t>
        <a:bodyPr/>
        <a:lstStyle/>
        <a:p>
          <a:endParaRPr lang="en-US"/>
        </a:p>
      </dgm:t>
    </dgm:pt>
    <dgm:pt modelId="{69EBE283-0D9A-405A-BB41-302E363FDEA0}" type="sibTrans" cxnId="{13745F4A-CE74-42F7-BEE1-81AE33277113}">
      <dgm:prSet/>
      <dgm:spPr/>
      <dgm:t>
        <a:bodyPr/>
        <a:lstStyle/>
        <a:p>
          <a:endParaRPr lang="en-US"/>
        </a:p>
      </dgm:t>
    </dgm:pt>
    <dgm:pt modelId="{43A31ADD-580F-4E92-909B-CF89CA8518DE}">
      <dgm:prSet phldrT="[Text]"/>
      <dgm:spPr/>
      <dgm:t>
        <a:bodyPr/>
        <a:lstStyle/>
        <a:p>
          <a:r>
            <a:rPr lang="en-US" dirty="0"/>
            <a:t>50% survival for MDEL, any fail for MMEL</a:t>
          </a:r>
        </a:p>
      </dgm:t>
    </dgm:pt>
    <dgm:pt modelId="{DD2BAF73-D768-41C5-A6D9-5277E2692D73}" type="parTrans" cxnId="{7E8B0E98-60D5-46ED-879E-D4D7304055EE}">
      <dgm:prSet/>
      <dgm:spPr/>
      <dgm:t>
        <a:bodyPr/>
        <a:lstStyle/>
        <a:p>
          <a:endParaRPr lang="en-US"/>
        </a:p>
      </dgm:t>
    </dgm:pt>
    <dgm:pt modelId="{438240BE-1CE8-44C8-B08C-2D39ABC9CC23}" type="sibTrans" cxnId="{7E8B0E98-60D5-46ED-879E-D4D7304055EE}">
      <dgm:prSet/>
      <dgm:spPr/>
      <dgm:t>
        <a:bodyPr/>
        <a:lstStyle/>
        <a:p>
          <a:endParaRPr lang="en-US"/>
        </a:p>
      </dgm:t>
    </dgm:pt>
    <dgm:pt modelId="{1E30D981-D5BA-4883-97E6-2DE29F036499}">
      <dgm:prSet phldrT="[Text]"/>
      <dgm:spPr/>
      <dgm:t>
        <a:bodyPr/>
        <a:lstStyle/>
        <a:p>
          <a:r>
            <a:rPr lang="en-US" dirty="0"/>
            <a:t>Replacement Tests</a:t>
          </a:r>
        </a:p>
      </dgm:t>
    </dgm:pt>
    <dgm:pt modelId="{BFD32025-1D01-438F-98FD-4B8C1DB91750}" type="parTrans" cxnId="{E81FE9AC-2972-4D7B-91C9-73EDE10FFBE8}">
      <dgm:prSet/>
      <dgm:spPr/>
      <dgm:t>
        <a:bodyPr/>
        <a:lstStyle/>
        <a:p>
          <a:endParaRPr lang="en-US"/>
        </a:p>
      </dgm:t>
    </dgm:pt>
    <dgm:pt modelId="{263D2071-DDCC-4A4D-96BC-8062EB3B21ED}" type="sibTrans" cxnId="{E81FE9AC-2972-4D7B-91C9-73EDE10FFBE8}">
      <dgm:prSet/>
      <dgm:spPr/>
      <dgm:t>
        <a:bodyPr/>
        <a:lstStyle/>
        <a:p>
          <a:endParaRPr lang="en-US"/>
        </a:p>
      </dgm:t>
    </dgm:pt>
    <dgm:pt modelId="{6AA58DE8-FCE8-48F6-9F47-E8BD77187A4B}">
      <dgm:prSet phldrT="[Text]"/>
      <dgm:spPr/>
      <dgm:t>
        <a:bodyPr/>
        <a:lstStyle/>
        <a:p>
          <a:r>
            <a:rPr lang="en-US" dirty="0"/>
            <a:t>Defining the Calendar Month</a:t>
          </a:r>
        </a:p>
      </dgm:t>
    </dgm:pt>
    <dgm:pt modelId="{5D8FB945-A397-4D1F-9723-5734CF43A088}" type="parTrans" cxnId="{B2F4A85E-B9CD-46C7-8AAC-181B4BEE9400}">
      <dgm:prSet/>
      <dgm:spPr/>
      <dgm:t>
        <a:bodyPr/>
        <a:lstStyle/>
        <a:p>
          <a:endParaRPr lang="en-US"/>
        </a:p>
      </dgm:t>
    </dgm:pt>
    <dgm:pt modelId="{17ACAEC6-E279-4485-B09A-E5DB4A7303AA}" type="sibTrans" cxnId="{B2F4A85E-B9CD-46C7-8AAC-181B4BEE9400}">
      <dgm:prSet/>
      <dgm:spPr/>
      <dgm:t>
        <a:bodyPr/>
        <a:lstStyle/>
        <a:p>
          <a:endParaRPr lang="en-US"/>
        </a:p>
      </dgm:t>
    </dgm:pt>
    <dgm:pt modelId="{31B933D5-9A07-4AEE-A003-C1C0A9CE5C22}">
      <dgm:prSet phldrT="[Text]"/>
      <dgm:spPr/>
      <dgm:t>
        <a:bodyPr/>
        <a:lstStyle/>
        <a:p>
          <a:r>
            <a:rPr lang="en-US" dirty="0"/>
            <a:t>Regional Board discretion to decide with discharger how the month is defined</a:t>
          </a:r>
        </a:p>
      </dgm:t>
    </dgm:pt>
    <dgm:pt modelId="{D0C81682-E172-41A2-A5CB-C99FFD43F085}" type="parTrans" cxnId="{9F44626D-2531-417D-B774-9B410D51EDF4}">
      <dgm:prSet/>
      <dgm:spPr/>
      <dgm:t>
        <a:bodyPr/>
        <a:lstStyle/>
        <a:p>
          <a:endParaRPr lang="en-US"/>
        </a:p>
      </dgm:t>
    </dgm:pt>
    <dgm:pt modelId="{4ED37342-02F3-4CC1-A34A-B01A8EAC258B}" type="sibTrans" cxnId="{9F44626D-2531-417D-B774-9B410D51EDF4}">
      <dgm:prSet/>
      <dgm:spPr/>
      <dgm:t>
        <a:bodyPr/>
        <a:lstStyle/>
        <a:p>
          <a:endParaRPr lang="en-US"/>
        </a:p>
      </dgm:t>
    </dgm:pt>
    <dgm:pt modelId="{F7E11F63-F751-46E2-9360-1BC2759AEFE2}">
      <dgm:prSet phldrT="[Text]"/>
      <dgm:spPr/>
      <dgm:t>
        <a:bodyPr/>
        <a:lstStyle/>
        <a:p>
          <a:r>
            <a:rPr lang="en-US" dirty="0"/>
            <a:t>Talk to the lab about capacity and timing</a:t>
          </a:r>
        </a:p>
      </dgm:t>
    </dgm:pt>
    <dgm:pt modelId="{F52C9EF8-7A18-4BCB-B6CC-EE90D8FB644D}" type="parTrans" cxnId="{30F351CB-6722-4DAF-9349-0FEFC2E70858}">
      <dgm:prSet/>
      <dgm:spPr/>
      <dgm:t>
        <a:bodyPr/>
        <a:lstStyle/>
        <a:p>
          <a:endParaRPr lang="en-US"/>
        </a:p>
      </dgm:t>
    </dgm:pt>
    <dgm:pt modelId="{301EE8AB-CB86-4B44-9858-F65C11FED1D8}" type="sibTrans" cxnId="{30F351CB-6722-4DAF-9349-0FEFC2E70858}">
      <dgm:prSet/>
      <dgm:spPr/>
      <dgm:t>
        <a:bodyPr/>
        <a:lstStyle/>
        <a:p>
          <a:endParaRPr lang="en-US"/>
        </a:p>
      </dgm:t>
    </dgm:pt>
    <dgm:pt modelId="{09AA3353-48B7-4DA4-A848-55A8C68B6B74}">
      <dgm:prSet phldrT="[Text]"/>
      <dgm:spPr/>
      <dgm:t>
        <a:bodyPr/>
        <a:lstStyle/>
        <a:p>
          <a:r>
            <a:rPr lang="en-US" dirty="0"/>
            <a:t>Initiate as soon as possible when required test not completed</a:t>
          </a:r>
        </a:p>
      </dgm:t>
    </dgm:pt>
    <dgm:pt modelId="{DC6EFBFE-C74D-40E1-8838-E1BD1272E715}" type="parTrans" cxnId="{5F7E117D-9FD8-47C0-A2DF-DD24A2381BF4}">
      <dgm:prSet/>
      <dgm:spPr/>
      <dgm:t>
        <a:bodyPr/>
        <a:lstStyle/>
        <a:p>
          <a:endParaRPr lang="en-US"/>
        </a:p>
      </dgm:t>
    </dgm:pt>
    <dgm:pt modelId="{ACBBD37D-B7DC-4653-9E4D-213A1E3A0686}" type="sibTrans" cxnId="{5F7E117D-9FD8-47C0-A2DF-DD24A2381BF4}">
      <dgm:prSet/>
      <dgm:spPr/>
      <dgm:t>
        <a:bodyPr/>
        <a:lstStyle/>
        <a:p>
          <a:endParaRPr lang="en-US"/>
        </a:p>
      </dgm:t>
    </dgm:pt>
    <dgm:pt modelId="{2F05CE17-67F6-48A3-9FCA-1275975B1457}">
      <dgm:prSet phldrT="[Text]"/>
      <dgm:spPr/>
      <dgm:t>
        <a:bodyPr/>
        <a:lstStyle/>
        <a:p>
          <a:r>
            <a:rPr lang="en-US" dirty="0"/>
            <a:t>New test replaces routine monitoring, MMET, or MMEL tests for the calendar month where required test was not completed </a:t>
          </a:r>
        </a:p>
      </dgm:t>
    </dgm:pt>
    <dgm:pt modelId="{CAB65159-53A5-4B53-94CB-8271512D7F8A}" type="parTrans" cxnId="{A95C4D0E-CC68-419E-A8D7-55197396B2BC}">
      <dgm:prSet/>
      <dgm:spPr/>
      <dgm:t>
        <a:bodyPr/>
        <a:lstStyle/>
        <a:p>
          <a:endParaRPr lang="en-US"/>
        </a:p>
      </dgm:t>
    </dgm:pt>
    <dgm:pt modelId="{B493DA3B-B716-4D4A-AC3C-E8CC4E67CFCE}" type="sibTrans" cxnId="{A95C4D0E-CC68-419E-A8D7-55197396B2BC}">
      <dgm:prSet/>
      <dgm:spPr/>
      <dgm:t>
        <a:bodyPr/>
        <a:lstStyle/>
        <a:p>
          <a:endParaRPr lang="en-US"/>
        </a:p>
      </dgm:t>
    </dgm:pt>
    <dgm:pt modelId="{2A0B3F30-C5E8-4C05-96C6-E8BB3311FD64}" type="pres">
      <dgm:prSet presAssocID="{1C0AAFCB-1E90-4154-BF47-22939C571ECE}" presName="linear" presStyleCnt="0">
        <dgm:presLayoutVars>
          <dgm:animLvl val="lvl"/>
          <dgm:resizeHandles val="exact"/>
        </dgm:presLayoutVars>
      </dgm:prSet>
      <dgm:spPr/>
    </dgm:pt>
    <dgm:pt modelId="{5B60D8A8-2011-4BD4-8385-A37196A96D2E}" type="pres">
      <dgm:prSet presAssocID="{0E260CDB-0DD7-401D-BC29-973E51C262C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3DCB1F8-A2AE-4E0C-96E0-2DDF6AABD991}" type="pres">
      <dgm:prSet presAssocID="{0E260CDB-0DD7-401D-BC29-973E51C262CF}" presName="childText" presStyleLbl="revTx" presStyleIdx="0" presStyleCnt="5">
        <dgm:presLayoutVars>
          <dgm:bulletEnabled val="1"/>
        </dgm:presLayoutVars>
      </dgm:prSet>
      <dgm:spPr/>
    </dgm:pt>
    <dgm:pt modelId="{DF262F49-884A-4711-9694-61673ECD8BBA}" type="pres">
      <dgm:prSet presAssocID="{FE9A3A69-C6B0-467C-87A4-78F2DFE9BF2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E185386-58EC-43C7-9FD4-8B2E22FD93AF}" type="pres">
      <dgm:prSet presAssocID="{FE9A3A69-C6B0-467C-87A4-78F2DFE9BF20}" presName="childText" presStyleLbl="revTx" presStyleIdx="1" presStyleCnt="5">
        <dgm:presLayoutVars>
          <dgm:bulletEnabled val="1"/>
        </dgm:presLayoutVars>
      </dgm:prSet>
      <dgm:spPr/>
    </dgm:pt>
    <dgm:pt modelId="{F42BE012-FDCA-4AB4-9615-D86ADE493184}" type="pres">
      <dgm:prSet presAssocID="{86FC0785-16FB-45C7-BC66-3BAF93456312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21CA426-C95A-4F41-B592-213B6039443F}" type="pres">
      <dgm:prSet presAssocID="{86FC0785-16FB-45C7-BC66-3BAF93456312}" presName="childText" presStyleLbl="revTx" presStyleIdx="2" presStyleCnt="5">
        <dgm:presLayoutVars>
          <dgm:bulletEnabled val="1"/>
        </dgm:presLayoutVars>
      </dgm:prSet>
      <dgm:spPr/>
    </dgm:pt>
    <dgm:pt modelId="{E5BDB7FD-330C-408D-B170-905C54D1EE56}" type="pres">
      <dgm:prSet presAssocID="{1E30D981-D5BA-4883-97E6-2DE29F03649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C104DA1-69B4-4F85-9879-78FCAB1ACB99}" type="pres">
      <dgm:prSet presAssocID="{1E30D981-D5BA-4883-97E6-2DE29F036499}" presName="childText" presStyleLbl="revTx" presStyleIdx="3" presStyleCnt="5">
        <dgm:presLayoutVars>
          <dgm:bulletEnabled val="1"/>
        </dgm:presLayoutVars>
      </dgm:prSet>
      <dgm:spPr/>
    </dgm:pt>
    <dgm:pt modelId="{E8FAB1ED-EBCB-4E02-9058-975DE501F81B}" type="pres">
      <dgm:prSet presAssocID="{6AA58DE8-FCE8-48F6-9F47-E8BD77187A4B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64B53F92-6DF6-4543-9924-CC1288AC7C77}" type="pres">
      <dgm:prSet presAssocID="{6AA58DE8-FCE8-48F6-9F47-E8BD77187A4B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102B1104-DA2B-4914-9F61-935012DE201F}" type="presOf" srcId="{1C0AAFCB-1E90-4154-BF47-22939C571ECE}" destId="{2A0B3F30-C5E8-4C05-96C6-E8BB3311FD64}" srcOrd="0" destOrd="0" presId="urn:microsoft.com/office/officeart/2005/8/layout/vList2"/>
    <dgm:cxn modelId="{A95C4D0E-CC68-419E-A8D7-55197396B2BC}" srcId="{1E30D981-D5BA-4883-97E6-2DE29F036499}" destId="{2F05CE17-67F6-48A3-9FCA-1275975B1457}" srcOrd="1" destOrd="0" parTransId="{CAB65159-53A5-4B53-94CB-8271512D7F8A}" sibTransId="{B493DA3B-B716-4D4A-AC3C-E8CC4E67CFCE}"/>
    <dgm:cxn modelId="{6CD6DC12-322F-4EE6-8784-0865AE3737F2}" srcId="{0E260CDB-0DD7-401D-BC29-973E51C262CF}" destId="{F5A58EEB-A20F-4095-B3F3-0BE5DB1A7453}" srcOrd="0" destOrd="0" parTransId="{6EF90032-20F9-48F6-8B79-DDD79FCEE67C}" sibTransId="{78C393CA-86CF-4F1E-A198-AE1843951F78}"/>
    <dgm:cxn modelId="{94528D22-D691-424F-A6C8-7D0F3E53EBD4}" type="presOf" srcId="{F5A58EEB-A20F-4095-B3F3-0BE5DB1A7453}" destId="{B3DCB1F8-A2AE-4E0C-96E0-2DDF6AABD991}" srcOrd="0" destOrd="0" presId="urn:microsoft.com/office/officeart/2005/8/layout/vList2"/>
    <dgm:cxn modelId="{2E9E3F27-CB58-405B-B310-66835B4DED7B}" srcId="{1C0AAFCB-1E90-4154-BF47-22939C571ECE}" destId="{0E260CDB-0DD7-401D-BC29-973E51C262CF}" srcOrd="0" destOrd="0" parTransId="{E95E1948-52ED-41AA-9524-A7BADE262FD2}" sibTransId="{F4D69157-D0E0-407D-B0DF-A2EF9A95F90E}"/>
    <dgm:cxn modelId="{32400928-F460-4605-B7E5-C35BAE5C4974}" type="presOf" srcId="{43A31ADD-580F-4E92-909B-CF89CA8518DE}" destId="{721CA426-C95A-4F41-B592-213B6039443F}" srcOrd="0" destOrd="0" presId="urn:microsoft.com/office/officeart/2005/8/layout/vList2"/>
    <dgm:cxn modelId="{3743AD29-7CD8-452C-97F0-6616E9B21075}" srcId="{0E260CDB-0DD7-401D-BC29-973E51C262CF}" destId="{16343464-84BA-49CB-807C-FC36B735DCC1}" srcOrd="1" destOrd="0" parTransId="{673FB063-AA1E-4EE0-B428-F65AC1D771D2}" sibTransId="{8C891DC4-56D7-4A38-B8E5-05AE6B00BF80}"/>
    <dgm:cxn modelId="{4EC5212B-27F9-48F4-A999-12295056309C}" type="presOf" srcId="{31B933D5-9A07-4AEE-A003-C1C0A9CE5C22}" destId="{64B53F92-6DF6-4543-9924-CC1288AC7C77}" srcOrd="0" destOrd="0" presId="urn:microsoft.com/office/officeart/2005/8/layout/vList2"/>
    <dgm:cxn modelId="{9BF8D02D-EE20-4FBA-8680-FB3DE0F1A23F}" type="presOf" srcId="{16343464-84BA-49CB-807C-FC36B735DCC1}" destId="{B3DCB1F8-A2AE-4E0C-96E0-2DDF6AABD991}" srcOrd="0" destOrd="1" presId="urn:microsoft.com/office/officeart/2005/8/layout/vList2"/>
    <dgm:cxn modelId="{36063D39-980F-445C-A9CC-CD6BC23C77CC}" type="presOf" srcId="{0E260CDB-0DD7-401D-BC29-973E51C262CF}" destId="{5B60D8A8-2011-4BD4-8385-A37196A96D2E}" srcOrd="0" destOrd="0" presId="urn:microsoft.com/office/officeart/2005/8/layout/vList2"/>
    <dgm:cxn modelId="{7AB1F23D-2E78-4E05-A068-88511A14E559}" srcId="{FE9A3A69-C6B0-467C-87A4-78F2DFE9BF20}" destId="{AF9F1080-9632-4F69-9D75-C1BA25FFB1D5}" srcOrd="0" destOrd="0" parTransId="{299B2577-7DD4-4047-A1E5-F8CEEFDA58D8}" sibTransId="{6619CFEF-10D2-4B8A-B9AC-A13D4D0D1FDD}"/>
    <dgm:cxn modelId="{B2F4A85E-B9CD-46C7-8AAC-181B4BEE9400}" srcId="{1C0AAFCB-1E90-4154-BF47-22939C571ECE}" destId="{6AA58DE8-FCE8-48F6-9F47-E8BD77187A4B}" srcOrd="4" destOrd="0" parTransId="{5D8FB945-A397-4D1F-9723-5734CF43A088}" sibTransId="{17ACAEC6-E279-4485-B09A-E5DB4A7303AA}"/>
    <dgm:cxn modelId="{81CCC55E-147C-4304-A0D3-9F656BDCC47C}" type="presOf" srcId="{1E30D981-D5BA-4883-97E6-2DE29F036499}" destId="{E5BDB7FD-330C-408D-B170-905C54D1EE56}" srcOrd="0" destOrd="0" presId="urn:microsoft.com/office/officeart/2005/8/layout/vList2"/>
    <dgm:cxn modelId="{D5609B44-4A82-48E0-A03A-3E721B4267B8}" srcId="{1C0AAFCB-1E90-4154-BF47-22939C571ECE}" destId="{FE9A3A69-C6B0-467C-87A4-78F2DFE9BF20}" srcOrd="1" destOrd="0" parTransId="{2C943AF6-7B9E-4AEF-91CC-141BFCC2922B}" sibTransId="{66840736-F1C9-4D6A-BC57-39B11E1FB58C}"/>
    <dgm:cxn modelId="{C4A00748-633F-485C-8F3D-E6DD0AC67D86}" type="presOf" srcId="{F7E11F63-F751-46E2-9360-1BC2759AEFE2}" destId="{64B53F92-6DF6-4543-9924-CC1288AC7C77}" srcOrd="0" destOrd="1" presId="urn:microsoft.com/office/officeart/2005/8/layout/vList2"/>
    <dgm:cxn modelId="{13745F4A-CE74-42F7-BEE1-81AE33277113}" srcId="{1C0AAFCB-1E90-4154-BF47-22939C571ECE}" destId="{86FC0785-16FB-45C7-BC66-3BAF93456312}" srcOrd="2" destOrd="0" parTransId="{46C838A6-E374-4153-8502-6E44FA2A67F3}" sibTransId="{69EBE283-0D9A-405A-BB41-302E363FDEA0}"/>
    <dgm:cxn modelId="{9F44626D-2531-417D-B774-9B410D51EDF4}" srcId="{6AA58DE8-FCE8-48F6-9F47-E8BD77187A4B}" destId="{31B933D5-9A07-4AEE-A003-C1C0A9CE5C22}" srcOrd="0" destOrd="0" parTransId="{D0C81682-E172-41A2-A5CB-C99FFD43F085}" sibTransId="{4ED37342-02F3-4CC1-A34A-B01A8EAC258B}"/>
    <dgm:cxn modelId="{FBFCB754-CAFF-44A2-8532-6DB93C867945}" type="presOf" srcId="{09AA3353-48B7-4DA4-A848-55A8C68B6B74}" destId="{AC104DA1-69B4-4F85-9879-78FCAB1ACB99}" srcOrd="0" destOrd="0" presId="urn:microsoft.com/office/officeart/2005/8/layout/vList2"/>
    <dgm:cxn modelId="{4DF10177-09F8-42FC-A3C8-BF91DD5C1463}" type="presOf" srcId="{86FC0785-16FB-45C7-BC66-3BAF93456312}" destId="{F42BE012-FDCA-4AB4-9615-D86ADE493184}" srcOrd="0" destOrd="0" presId="urn:microsoft.com/office/officeart/2005/8/layout/vList2"/>
    <dgm:cxn modelId="{5F7E117D-9FD8-47C0-A2DF-DD24A2381BF4}" srcId="{1E30D981-D5BA-4883-97E6-2DE29F036499}" destId="{09AA3353-48B7-4DA4-A848-55A8C68B6B74}" srcOrd="0" destOrd="0" parTransId="{DC6EFBFE-C74D-40E1-8838-E1BD1272E715}" sibTransId="{ACBBD37D-B7DC-4653-9E4D-213A1E3A0686}"/>
    <dgm:cxn modelId="{7E8B0E98-60D5-46ED-879E-D4D7304055EE}" srcId="{86FC0785-16FB-45C7-BC66-3BAF93456312}" destId="{43A31ADD-580F-4E92-909B-CF89CA8518DE}" srcOrd="0" destOrd="0" parTransId="{DD2BAF73-D768-41C5-A6D9-5277E2692D73}" sibTransId="{438240BE-1CE8-44C8-B08C-2D39ABC9CC23}"/>
    <dgm:cxn modelId="{7E7C4C9D-A920-4B1B-8B9C-2431B151DB35}" type="presOf" srcId="{6AA58DE8-FCE8-48F6-9F47-E8BD77187A4B}" destId="{E8FAB1ED-EBCB-4E02-9058-975DE501F81B}" srcOrd="0" destOrd="0" presId="urn:microsoft.com/office/officeart/2005/8/layout/vList2"/>
    <dgm:cxn modelId="{CA54349F-6718-48E3-AD8D-9D6E0AD8B213}" type="presOf" srcId="{2F05CE17-67F6-48A3-9FCA-1275975B1457}" destId="{AC104DA1-69B4-4F85-9879-78FCAB1ACB99}" srcOrd="0" destOrd="1" presId="urn:microsoft.com/office/officeart/2005/8/layout/vList2"/>
    <dgm:cxn modelId="{E6B6F9A1-06D5-431F-BE14-9B8EA198CECB}" type="presOf" srcId="{FE9A3A69-C6B0-467C-87A4-78F2DFE9BF20}" destId="{DF262F49-884A-4711-9694-61673ECD8BBA}" srcOrd="0" destOrd="0" presId="urn:microsoft.com/office/officeart/2005/8/layout/vList2"/>
    <dgm:cxn modelId="{E81FE9AC-2972-4D7B-91C9-73EDE10FFBE8}" srcId="{1C0AAFCB-1E90-4154-BF47-22939C571ECE}" destId="{1E30D981-D5BA-4883-97E6-2DE29F036499}" srcOrd="3" destOrd="0" parTransId="{BFD32025-1D01-438F-98FD-4B8C1DB91750}" sibTransId="{263D2071-DDCC-4A4D-96BC-8062EB3B21ED}"/>
    <dgm:cxn modelId="{30F351CB-6722-4DAF-9349-0FEFC2E70858}" srcId="{6AA58DE8-FCE8-48F6-9F47-E8BD77187A4B}" destId="{F7E11F63-F751-46E2-9360-1BC2759AEFE2}" srcOrd="1" destOrd="0" parTransId="{F52C9EF8-7A18-4BCB-B6CC-EE90D8FB644D}" sibTransId="{301EE8AB-CB86-4B44-9858-F65C11FED1D8}"/>
    <dgm:cxn modelId="{78AD7BF2-5C42-4A96-80A5-9AB590AA4503}" type="presOf" srcId="{AF9F1080-9632-4F69-9D75-C1BA25FFB1D5}" destId="{AE185386-58EC-43C7-9FD4-8B2E22FD93AF}" srcOrd="0" destOrd="0" presId="urn:microsoft.com/office/officeart/2005/8/layout/vList2"/>
    <dgm:cxn modelId="{506F9071-5E24-49BF-9899-3934C4D50DD4}" type="presParOf" srcId="{2A0B3F30-C5E8-4C05-96C6-E8BB3311FD64}" destId="{5B60D8A8-2011-4BD4-8385-A37196A96D2E}" srcOrd="0" destOrd="0" presId="urn:microsoft.com/office/officeart/2005/8/layout/vList2"/>
    <dgm:cxn modelId="{F05F9002-02EC-4027-9A4A-5B2BE8CB2912}" type="presParOf" srcId="{2A0B3F30-C5E8-4C05-96C6-E8BB3311FD64}" destId="{B3DCB1F8-A2AE-4E0C-96E0-2DDF6AABD991}" srcOrd="1" destOrd="0" presId="urn:microsoft.com/office/officeart/2005/8/layout/vList2"/>
    <dgm:cxn modelId="{1AFA966C-860A-4D41-8F6D-207539096F1A}" type="presParOf" srcId="{2A0B3F30-C5E8-4C05-96C6-E8BB3311FD64}" destId="{DF262F49-884A-4711-9694-61673ECD8BBA}" srcOrd="2" destOrd="0" presId="urn:microsoft.com/office/officeart/2005/8/layout/vList2"/>
    <dgm:cxn modelId="{0D3D80AF-4D9B-4F8D-9E9F-849299DB193D}" type="presParOf" srcId="{2A0B3F30-C5E8-4C05-96C6-E8BB3311FD64}" destId="{AE185386-58EC-43C7-9FD4-8B2E22FD93AF}" srcOrd="3" destOrd="0" presId="urn:microsoft.com/office/officeart/2005/8/layout/vList2"/>
    <dgm:cxn modelId="{61C97ADC-3640-41C8-806A-21601EBCC8AE}" type="presParOf" srcId="{2A0B3F30-C5E8-4C05-96C6-E8BB3311FD64}" destId="{F42BE012-FDCA-4AB4-9615-D86ADE493184}" srcOrd="4" destOrd="0" presId="urn:microsoft.com/office/officeart/2005/8/layout/vList2"/>
    <dgm:cxn modelId="{46EE72DA-1393-49D1-9FDC-25D217B9705C}" type="presParOf" srcId="{2A0B3F30-C5E8-4C05-96C6-E8BB3311FD64}" destId="{721CA426-C95A-4F41-B592-213B6039443F}" srcOrd="5" destOrd="0" presId="urn:microsoft.com/office/officeart/2005/8/layout/vList2"/>
    <dgm:cxn modelId="{3DFFA992-81DE-44AC-964A-6D1EE558C19D}" type="presParOf" srcId="{2A0B3F30-C5E8-4C05-96C6-E8BB3311FD64}" destId="{E5BDB7FD-330C-408D-B170-905C54D1EE56}" srcOrd="6" destOrd="0" presId="urn:microsoft.com/office/officeart/2005/8/layout/vList2"/>
    <dgm:cxn modelId="{46C21C10-1EFE-4C1D-8BBE-0374DBAEE659}" type="presParOf" srcId="{2A0B3F30-C5E8-4C05-96C6-E8BB3311FD64}" destId="{AC104DA1-69B4-4F85-9879-78FCAB1ACB99}" srcOrd="7" destOrd="0" presId="urn:microsoft.com/office/officeart/2005/8/layout/vList2"/>
    <dgm:cxn modelId="{264B025F-2D3B-4B69-8282-87E61B4D1AE7}" type="presParOf" srcId="{2A0B3F30-C5E8-4C05-96C6-E8BB3311FD64}" destId="{E8FAB1ED-EBCB-4E02-9058-975DE501F81B}" srcOrd="8" destOrd="0" presId="urn:microsoft.com/office/officeart/2005/8/layout/vList2"/>
    <dgm:cxn modelId="{B5C47F84-0E0B-4CB6-AA57-0CE1BD047E9E}" type="presParOf" srcId="{2A0B3F30-C5E8-4C05-96C6-E8BB3311FD64}" destId="{64B53F92-6DF6-4543-9924-CC1288AC7C77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8BC05B-6D2D-4449-AC8F-BD873238F8C6}">
      <dsp:nvSpPr>
        <dsp:cNvPr id="0" name=""/>
        <dsp:cNvSpPr/>
      </dsp:nvSpPr>
      <dsp:spPr>
        <a:xfrm>
          <a:off x="0" y="442000"/>
          <a:ext cx="8371097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0B8899-A867-40ED-9617-46A3DBF280F9}">
      <dsp:nvSpPr>
        <dsp:cNvPr id="0" name=""/>
        <dsp:cNvSpPr/>
      </dsp:nvSpPr>
      <dsp:spPr>
        <a:xfrm>
          <a:off x="418554" y="28720"/>
          <a:ext cx="5859767" cy="8265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485" tIns="0" rIns="22148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Work Sans" panose="020B0604020202020204" charset="0"/>
            </a:rPr>
            <a:t>Inland Surface Waters, Enclosed Bays, Estuaries and Coastal Lagoons</a:t>
          </a:r>
        </a:p>
      </dsp:txBody>
      <dsp:txXfrm>
        <a:off x="458903" y="69069"/>
        <a:ext cx="5779069" cy="745862"/>
      </dsp:txXfrm>
    </dsp:sp>
    <dsp:sp modelId="{EE07EFBE-05D8-4C56-8F87-ED1A7D20FAFC}">
      <dsp:nvSpPr>
        <dsp:cNvPr id="0" name=""/>
        <dsp:cNvSpPr/>
      </dsp:nvSpPr>
      <dsp:spPr>
        <a:xfrm>
          <a:off x="0" y="1712080"/>
          <a:ext cx="8371097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957647-2057-4E66-AA00-90F9396770A9}">
      <dsp:nvSpPr>
        <dsp:cNvPr id="0" name=""/>
        <dsp:cNvSpPr/>
      </dsp:nvSpPr>
      <dsp:spPr>
        <a:xfrm>
          <a:off x="418554" y="1298800"/>
          <a:ext cx="5859767" cy="8265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485" tIns="0" rIns="22148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Work Sans" panose="020B0604020202020204" charset="0"/>
            </a:rPr>
            <a:t>Does not apply to ocean waters (yet)</a:t>
          </a:r>
        </a:p>
      </dsp:txBody>
      <dsp:txXfrm>
        <a:off x="458903" y="1339149"/>
        <a:ext cx="5779069" cy="745862"/>
      </dsp:txXfrm>
    </dsp:sp>
    <dsp:sp modelId="{1851D679-E191-40FA-9BED-439D72162AF6}">
      <dsp:nvSpPr>
        <dsp:cNvPr id="0" name=""/>
        <dsp:cNvSpPr/>
      </dsp:nvSpPr>
      <dsp:spPr>
        <a:xfrm>
          <a:off x="0" y="2982160"/>
          <a:ext cx="8371097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0358DE-C65E-41F7-B8D5-2CE76939DEA4}">
      <dsp:nvSpPr>
        <dsp:cNvPr id="0" name=""/>
        <dsp:cNvSpPr/>
      </dsp:nvSpPr>
      <dsp:spPr>
        <a:xfrm>
          <a:off x="418554" y="2568881"/>
          <a:ext cx="5859767" cy="8265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485" tIns="0" rIns="22148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Work Sans" panose="020B0604020202020204" charset="0"/>
            </a:rPr>
            <a:t>Provisions generally supersede other Regional Water Quality Control Plans  </a:t>
          </a:r>
        </a:p>
      </dsp:txBody>
      <dsp:txXfrm>
        <a:off x="458903" y="2609230"/>
        <a:ext cx="5779069" cy="745862"/>
      </dsp:txXfrm>
    </dsp:sp>
    <dsp:sp modelId="{4CEEBE27-C2B8-4908-877E-71F098B1171E}">
      <dsp:nvSpPr>
        <dsp:cNvPr id="0" name=""/>
        <dsp:cNvSpPr/>
      </dsp:nvSpPr>
      <dsp:spPr>
        <a:xfrm>
          <a:off x="0" y="4252241"/>
          <a:ext cx="8371097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272D3C-53D1-4E55-AA18-249D4D6B4F04}">
      <dsp:nvSpPr>
        <dsp:cNvPr id="0" name=""/>
        <dsp:cNvSpPr/>
      </dsp:nvSpPr>
      <dsp:spPr>
        <a:xfrm>
          <a:off x="418554" y="3838961"/>
          <a:ext cx="5859767" cy="8265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485" tIns="0" rIns="22148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Work Sans" panose="020B0604020202020204" charset="0"/>
            </a:rPr>
            <a:t>Regional Boards given discretion over several items</a:t>
          </a:r>
        </a:p>
      </dsp:txBody>
      <dsp:txXfrm>
        <a:off x="458903" y="3879310"/>
        <a:ext cx="5779069" cy="7458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1B656D-81AC-40AF-BA9D-F4ADDAACAF3D}">
      <dsp:nvSpPr>
        <dsp:cNvPr id="0" name=""/>
        <dsp:cNvSpPr/>
      </dsp:nvSpPr>
      <dsp:spPr>
        <a:xfrm>
          <a:off x="2145552" y="455"/>
          <a:ext cx="3218329" cy="17779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 dirty="0">
              <a:latin typeface="Work Sans Medium" panose="020B0604020202020204" charset="0"/>
            </a:rPr>
            <a:t>RP not required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 dirty="0">
              <a:latin typeface="Work Sans Medium" panose="020B0604020202020204" charset="0"/>
            </a:rPr>
            <a:t>Effluent limitation included</a:t>
          </a:r>
        </a:p>
      </dsp:txBody>
      <dsp:txXfrm>
        <a:off x="2145552" y="222703"/>
        <a:ext cx="2551584" cy="1333491"/>
      </dsp:txXfrm>
    </dsp:sp>
    <dsp:sp modelId="{BCF39F4E-496F-469C-AE46-A9139C813FE7}">
      <dsp:nvSpPr>
        <dsp:cNvPr id="0" name=""/>
        <dsp:cNvSpPr/>
      </dsp:nvSpPr>
      <dsp:spPr>
        <a:xfrm>
          <a:off x="0" y="455"/>
          <a:ext cx="2145552" cy="17779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If &gt;5 MGD Discharge and Pretreatment Program</a:t>
          </a:r>
        </a:p>
      </dsp:txBody>
      <dsp:txXfrm>
        <a:off x="86794" y="87249"/>
        <a:ext cx="1971964" cy="1604399"/>
      </dsp:txXfrm>
    </dsp:sp>
    <dsp:sp modelId="{03AEF9B3-C79A-4004-9D51-C69726BB3122}">
      <dsp:nvSpPr>
        <dsp:cNvPr id="0" name=""/>
        <dsp:cNvSpPr/>
      </dsp:nvSpPr>
      <dsp:spPr>
        <a:xfrm>
          <a:off x="2145552" y="1956242"/>
          <a:ext cx="3218329" cy="17779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Work Sans Medium" panose="020B0604020202020204" charset="0"/>
            </a:rPr>
            <a:t>Conduct RP for chronic toxicity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Work Sans Medium" panose="020B0604020202020204" charset="0"/>
            </a:rPr>
            <a:t>Regional Board discretion for acute toxicity</a:t>
          </a:r>
        </a:p>
      </dsp:txBody>
      <dsp:txXfrm>
        <a:off x="2145552" y="2178490"/>
        <a:ext cx="2551584" cy="1333491"/>
      </dsp:txXfrm>
    </dsp:sp>
    <dsp:sp modelId="{ED7C1129-3667-4375-A454-2540187C0A5E}">
      <dsp:nvSpPr>
        <dsp:cNvPr id="0" name=""/>
        <dsp:cNvSpPr/>
      </dsp:nvSpPr>
      <dsp:spPr>
        <a:xfrm>
          <a:off x="0" y="1956242"/>
          <a:ext cx="2145552" cy="17779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If &lt;5 MGD Discharge</a:t>
          </a:r>
        </a:p>
      </dsp:txBody>
      <dsp:txXfrm>
        <a:off x="86794" y="2043036"/>
        <a:ext cx="1971964" cy="16043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1B656D-81AC-40AF-BA9D-F4ADDAACAF3D}">
      <dsp:nvSpPr>
        <dsp:cNvPr id="0" name=""/>
        <dsp:cNvSpPr/>
      </dsp:nvSpPr>
      <dsp:spPr>
        <a:xfrm>
          <a:off x="3378320" y="1175"/>
          <a:ext cx="5067480" cy="9327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ctr" defTabSz="1066800">
            <a:lnSpc>
              <a:spcPct val="15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b="0" kern="1200" dirty="0">
              <a:latin typeface="Work Sans" panose="020B0604020202020204" charset="0"/>
            </a:rPr>
            <a:t>At least 1 per month</a:t>
          </a:r>
        </a:p>
      </dsp:txBody>
      <dsp:txXfrm>
        <a:off x="3378320" y="117773"/>
        <a:ext cx="4717685" cy="699591"/>
      </dsp:txXfrm>
    </dsp:sp>
    <dsp:sp modelId="{BCF39F4E-496F-469C-AE46-A9139C813FE7}">
      <dsp:nvSpPr>
        <dsp:cNvPr id="0" name=""/>
        <dsp:cNvSpPr/>
      </dsp:nvSpPr>
      <dsp:spPr>
        <a:xfrm>
          <a:off x="0" y="1175"/>
          <a:ext cx="3378320" cy="93278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Work Sans" panose="020B0604020202020204" charset="0"/>
            </a:rPr>
            <a:t>≥ 5 MGD</a:t>
          </a:r>
        </a:p>
      </dsp:txBody>
      <dsp:txXfrm>
        <a:off x="45535" y="46710"/>
        <a:ext cx="3287250" cy="841717"/>
      </dsp:txXfrm>
    </dsp:sp>
    <dsp:sp modelId="{03AEF9B3-C79A-4004-9D51-C69726BB3122}">
      <dsp:nvSpPr>
        <dsp:cNvPr id="0" name=""/>
        <dsp:cNvSpPr/>
      </dsp:nvSpPr>
      <dsp:spPr>
        <a:xfrm>
          <a:off x="3378320" y="1027242"/>
          <a:ext cx="5067480" cy="9327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ctr" defTabSz="1066800">
            <a:lnSpc>
              <a:spcPct val="15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kern="1200" dirty="0">
              <a:latin typeface="Work Sans" panose="020B0604020202020204" charset="0"/>
            </a:rPr>
            <a:t>At least 1 per quarter</a:t>
          </a:r>
        </a:p>
      </dsp:txBody>
      <dsp:txXfrm>
        <a:off x="3378320" y="1143840"/>
        <a:ext cx="4717685" cy="699591"/>
      </dsp:txXfrm>
    </dsp:sp>
    <dsp:sp modelId="{ED7C1129-3667-4375-A454-2540187C0A5E}">
      <dsp:nvSpPr>
        <dsp:cNvPr id="0" name=""/>
        <dsp:cNvSpPr/>
      </dsp:nvSpPr>
      <dsp:spPr>
        <a:xfrm>
          <a:off x="0" y="1027242"/>
          <a:ext cx="3378320" cy="93278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Work Sans" panose="020B0604020202020204" charset="0"/>
            </a:rPr>
            <a:t>&lt; 5 but &gt; 1 MGD</a:t>
          </a:r>
        </a:p>
      </dsp:txBody>
      <dsp:txXfrm>
        <a:off x="45535" y="1072777"/>
        <a:ext cx="3287250" cy="841717"/>
      </dsp:txXfrm>
    </dsp:sp>
    <dsp:sp modelId="{3BC62E08-9673-4EC6-A4DB-B11FB050A052}">
      <dsp:nvSpPr>
        <dsp:cNvPr id="0" name=""/>
        <dsp:cNvSpPr/>
      </dsp:nvSpPr>
      <dsp:spPr>
        <a:xfrm>
          <a:off x="3378320" y="2053308"/>
          <a:ext cx="5067480" cy="9327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ctr" defTabSz="1066800">
            <a:lnSpc>
              <a:spcPct val="15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kern="1200" dirty="0">
              <a:latin typeface="Work Sans" panose="020B0604020202020204" charset="0"/>
            </a:rPr>
            <a:t>At least 2 per year</a:t>
          </a:r>
        </a:p>
      </dsp:txBody>
      <dsp:txXfrm>
        <a:off x="3378320" y="2169906"/>
        <a:ext cx="4717685" cy="699591"/>
      </dsp:txXfrm>
    </dsp:sp>
    <dsp:sp modelId="{F57CCB4B-6A7D-4B62-964A-106A7E2307DD}">
      <dsp:nvSpPr>
        <dsp:cNvPr id="0" name=""/>
        <dsp:cNvSpPr/>
      </dsp:nvSpPr>
      <dsp:spPr>
        <a:xfrm>
          <a:off x="0" y="2053308"/>
          <a:ext cx="3378320" cy="93278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Work Sans" panose="020B0604020202020204" charset="0"/>
            </a:rPr>
            <a:t>≤ 1 MGD</a:t>
          </a:r>
        </a:p>
      </dsp:txBody>
      <dsp:txXfrm>
        <a:off x="45535" y="2098843"/>
        <a:ext cx="3287250" cy="841717"/>
      </dsp:txXfrm>
    </dsp:sp>
    <dsp:sp modelId="{01BC6764-78E8-4DF1-88BF-719DDFF538CF}">
      <dsp:nvSpPr>
        <dsp:cNvPr id="0" name=""/>
        <dsp:cNvSpPr/>
      </dsp:nvSpPr>
      <dsp:spPr>
        <a:xfrm>
          <a:off x="3378320" y="3079375"/>
          <a:ext cx="5067480" cy="9327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ctr" defTabSz="1066800">
            <a:lnSpc>
              <a:spcPct val="15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kern="1200" dirty="0">
              <a:latin typeface="Work Sans" panose="020B0604020202020204" charset="0"/>
            </a:rPr>
            <a:t>At least 2 per year</a:t>
          </a:r>
        </a:p>
      </dsp:txBody>
      <dsp:txXfrm>
        <a:off x="3378320" y="3195973"/>
        <a:ext cx="4717685" cy="699591"/>
      </dsp:txXfrm>
    </dsp:sp>
    <dsp:sp modelId="{7B6C4308-E96A-4C3D-81EE-F3B9FED714AA}">
      <dsp:nvSpPr>
        <dsp:cNvPr id="0" name=""/>
        <dsp:cNvSpPr/>
      </dsp:nvSpPr>
      <dsp:spPr>
        <a:xfrm>
          <a:off x="0" y="3079375"/>
          <a:ext cx="3378320" cy="93278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Work Sans" panose="020B0604020202020204" charset="0"/>
            </a:rPr>
            <a:t>Non-routine Discharge</a:t>
          </a:r>
        </a:p>
      </dsp:txBody>
      <dsp:txXfrm>
        <a:off x="45535" y="3124910"/>
        <a:ext cx="3287250" cy="8417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60D8A8-2011-4BD4-8385-A37196A96D2E}">
      <dsp:nvSpPr>
        <dsp:cNvPr id="0" name=""/>
        <dsp:cNvSpPr/>
      </dsp:nvSpPr>
      <dsp:spPr>
        <a:xfrm>
          <a:off x="0" y="73122"/>
          <a:ext cx="10172700" cy="4797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MDEL – effluent limitation based on TST outcome and percent effect at IWC 	</a:t>
          </a:r>
        </a:p>
      </dsp:txBody>
      <dsp:txXfrm>
        <a:off x="23417" y="96539"/>
        <a:ext cx="10125866" cy="432866"/>
      </dsp:txXfrm>
    </dsp:sp>
    <dsp:sp modelId="{B3DCB1F8-A2AE-4E0C-96E0-2DDF6AABD991}">
      <dsp:nvSpPr>
        <dsp:cNvPr id="0" name=""/>
        <dsp:cNvSpPr/>
      </dsp:nvSpPr>
      <dsp:spPr>
        <a:xfrm>
          <a:off x="0" y="552822"/>
          <a:ext cx="10172700" cy="548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2983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If survival endpoint, MDEL violated with sublethal fail and 50% mortality effect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If no survival endpoint, MDEL violated with 50% effect to sublethal endpoint</a:t>
          </a:r>
        </a:p>
      </dsp:txBody>
      <dsp:txXfrm>
        <a:off x="0" y="552822"/>
        <a:ext cx="10172700" cy="548550"/>
      </dsp:txXfrm>
    </dsp:sp>
    <dsp:sp modelId="{DF262F49-884A-4711-9694-61673ECD8BBA}">
      <dsp:nvSpPr>
        <dsp:cNvPr id="0" name=""/>
        <dsp:cNvSpPr/>
      </dsp:nvSpPr>
      <dsp:spPr>
        <a:xfrm>
          <a:off x="0" y="1101372"/>
          <a:ext cx="10172700" cy="479700"/>
        </a:xfrm>
        <a:prstGeom prst="roundRect">
          <a:avLst/>
        </a:prstGeom>
        <a:solidFill>
          <a:schemeClr val="accent2">
            <a:hueOff val="-859164"/>
            <a:satOff val="-3475"/>
            <a:lumOff val="-4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MMEL – effluent limitation based on a maximum of 3 independent tests</a:t>
          </a:r>
        </a:p>
      </dsp:txBody>
      <dsp:txXfrm>
        <a:off x="23417" y="1124789"/>
        <a:ext cx="10125866" cy="432866"/>
      </dsp:txXfrm>
    </dsp:sp>
    <dsp:sp modelId="{AE185386-58EC-43C7-9FD4-8B2E22FD93AF}">
      <dsp:nvSpPr>
        <dsp:cNvPr id="0" name=""/>
        <dsp:cNvSpPr/>
      </dsp:nvSpPr>
      <dsp:spPr>
        <a:xfrm>
          <a:off x="0" y="1581072"/>
          <a:ext cx="10172700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2983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Fail at any endpoint is a violation (regardless of percent effect)</a:t>
          </a:r>
        </a:p>
      </dsp:txBody>
      <dsp:txXfrm>
        <a:off x="0" y="1581072"/>
        <a:ext cx="10172700" cy="331200"/>
      </dsp:txXfrm>
    </dsp:sp>
    <dsp:sp modelId="{F42BE012-FDCA-4AB4-9615-D86ADE493184}">
      <dsp:nvSpPr>
        <dsp:cNvPr id="0" name=""/>
        <dsp:cNvSpPr/>
      </dsp:nvSpPr>
      <dsp:spPr>
        <a:xfrm>
          <a:off x="0" y="1912273"/>
          <a:ext cx="10172700" cy="479700"/>
        </a:xfrm>
        <a:prstGeom prst="roundRect">
          <a:avLst/>
        </a:prstGeom>
        <a:solidFill>
          <a:schemeClr val="accent2">
            <a:hueOff val="-1718327"/>
            <a:satOff val="-6951"/>
            <a:lumOff val="-92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Acute Testing</a:t>
          </a:r>
        </a:p>
      </dsp:txBody>
      <dsp:txXfrm>
        <a:off x="23417" y="1935690"/>
        <a:ext cx="10125866" cy="432866"/>
      </dsp:txXfrm>
    </dsp:sp>
    <dsp:sp modelId="{721CA426-C95A-4F41-B592-213B6039443F}">
      <dsp:nvSpPr>
        <dsp:cNvPr id="0" name=""/>
        <dsp:cNvSpPr/>
      </dsp:nvSpPr>
      <dsp:spPr>
        <a:xfrm>
          <a:off x="0" y="2391973"/>
          <a:ext cx="10172700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2983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50% survival for MDEL, any fail for MMEL</a:t>
          </a:r>
        </a:p>
      </dsp:txBody>
      <dsp:txXfrm>
        <a:off x="0" y="2391973"/>
        <a:ext cx="10172700" cy="331200"/>
      </dsp:txXfrm>
    </dsp:sp>
    <dsp:sp modelId="{E5BDB7FD-330C-408D-B170-905C54D1EE56}">
      <dsp:nvSpPr>
        <dsp:cNvPr id="0" name=""/>
        <dsp:cNvSpPr/>
      </dsp:nvSpPr>
      <dsp:spPr>
        <a:xfrm>
          <a:off x="0" y="2723173"/>
          <a:ext cx="10172700" cy="479700"/>
        </a:xfrm>
        <a:prstGeom prst="roundRect">
          <a:avLst/>
        </a:prstGeom>
        <a:solidFill>
          <a:schemeClr val="accent2">
            <a:hueOff val="-2577491"/>
            <a:satOff val="-10426"/>
            <a:lumOff val="-13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Replacement Tests</a:t>
          </a:r>
        </a:p>
      </dsp:txBody>
      <dsp:txXfrm>
        <a:off x="23417" y="2746590"/>
        <a:ext cx="10125866" cy="432866"/>
      </dsp:txXfrm>
    </dsp:sp>
    <dsp:sp modelId="{AC104DA1-69B4-4F85-9879-78FCAB1ACB99}">
      <dsp:nvSpPr>
        <dsp:cNvPr id="0" name=""/>
        <dsp:cNvSpPr/>
      </dsp:nvSpPr>
      <dsp:spPr>
        <a:xfrm>
          <a:off x="0" y="3202873"/>
          <a:ext cx="10172700" cy="78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2983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Initiate as soon as possible when required test not completed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New test replaces routine monitoring, MMET, or MMEL tests for the calendar month where required test was not completed </a:t>
          </a:r>
        </a:p>
      </dsp:txBody>
      <dsp:txXfrm>
        <a:off x="0" y="3202873"/>
        <a:ext cx="10172700" cy="786599"/>
      </dsp:txXfrm>
    </dsp:sp>
    <dsp:sp modelId="{E8FAB1ED-EBCB-4E02-9058-975DE501F81B}">
      <dsp:nvSpPr>
        <dsp:cNvPr id="0" name=""/>
        <dsp:cNvSpPr/>
      </dsp:nvSpPr>
      <dsp:spPr>
        <a:xfrm>
          <a:off x="0" y="3989473"/>
          <a:ext cx="10172700" cy="479700"/>
        </a:xfrm>
        <a:prstGeom prst="roundRect">
          <a:avLst/>
        </a:prstGeom>
        <a:solidFill>
          <a:schemeClr val="accent2">
            <a:hueOff val="-3436654"/>
            <a:satOff val="-13901"/>
            <a:lumOff val="-1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Defining the Calendar Month</a:t>
          </a:r>
        </a:p>
      </dsp:txBody>
      <dsp:txXfrm>
        <a:off x="23417" y="4012890"/>
        <a:ext cx="10125866" cy="432866"/>
      </dsp:txXfrm>
    </dsp:sp>
    <dsp:sp modelId="{64B53F92-6DF6-4543-9924-CC1288AC7C77}">
      <dsp:nvSpPr>
        <dsp:cNvPr id="0" name=""/>
        <dsp:cNvSpPr/>
      </dsp:nvSpPr>
      <dsp:spPr>
        <a:xfrm>
          <a:off x="0" y="4469173"/>
          <a:ext cx="10172700" cy="548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2983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Regional Board discretion to decide with discharger how the month is defined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Talk to the lab about capacity and timing</a:t>
          </a:r>
        </a:p>
      </dsp:txBody>
      <dsp:txXfrm>
        <a:off x="0" y="4469173"/>
        <a:ext cx="10172700" cy="548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AD31FA-1AF5-4944-882C-192042D3F3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1441D7-6FEE-5347-8DE5-B2C2022C74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D4175C77-F479-A14A-8AA5-8F0ED48106D6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7D09B-9C5C-2542-AC52-6272C534F1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795ABF-0088-A141-8CCC-21C5DBF2FA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5F9C2365-EA3A-0F42-9037-A65FEE344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678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013366BA-2EBE-B945-8730-7FDCF70FBAE5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8F58C61B-FAB6-B343-93A9-C1D9B1EB3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657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7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94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41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40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82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71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92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810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00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4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15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78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174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37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997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185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355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088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37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282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986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02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512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463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34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321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75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70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88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84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62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90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53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1882D-8803-2D42-B518-DE8EFB75ED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8024" y="388937"/>
            <a:ext cx="5138928" cy="2918027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1E7F0-5949-6248-985D-5DC0FD1E04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8023" y="4967028"/>
            <a:ext cx="5138929" cy="150997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1A10B0-A494-C649-A515-2963F2761D41}"/>
              </a:ext>
            </a:extLst>
          </p:cNvPr>
          <p:cNvSpPr/>
          <p:nvPr userDrawn="1"/>
        </p:nvSpPr>
        <p:spPr>
          <a:xfrm>
            <a:off x="381000" y="3637226"/>
            <a:ext cx="11430000" cy="949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19A0E33-D980-1246-862D-A6BD9EB8C8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5048" y="388938"/>
            <a:ext cx="5138928" cy="363233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E1D9FE-F2A8-D342-BF6C-676C0B6F5573}"/>
              </a:ext>
            </a:extLst>
          </p:cNvPr>
          <p:cNvSpPr/>
          <p:nvPr userDrawn="1"/>
        </p:nvSpPr>
        <p:spPr>
          <a:xfrm>
            <a:off x="380999" y="4967029"/>
            <a:ext cx="5522975" cy="15020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B351A4-3060-5047-9375-388FA9460A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65047" y="5240221"/>
            <a:ext cx="4577031" cy="96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21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 dirty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Enthalpy Analytical, LLC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 dirty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57664" y="-36095"/>
            <a:ext cx="874668" cy="69301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D78466C-FDBA-EC40-86BC-9F26B13F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881" y="1968860"/>
            <a:ext cx="4894119" cy="4508140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BA07A0-3763-2E43-BF5D-F3FF1E668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882" y="381000"/>
            <a:ext cx="4946904" cy="119565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Header 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8E03A47-CFDE-A54D-8B17-82FF739F9A0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911801" y="1968860"/>
            <a:ext cx="4894119" cy="4508140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7A32CB-40A7-9A4A-951F-EE07330B59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6" y="6426153"/>
            <a:ext cx="492889" cy="27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35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een 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 dirty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Enthalpy Analytical, LLC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 dirty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57664" y="-36095"/>
            <a:ext cx="874668" cy="69301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7AB9F4-FC8C-984B-B7F5-ABE3137B1E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6" y="6426153"/>
            <a:ext cx="492889" cy="27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72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een Sing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 dirty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Enthalpy Analytical, LLC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 dirty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57664" y="-36095"/>
            <a:ext cx="874668" cy="69301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5F95D6-09D8-2E47-9E7A-270EB7B0E6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9200" y="381000"/>
            <a:ext cx="10591800" cy="6096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381569-8493-C042-A7A3-33D25C1AC6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6" y="6426153"/>
            <a:ext cx="492889" cy="27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een Single Image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5702958-F390-C94A-A8A0-889AFA3F16A4}"/>
              </a:ext>
            </a:extLst>
          </p:cNvPr>
          <p:cNvSpPr/>
          <p:nvPr userDrawn="1"/>
        </p:nvSpPr>
        <p:spPr>
          <a:xfrm>
            <a:off x="1219200" y="4622800"/>
            <a:ext cx="10587220" cy="1534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 dirty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Enthalpy Analytical, LLC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 dirty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57664" y="-36095"/>
            <a:ext cx="874668" cy="69301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5F95D6-09D8-2E47-9E7A-270EB7B0E6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5920" y="665480"/>
            <a:ext cx="6543040" cy="447332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D965EF-338C-5244-846B-F04A15D407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85200" y="2113280"/>
            <a:ext cx="2967038" cy="2184400"/>
          </a:xfrm>
        </p:spPr>
        <p:txBody>
          <a:bodyPr anchor="b">
            <a:normAutofit/>
          </a:bodyPr>
          <a:lstStyle>
            <a:lvl1pPr marL="0" indent="0">
              <a:buNone/>
              <a:defRPr sz="3600">
                <a:solidFill>
                  <a:schemeClr val="accent3"/>
                </a:solidFill>
                <a:latin typeface="Bitter" pitchFamily="2" charset="77"/>
              </a:defRPr>
            </a:lvl1pPr>
          </a:lstStyle>
          <a:p>
            <a:pPr lvl="0"/>
            <a:r>
              <a:rPr lang="en-US" dirty="0"/>
              <a:t>Title Text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D854C0-0169-BF40-9BFB-13B17E5254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6" y="6426153"/>
            <a:ext cx="492889" cy="27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88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en 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 dirty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Enthalpy Analytical, LLC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 dirty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57664" y="-36095"/>
            <a:ext cx="874668" cy="69301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9212A6-EC3B-8340-AE25-D3DE47372A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6" y="6426153"/>
            <a:ext cx="492889" cy="27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87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en Sing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 dirty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Enthalpy Analytical, LLC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 dirty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56334" y="-36095"/>
            <a:ext cx="874668" cy="69301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F89EFC-A50A-CB42-9644-2B144257BC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9200" y="381000"/>
            <a:ext cx="10587038" cy="6096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5CC11B-B0CE-0D48-9965-9417FE013B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6" y="6426153"/>
            <a:ext cx="492889" cy="27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60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en Single Image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 dirty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Enthalpy Analytical, LLC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 dirty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57664" y="-36095"/>
            <a:ext cx="874668" cy="69301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5F95D6-09D8-2E47-9E7A-270EB7B0E6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5920" y="665480"/>
            <a:ext cx="6543040" cy="447332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D965EF-338C-5244-846B-F04A15D407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85200" y="2113280"/>
            <a:ext cx="2967038" cy="2184400"/>
          </a:xfrm>
        </p:spPr>
        <p:txBody>
          <a:bodyPr anchor="b">
            <a:normAutofit/>
          </a:bodyPr>
          <a:lstStyle>
            <a:lvl1pPr marL="0" indent="0">
              <a:buNone/>
              <a:defRPr sz="3600">
                <a:solidFill>
                  <a:schemeClr val="accent5">
                    <a:lumMod val="75000"/>
                  </a:schemeClr>
                </a:solidFill>
                <a:latin typeface="Bitter" pitchFamily="2" charset="77"/>
              </a:defRPr>
            </a:lvl1pPr>
          </a:lstStyle>
          <a:p>
            <a:pPr lvl="0"/>
            <a:r>
              <a:rPr lang="en-US" dirty="0"/>
              <a:t>Title Text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066B92-24FE-014D-AE2B-F512FBB3A1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6" y="6426153"/>
            <a:ext cx="492889" cy="27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49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Align - Title and Content w/ Subtit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 dirty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Enthalpy Analytical, LLC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 dirty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52466" y="-36095"/>
            <a:ext cx="870299" cy="69301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D78466C-FDBA-EC40-86BC-9F26B13F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881" y="2586176"/>
            <a:ext cx="5430954" cy="3890824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1pPr>
            <a:lvl2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BA07A0-3763-2E43-BF5D-F3FF1E668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882" y="381000"/>
            <a:ext cx="4946904" cy="119565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Header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67348B-8BB0-0745-8548-FCB9D75CD6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1881" y="1585914"/>
            <a:ext cx="4946650" cy="62547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400">
                <a:solidFill>
                  <a:schemeClr val="accent1"/>
                </a:solidFill>
              </a:defRPr>
            </a:lvl2pPr>
            <a:lvl3pPr marL="914400" indent="0">
              <a:buNone/>
              <a:defRPr sz="2400">
                <a:solidFill>
                  <a:schemeClr val="accent1"/>
                </a:solidFill>
              </a:defRPr>
            </a:lvl3pPr>
            <a:lvl4pPr marL="1371600" indent="0">
              <a:buNone/>
              <a:defRPr sz="2400">
                <a:solidFill>
                  <a:schemeClr val="accent1"/>
                </a:solidFill>
              </a:defRPr>
            </a:lvl4pPr>
            <a:lvl5pPr marL="1828800" indent="0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1FA488-659F-754D-A57C-EF41CD6E8D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6" y="6426153"/>
            <a:ext cx="492889" cy="27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21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Align - Title and Content w/ Subtitle -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 dirty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Enthalpy Analytical, LLC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 dirty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52466" y="-36095"/>
            <a:ext cx="870299" cy="69301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D78466C-FDBA-EC40-86BC-9F26B13F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881" y="2586176"/>
            <a:ext cx="4894119" cy="3890824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1pPr>
            <a:lvl2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BA07A0-3763-2E43-BF5D-F3FF1E668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882" y="381000"/>
            <a:ext cx="4946904" cy="119565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Header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67348B-8BB0-0745-8548-FCB9D75CD6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1881" y="1585914"/>
            <a:ext cx="4946650" cy="62547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400">
                <a:solidFill>
                  <a:schemeClr val="accent1"/>
                </a:solidFill>
              </a:defRPr>
            </a:lvl2pPr>
            <a:lvl3pPr marL="914400" indent="0">
              <a:buNone/>
              <a:defRPr sz="2400">
                <a:solidFill>
                  <a:schemeClr val="accent1"/>
                </a:solidFill>
              </a:defRPr>
            </a:lvl3pPr>
            <a:lvl4pPr marL="1371600" indent="0">
              <a:buNone/>
              <a:defRPr sz="2400">
                <a:solidFill>
                  <a:schemeClr val="accent1"/>
                </a:solidFill>
              </a:defRPr>
            </a:lvl4pPr>
            <a:lvl5pPr marL="1828800" indent="0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13F7433-12F7-7A42-A0AA-A336597259A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912301" y="2586176"/>
            <a:ext cx="4894119" cy="3890824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1pPr>
            <a:lvl2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0D4884-2FCD-4640-BF37-85CB0CAE44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6" y="6426153"/>
            <a:ext cx="492889" cy="27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0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Align - Title and Content 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 dirty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Enthalpy Analytical, LLC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 dirty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67456" y="-36095"/>
            <a:ext cx="885289" cy="69301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D78466C-FDBA-EC40-86BC-9F26B13F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881" y="1960701"/>
            <a:ext cx="5430954" cy="4516299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1pPr>
            <a:lvl2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BA07A0-3763-2E43-BF5D-F3FF1E668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882" y="381000"/>
            <a:ext cx="4946904" cy="119565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Header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9126A9-B2AD-BD4D-A90B-E69BEA7CB5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6" y="6426153"/>
            <a:ext cx="492889" cy="27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79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7D9F40B-8CCE-0743-A2C6-C4274E37C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5044" y="388937"/>
            <a:ext cx="5138928" cy="2918027"/>
          </a:xfrm>
        </p:spPr>
        <p:txBody>
          <a:bodyPr anchor="b">
            <a:normAutofit/>
          </a:bodyPr>
          <a:lstStyle>
            <a:lvl1pPr algn="r"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BBE3C557-2749-1845-8EF1-26FA37636D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5044" y="4967028"/>
            <a:ext cx="5138929" cy="1509971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61E15E1-62E4-D541-B48C-C862B0D61F78}"/>
              </a:ext>
            </a:extLst>
          </p:cNvPr>
          <p:cNvSpPr/>
          <p:nvPr userDrawn="1"/>
        </p:nvSpPr>
        <p:spPr>
          <a:xfrm>
            <a:off x="381000" y="3637226"/>
            <a:ext cx="11430000" cy="9491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922E4722-5D0F-5248-A9B8-0B96E6B7A6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8024" y="388938"/>
            <a:ext cx="5138928" cy="363233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68B8D4-4E90-9F47-BD62-2BF763E8E0AB}"/>
              </a:ext>
            </a:extLst>
          </p:cNvPr>
          <p:cNvSpPr/>
          <p:nvPr userDrawn="1"/>
        </p:nvSpPr>
        <p:spPr>
          <a:xfrm>
            <a:off x="6288024" y="4967029"/>
            <a:ext cx="5522975" cy="15020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CDA456-8C83-6749-85DF-D9C8CA5EC5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60995" y="5236252"/>
            <a:ext cx="4577031" cy="96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64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Align - Title and Content  -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 dirty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Enthalpy Analytical, LLC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 dirty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67456" y="-36095"/>
            <a:ext cx="885289" cy="69301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D78466C-FDBA-EC40-86BC-9F26B13F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881" y="1960701"/>
            <a:ext cx="4894119" cy="4516299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1pPr>
            <a:lvl2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BA07A0-3763-2E43-BF5D-F3FF1E668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882" y="381000"/>
            <a:ext cx="4946904" cy="119565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Header 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6D02BB1-2CAF-AF4A-8DE9-0C5E0398866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911801" y="1960701"/>
            <a:ext cx="4894119" cy="4516299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1pPr>
            <a:lvl2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D530E2-B721-1140-ACEE-2AB0FABF8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6" y="6426153"/>
            <a:ext cx="492889" cy="27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42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 dirty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Enthalpy Analytical, LLC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 dirty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67456" y="-36095"/>
            <a:ext cx="885289" cy="69301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567D23-EDE8-9F44-996D-0EE2BA8911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6" y="6426153"/>
            <a:ext cx="492889" cy="27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586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Sing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 dirty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Enthalpy Analytical, LLC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 dirty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57664" y="-36095"/>
            <a:ext cx="874668" cy="69301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5F95D6-09D8-2E47-9E7A-270EB7B0E6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9200" y="381000"/>
            <a:ext cx="10591800" cy="6096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D93B3F-9161-5240-BEFF-949C8A1D36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6" y="6426153"/>
            <a:ext cx="492889" cy="27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91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Single Image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5702958-F390-C94A-A8A0-889AFA3F16A4}"/>
              </a:ext>
            </a:extLst>
          </p:cNvPr>
          <p:cNvSpPr/>
          <p:nvPr userDrawn="1"/>
        </p:nvSpPr>
        <p:spPr>
          <a:xfrm>
            <a:off x="1219200" y="4622800"/>
            <a:ext cx="10587220" cy="1534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 dirty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Enthalpy Analytical, LLC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 dirty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57664" y="-36095"/>
            <a:ext cx="874668" cy="69301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5F95D6-09D8-2E47-9E7A-270EB7B0E6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5920" y="665480"/>
            <a:ext cx="6543040" cy="447332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D965EF-338C-5244-846B-F04A15D407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85200" y="2113280"/>
            <a:ext cx="2967038" cy="2184400"/>
          </a:xfrm>
        </p:spPr>
        <p:txBody>
          <a:bodyPr anchor="b">
            <a:normAutofit/>
          </a:bodyPr>
          <a:lstStyle>
            <a:lvl1pPr marL="0" indent="0">
              <a:buNone/>
              <a:defRPr sz="3600">
                <a:solidFill>
                  <a:schemeClr val="accent4"/>
                </a:solidFill>
                <a:latin typeface="Bitter" pitchFamily="2" charset="77"/>
              </a:defRPr>
            </a:lvl1pPr>
          </a:lstStyle>
          <a:p>
            <a:pPr lvl="0"/>
            <a:r>
              <a:rPr lang="en-US" dirty="0"/>
              <a:t>Title Text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AC9926-7343-0640-BD16-AF9EEBFCA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6" y="6426153"/>
            <a:ext cx="492889" cy="27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24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 dirty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Enthalpy Analytical, LLC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 dirty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67456" y="-36095"/>
            <a:ext cx="885289" cy="69301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8FF8EE-58B9-BF43-85F8-7C1978710F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6" y="6426153"/>
            <a:ext cx="492889" cy="27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8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Sing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 dirty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Enthalpy Analytical, LLC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 dirty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57664" y="-36095"/>
            <a:ext cx="874668" cy="69301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5F95D6-09D8-2E47-9E7A-270EB7B0E6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9200" y="381000"/>
            <a:ext cx="10591800" cy="6096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8AE4E7-1295-BF48-AD95-CA6D953415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6" y="6426153"/>
            <a:ext cx="492889" cy="27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42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Single Image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5702958-F390-C94A-A8A0-889AFA3F16A4}"/>
              </a:ext>
            </a:extLst>
          </p:cNvPr>
          <p:cNvSpPr/>
          <p:nvPr userDrawn="1"/>
        </p:nvSpPr>
        <p:spPr>
          <a:xfrm>
            <a:off x="1219200" y="4622800"/>
            <a:ext cx="10587220" cy="1534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 dirty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Enthalpy Analytical, LLC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 dirty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57664" y="-36095"/>
            <a:ext cx="874668" cy="69301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5F95D6-09D8-2E47-9E7A-270EB7B0E6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5920" y="665480"/>
            <a:ext cx="6543040" cy="447332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D965EF-338C-5244-846B-F04A15D407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85200" y="2113280"/>
            <a:ext cx="2967038" cy="2184400"/>
          </a:xfrm>
        </p:spPr>
        <p:txBody>
          <a:bodyPr anchor="b">
            <a:normAutofit/>
          </a:bodyPr>
          <a:lstStyle>
            <a:lvl1pPr marL="0" indent="0">
              <a:buNone/>
              <a:defRPr sz="3600">
                <a:solidFill>
                  <a:schemeClr val="accent2"/>
                </a:solidFill>
                <a:latin typeface="Bitter" pitchFamily="2" charset="77"/>
              </a:defRPr>
            </a:lvl1pPr>
          </a:lstStyle>
          <a:p>
            <a:pPr lvl="0"/>
            <a:r>
              <a:rPr lang="en-US" dirty="0"/>
              <a:t>Title Text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72BA6C-9510-044A-BBDE-45E66D911B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6" y="6426153"/>
            <a:ext cx="492889" cy="27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569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994543-9B8B-2C42-B80C-94E1C38367B1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 dirty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Enthalpy Analytical, LLC Proprietary and Confidential.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1372F8-655E-0E4F-83DE-D39850DEB7BC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1FFE615-72C8-ED4C-8A87-85F97171D81E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 dirty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8786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No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505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50B114-6D05-B343-97A4-CEBD3DFDA9A5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 dirty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Enthalpy Analytical, LLC Proprietary and Confidential.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64E6D1-BB94-6B42-9789-D0E49C9D87BB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26986FE8-FEDA-0648-AF74-B69F1D85966D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 dirty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705D3CB-A856-B24B-8983-590AD0301C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85865" y="748244"/>
            <a:ext cx="2286000" cy="228600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00EB08A-E27F-7642-BD7C-60830A053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75301" y="1362228"/>
            <a:ext cx="7835699" cy="621792"/>
          </a:xfr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Name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D1D84264-1893-0E4F-9F58-F8AB486086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75301" y="1993592"/>
            <a:ext cx="7835699" cy="4222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0" name="Picture Placeholder 12">
            <a:extLst>
              <a:ext uri="{FF2B5EF4-FFF2-40B4-BE49-F238E27FC236}">
                <a16:creationId xmlns:a16="http://schemas.microsoft.com/office/drawing/2014/main" id="{F6A6FC41-C1C3-984B-80EF-A8B8006640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85865" y="3800828"/>
            <a:ext cx="2286000" cy="228600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F69F0C8D-44AD-EC4B-BD6F-1F3E59C418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5301" y="5046176"/>
            <a:ext cx="7835699" cy="4222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A32799A-2940-CA4E-A7A1-E66FC5C68C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75218" y="4408526"/>
            <a:ext cx="7835656" cy="621792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3"/>
                </a:solidFill>
                <a:latin typeface="Bitter" pitchFamily="2" charset="77"/>
              </a:defRPr>
            </a:lvl1pPr>
            <a:lvl2pPr marL="457200" indent="0">
              <a:buNone/>
              <a:defRPr>
                <a:solidFill>
                  <a:schemeClr val="accent4"/>
                </a:solidFill>
                <a:latin typeface="Bitter" pitchFamily="2" charset="77"/>
              </a:defRPr>
            </a:lvl2pPr>
            <a:lvl3pPr marL="914400" indent="0">
              <a:buNone/>
              <a:defRPr>
                <a:solidFill>
                  <a:schemeClr val="accent4"/>
                </a:solidFill>
                <a:latin typeface="Bitter" pitchFamily="2" charset="77"/>
              </a:defRPr>
            </a:lvl3pPr>
            <a:lvl4pPr marL="1371600" indent="0">
              <a:buNone/>
              <a:defRPr>
                <a:solidFill>
                  <a:schemeClr val="accent4"/>
                </a:solidFill>
                <a:latin typeface="Bitter" pitchFamily="2" charset="77"/>
              </a:defRPr>
            </a:lvl4pPr>
            <a:lvl5pPr marL="1828800" indent="0">
              <a:buNone/>
              <a:defRPr>
                <a:solidFill>
                  <a:schemeClr val="accent4"/>
                </a:solidFill>
                <a:latin typeface="Bitter" pitchFamily="2" charset="77"/>
              </a:defRPr>
            </a:lvl5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8DD0D5B-4566-2441-9E5A-2BA83BE0F390}"/>
              </a:ext>
            </a:extLst>
          </p:cNvPr>
          <p:cNvSpPr/>
          <p:nvPr userDrawn="1"/>
        </p:nvSpPr>
        <p:spPr>
          <a:xfrm>
            <a:off x="-52466" y="-36095"/>
            <a:ext cx="870299" cy="69301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6F3183-519C-2440-9FDF-C71D2603D0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6" y="6426153"/>
            <a:ext cx="492889" cy="27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54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50B114-6D05-B343-97A4-CEBD3DFDA9A5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 dirty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Enthalpy Analytical, LLC Proprietary and Confidential.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64E6D1-BB94-6B42-9789-D0E49C9D87BB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26986FE8-FEDA-0648-AF74-B69F1D85966D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 dirty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705D3CB-A856-B24B-8983-590AD0301C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85865" y="748244"/>
            <a:ext cx="2286000" cy="228600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00EB08A-E27F-7642-BD7C-60830A053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75301" y="1362228"/>
            <a:ext cx="7835826" cy="621792"/>
          </a:xfr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Name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D1D84264-1893-0E4F-9F58-F8AB486086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75301" y="1993592"/>
            <a:ext cx="7835826" cy="4222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0" name="Picture Placeholder 12">
            <a:extLst>
              <a:ext uri="{FF2B5EF4-FFF2-40B4-BE49-F238E27FC236}">
                <a16:creationId xmlns:a16="http://schemas.microsoft.com/office/drawing/2014/main" id="{F6A6FC41-C1C3-984B-80EF-A8B8006640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85865" y="3800828"/>
            <a:ext cx="2286000" cy="228600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F69F0C8D-44AD-EC4B-BD6F-1F3E59C418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5301" y="5046176"/>
            <a:ext cx="7835826" cy="4222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A32799A-2940-CA4E-A7A1-E66FC5C68C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75217" y="4408526"/>
            <a:ext cx="7835783" cy="621792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4"/>
                </a:solidFill>
                <a:latin typeface="Bitter" pitchFamily="2" charset="77"/>
              </a:defRPr>
            </a:lvl1pPr>
            <a:lvl2pPr marL="457200" indent="0">
              <a:buNone/>
              <a:defRPr>
                <a:solidFill>
                  <a:schemeClr val="accent4"/>
                </a:solidFill>
                <a:latin typeface="Bitter" pitchFamily="2" charset="77"/>
              </a:defRPr>
            </a:lvl2pPr>
            <a:lvl3pPr marL="914400" indent="0">
              <a:buNone/>
              <a:defRPr>
                <a:solidFill>
                  <a:schemeClr val="accent4"/>
                </a:solidFill>
                <a:latin typeface="Bitter" pitchFamily="2" charset="77"/>
              </a:defRPr>
            </a:lvl3pPr>
            <a:lvl4pPr marL="1371600" indent="0">
              <a:buNone/>
              <a:defRPr>
                <a:solidFill>
                  <a:schemeClr val="accent4"/>
                </a:solidFill>
                <a:latin typeface="Bitter" pitchFamily="2" charset="77"/>
              </a:defRPr>
            </a:lvl4pPr>
            <a:lvl5pPr marL="1828800" indent="0">
              <a:buNone/>
              <a:defRPr>
                <a:solidFill>
                  <a:schemeClr val="accent4"/>
                </a:solidFill>
                <a:latin typeface="Bitter" pitchFamily="2" charset="77"/>
              </a:defRPr>
            </a:lvl5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8DD0D5B-4566-2441-9E5A-2BA83BE0F390}"/>
              </a:ext>
            </a:extLst>
          </p:cNvPr>
          <p:cNvSpPr/>
          <p:nvPr userDrawn="1"/>
        </p:nvSpPr>
        <p:spPr>
          <a:xfrm>
            <a:off x="-52466" y="-36095"/>
            <a:ext cx="870299" cy="69301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225074-E6EE-1D41-9AFD-A52B871EA2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6" y="6426153"/>
            <a:ext cx="492889" cy="27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29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328DEC-3A35-C34B-A679-0BD1D5DA67C1}"/>
              </a:ext>
            </a:extLst>
          </p:cNvPr>
          <p:cNvSpPr/>
          <p:nvPr userDrawn="1"/>
        </p:nvSpPr>
        <p:spPr>
          <a:xfrm>
            <a:off x="4540102" y="381001"/>
            <a:ext cx="7270898" cy="40677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87B79E-530C-BB44-9DD4-DDD7039382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94645" y="608560"/>
            <a:ext cx="6561812" cy="3612667"/>
          </a:xfrm>
        </p:spPr>
        <p:txBody>
          <a:bodyPr anchor="b">
            <a:normAutofit/>
          </a:bodyPr>
          <a:lstStyle>
            <a:lvl1pPr algn="r">
              <a:lnSpc>
                <a:spcPts val="6740"/>
              </a:lnSpc>
              <a:spcBef>
                <a:spcPts val="0"/>
              </a:spcBef>
              <a:spcAft>
                <a:spcPts val="0"/>
              </a:spcAft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is a really long Title Slide Header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3B992A-D166-9A4C-8A4F-EEB9E6AEC543}"/>
              </a:ext>
            </a:extLst>
          </p:cNvPr>
          <p:cNvSpPr/>
          <p:nvPr userDrawn="1"/>
        </p:nvSpPr>
        <p:spPr>
          <a:xfrm>
            <a:off x="381000" y="4832834"/>
            <a:ext cx="6045594" cy="16441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43447E-A63B-B846-9432-1B145E48F05B}"/>
              </a:ext>
            </a:extLst>
          </p:cNvPr>
          <p:cNvSpPr/>
          <p:nvPr userDrawn="1"/>
        </p:nvSpPr>
        <p:spPr>
          <a:xfrm>
            <a:off x="6811345" y="4832835"/>
            <a:ext cx="4999655" cy="16441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A9344D2-26EE-CB49-9BF8-B740584C48D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081838" y="5114925"/>
            <a:ext cx="4529137" cy="1168400"/>
          </a:xfrm>
        </p:spPr>
        <p:txBody>
          <a:bodyPr>
            <a:normAutofit/>
          </a:bodyPr>
          <a:lstStyle>
            <a:lvl1pPr marL="0" indent="0" algn="r">
              <a:buNone/>
              <a:defRPr sz="2400" b="0" i="0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r>
              <a:rPr lang="en-US" dirty="0"/>
              <a:t>This could be a subtitle slide header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EA8CB8B-582A-EC47-A15A-8416D6E88260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381000" y="374954"/>
            <a:ext cx="3760788" cy="40677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 picture can go here if you need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DBED0C-803F-9D42-BC80-663155D4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5281" y="5173123"/>
            <a:ext cx="4577031" cy="96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86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328DEC-3A35-C34B-A679-0BD1D5DA67C1}"/>
              </a:ext>
            </a:extLst>
          </p:cNvPr>
          <p:cNvSpPr/>
          <p:nvPr userDrawn="1"/>
        </p:nvSpPr>
        <p:spPr>
          <a:xfrm>
            <a:off x="4540102" y="381001"/>
            <a:ext cx="7270898" cy="40677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87B79E-530C-BB44-9DD4-DDD7039382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94645" y="608560"/>
            <a:ext cx="6561812" cy="3612667"/>
          </a:xfrm>
        </p:spPr>
        <p:txBody>
          <a:bodyPr anchor="b">
            <a:normAutofit/>
          </a:bodyPr>
          <a:lstStyle>
            <a:lvl1pPr algn="r">
              <a:lnSpc>
                <a:spcPts val="6740"/>
              </a:lnSpc>
              <a:spcBef>
                <a:spcPts val="0"/>
              </a:spcBef>
              <a:spcAft>
                <a:spcPts val="0"/>
              </a:spcAft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is a really long Title Slide Header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3B992A-D166-9A4C-8A4F-EEB9E6AEC543}"/>
              </a:ext>
            </a:extLst>
          </p:cNvPr>
          <p:cNvSpPr/>
          <p:nvPr userDrawn="1"/>
        </p:nvSpPr>
        <p:spPr>
          <a:xfrm>
            <a:off x="381000" y="4832834"/>
            <a:ext cx="6045594" cy="16441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43447E-A63B-B846-9432-1B145E48F05B}"/>
              </a:ext>
            </a:extLst>
          </p:cNvPr>
          <p:cNvSpPr/>
          <p:nvPr userDrawn="1"/>
        </p:nvSpPr>
        <p:spPr>
          <a:xfrm>
            <a:off x="6811345" y="4832835"/>
            <a:ext cx="4999655" cy="16441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A9344D2-26EE-CB49-9BF8-B740584C48D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081838" y="5114925"/>
            <a:ext cx="4529137" cy="1168400"/>
          </a:xfrm>
        </p:spPr>
        <p:txBody>
          <a:bodyPr>
            <a:normAutofit/>
          </a:bodyPr>
          <a:lstStyle>
            <a:lvl1pPr marL="0" indent="0" algn="r">
              <a:buNone/>
              <a:defRPr sz="2400" b="0" i="0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r>
              <a:rPr lang="en-US" dirty="0"/>
              <a:t>This could be a subtitle slide header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EA8CB8B-582A-EC47-A15A-8416D6E88260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381000" y="374954"/>
            <a:ext cx="3760788" cy="40677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 picture can go here if you need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2F6AF2-569A-1241-ADDC-7B855A337D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5281" y="5173123"/>
            <a:ext cx="4577031" cy="96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1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 Subtitl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602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 dirty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Enthalpy Analytical, LLC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474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1100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 dirty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76200" y="-36095"/>
            <a:ext cx="893203" cy="69301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D78466C-FDBA-EC40-86BC-9F26B13F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881" y="2586176"/>
            <a:ext cx="5430954" cy="3890824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BA07A0-3763-2E43-BF5D-F3FF1E668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882" y="381000"/>
            <a:ext cx="4946904" cy="119565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Header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67348B-8BB0-0745-8548-FCB9D75CD6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1881" y="1576653"/>
            <a:ext cx="4946650" cy="62547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>
              <a:buNone/>
              <a:defRPr sz="2400">
                <a:solidFill>
                  <a:schemeClr val="accent1"/>
                </a:solidFill>
              </a:defRPr>
            </a:lvl2pPr>
            <a:lvl3pPr marL="914400" indent="0">
              <a:buNone/>
              <a:defRPr sz="2400">
                <a:solidFill>
                  <a:schemeClr val="accent1"/>
                </a:solidFill>
              </a:defRPr>
            </a:lvl3pPr>
            <a:lvl4pPr marL="1371600" indent="0">
              <a:buNone/>
              <a:defRPr sz="2400">
                <a:solidFill>
                  <a:schemeClr val="accent1"/>
                </a:solidFill>
              </a:defRPr>
            </a:lvl4pPr>
            <a:lvl5pPr marL="1828800" indent="0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C1E69C-15A8-BC48-B21A-DB38A9C63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6" y="6426153"/>
            <a:ext cx="492889" cy="27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2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 Subtitle - 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602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 dirty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Enthalpy Analytical, LLC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474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1100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 dirty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76200" y="-36095"/>
            <a:ext cx="893203" cy="69301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D78466C-FDBA-EC40-86BC-9F26B13F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881" y="2586176"/>
            <a:ext cx="4904279" cy="3890824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BA07A0-3763-2E43-BF5D-F3FF1E668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882" y="381000"/>
            <a:ext cx="4946904" cy="119565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Header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67348B-8BB0-0745-8548-FCB9D75CD6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1881" y="1576653"/>
            <a:ext cx="4946650" cy="62547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>
              <a:buNone/>
              <a:defRPr sz="2400">
                <a:solidFill>
                  <a:schemeClr val="accent1"/>
                </a:solidFill>
              </a:defRPr>
            </a:lvl2pPr>
            <a:lvl3pPr marL="914400" indent="0">
              <a:buNone/>
              <a:defRPr sz="2400">
                <a:solidFill>
                  <a:schemeClr val="accent1"/>
                </a:solidFill>
              </a:defRPr>
            </a:lvl3pPr>
            <a:lvl4pPr marL="1371600" indent="0">
              <a:buNone/>
              <a:defRPr sz="2400">
                <a:solidFill>
                  <a:schemeClr val="accent1"/>
                </a:solidFill>
              </a:defRPr>
            </a:lvl4pPr>
            <a:lvl5pPr marL="1828800" indent="0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584174D-4108-FA40-A1F4-39FB120F859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906721" y="2586176"/>
            <a:ext cx="4904279" cy="3890824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B18A87-1026-1545-B1B0-D5422BE420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6" y="6426153"/>
            <a:ext cx="492889" cy="27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00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 dirty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Enthalpy Analytical, LLC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 dirty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57664" y="-36095"/>
            <a:ext cx="874668" cy="69301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D78466C-FDBA-EC40-86BC-9F26B13F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881" y="1968860"/>
            <a:ext cx="5430954" cy="4508140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BA07A0-3763-2E43-BF5D-F3FF1E668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882" y="381000"/>
            <a:ext cx="4946904" cy="119565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Header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1B78D6-5DA7-1B4C-AD75-E28719EC4E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6" y="6426153"/>
            <a:ext cx="492889" cy="27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6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C9E5CF-4F4F-1B42-8AE9-FE957DCBC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810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DE9D6-DFEA-9D4F-8FD5-DACF237D1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8415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041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73" r:id="rId4"/>
    <p:sldLayoutId id="2147483655" r:id="rId5"/>
    <p:sldLayoutId id="2147483675" r:id="rId6"/>
    <p:sldLayoutId id="2147483659" r:id="rId7"/>
    <p:sldLayoutId id="2147483684" r:id="rId8"/>
    <p:sldLayoutId id="2147483662" r:id="rId9"/>
    <p:sldLayoutId id="2147483685" r:id="rId10"/>
    <p:sldLayoutId id="2147483669" r:id="rId11"/>
    <p:sldLayoutId id="2147483676" r:id="rId12"/>
    <p:sldLayoutId id="2147483678" r:id="rId13"/>
    <p:sldLayoutId id="2147483671" r:id="rId14"/>
    <p:sldLayoutId id="2147483677" r:id="rId15"/>
    <p:sldLayoutId id="2147483679" r:id="rId16"/>
    <p:sldLayoutId id="2147483661" r:id="rId17"/>
    <p:sldLayoutId id="2147483686" r:id="rId18"/>
    <p:sldLayoutId id="2147483663" r:id="rId19"/>
    <p:sldLayoutId id="2147483687" r:id="rId20"/>
    <p:sldLayoutId id="2147483670" r:id="rId21"/>
    <p:sldLayoutId id="2147483680" r:id="rId22"/>
    <p:sldLayoutId id="2147483681" r:id="rId23"/>
    <p:sldLayoutId id="2147483672" r:id="rId24"/>
    <p:sldLayoutId id="2147483682" r:id="rId25"/>
    <p:sldLayoutId id="2147483683" r:id="rId26"/>
    <p:sldLayoutId id="2147483674" r:id="rId27"/>
    <p:sldLayoutId id="2147483658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itter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Work Sans Med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Work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Work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Work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Work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40" userDrawn="1">
          <p15:clr>
            <a:srgbClr val="F26B43"/>
          </p15:clr>
        </p15:guide>
        <p15:guide id="4" pos="240" userDrawn="1">
          <p15:clr>
            <a:srgbClr val="F26B43"/>
          </p15:clr>
        </p15:guide>
        <p15:guide id="5" orient="horz" pos="240" userDrawn="1">
          <p15:clr>
            <a:srgbClr val="F26B43"/>
          </p15:clr>
        </p15:guide>
        <p15:guide id="6" orient="horz" pos="4080" userDrawn="1">
          <p15:clr>
            <a:srgbClr val="F26B43"/>
          </p15:clr>
        </p15:guide>
        <p15:guide id="7" pos="480" userDrawn="1">
          <p15:clr>
            <a:srgbClr val="F26B43"/>
          </p15:clr>
        </p15:guide>
        <p15:guide id="8" pos="7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peter.arth@enthalpy.com" TargetMode="External"/><Relationship Id="rId5" Type="http://schemas.openxmlformats.org/officeDocument/2006/relationships/hyperlink" Target="mailto:katie.payne@enthalpy.com" TargetMode="Externa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peter.arth@enthalpy.com" TargetMode="External"/><Relationship Id="rId5" Type="http://schemas.openxmlformats.org/officeDocument/2006/relationships/hyperlink" Target="mailto:katie.payne@enthalpy.com" TargetMode="Externa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A03EED-2B77-C54E-9707-712EDAE160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Understanding the California </a:t>
            </a:r>
            <a:br>
              <a:rPr lang="en-US" dirty="0"/>
            </a:br>
            <a:r>
              <a:rPr lang="en-US" dirty="0"/>
              <a:t>Statewide Toxicity Provisions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301C390-7FF1-AD4F-AE0E-7D2510FE34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dirty="0"/>
              <a:t>Presented to CWEA</a:t>
            </a:r>
          </a:p>
          <a:p>
            <a:pPr algn="ctr">
              <a:lnSpc>
                <a:spcPct val="100000"/>
              </a:lnSpc>
            </a:pPr>
            <a:r>
              <a:rPr lang="en-US" dirty="0"/>
              <a:t>April 29, 2021</a:t>
            </a:r>
          </a:p>
          <a:p>
            <a:pPr algn="ctr">
              <a:lnSpc>
                <a:spcPct val="100000"/>
              </a:lnSpc>
            </a:pPr>
            <a:r>
              <a:rPr lang="en-US" dirty="0"/>
              <a:t>Katie Payne &amp; Peter </a:t>
            </a:r>
            <a:r>
              <a:rPr lang="en-US" dirty="0" err="1"/>
              <a:t>Arth</a:t>
            </a:r>
            <a:endParaRPr lang="en-US" dirty="0"/>
          </a:p>
          <a:p>
            <a:pPr algn="ctr">
              <a:lnSpc>
                <a:spcPct val="100000"/>
              </a:lnSpc>
            </a:pPr>
            <a:endParaRPr lang="en-US" dirty="0"/>
          </a:p>
        </p:txBody>
      </p:sp>
      <p:pic>
        <p:nvPicPr>
          <p:cNvPr id="9" name="Picture Placeholder 8" descr="A body of water with smoke coming out of a lake&#10;&#10;Description automatically generated">
            <a:extLst>
              <a:ext uri="{FF2B5EF4-FFF2-40B4-BE49-F238E27FC236}">
                <a16:creationId xmlns:a16="http://schemas.microsoft.com/office/drawing/2014/main" id="{34950534-524E-3D42-B08A-741FC8E37E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858" r="28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6152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A5A8F7-889B-6C4A-A330-8CD7E279E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880" y="1759527"/>
            <a:ext cx="5863937" cy="4294909"/>
          </a:xfrm>
        </p:spPr>
        <p:txBody>
          <a:bodyPr/>
          <a:lstStyle/>
          <a:p>
            <a:r>
              <a:rPr lang="en-US" dirty="0"/>
              <a:t>Integrate effects due to multiple contaminants</a:t>
            </a:r>
          </a:p>
          <a:p>
            <a:r>
              <a:rPr lang="en-US" dirty="0"/>
              <a:t>Environmental parameters affect toxicity</a:t>
            </a:r>
          </a:p>
          <a:p>
            <a:pPr lvl="1"/>
            <a:r>
              <a:rPr lang="en-US" dirty="0"/>
              <a:t>e.g. pH, hardness, particulates</a:t>
            </a:r>
          </a:p>
          <a:p>
            <a:r>
              <a:rPr lang="en-US" dirty="0"/>
              <a:t>Analytical chemistry is only part of the story</a:t>
            </a:r>
          </a:p>
          <a:p>
            <a:pPr lvl="1"/>
            <a:r>
              <a:rPr lang="en-US" dirty="0"/>
              <a:t>Chemical form may affect toxicity</a:t>
            </a:r>
          </a:p>
          <a:p>
            <a:pPr lvl="1"/>
            <a:r>
              <a:rPr lang="en-US" dirty="0"/>
              <a:t>Constituents may be toxic below MDL</a:t>
            </a:r>
          </a:p>
          <a:p>
            <a:pPr lvl="1"/>
            <a:r>
              <a:rPr lang="en-US" dirty="0"/>
              <a:t>Additive, synergistic, deleterious responses</a:t>
            </a:r>
          </a:p>
          <a:p>
            <a:pPr lvl="1"/>
            <a:r>
              <a:rPr lang="en-US" dirty="0"/>
              <a:t>Not all chemicals are measured (or known!)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2BC609-216A-6844-94FB-E291D3909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82" y="381000"/>
            <a:ext cx="4946904" cy="921327"/>
          </a:xfrm>
        </p:spPr>
        <p:txBody>
          <a:bodyPr/>
          <a:lstStyle/>
          <a:p>
            <a:r>
              <a:rPr lang="en-US" dirty="0"/>
              <a:t>Why Use Bioassays?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9EFE89-C82F-46C3-A9D9-6EE792FD6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070" y="2925248"/>
            <a:ext cx="4165403" cy="313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A5A8F7-889B-6C4A-A330-8CD7E279E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190" y="1634836"/>
            <a:ext cx="5863937" cy="4294909"/>
          </a:xfrm>
        </p:spPr>
        <p:txBody>
          <a:bodyPr/>
          <a:lstStyle/>
          <a:p>
            <a:r>
              <a:rPr lang="en-US" dirty="0"/>
              <a:t>Live organisms can have different sensitivities</a:t>
            </a:r>
          </a:p>
          <a:p>
            <a:r>
              <a:rPr lang="en-US" dirty="0"/>
              <a:t>Success requires precise variable control</a:t>
            </a:r>
          </a:p>
          <a:p>
            <a:pPr lvl="1"/>
            <a:r>
              <a:rPr lang="en-US" dirty="0"/>
              <a:t>Pre-test organism care</a:t>
            </a:r>
          </a:p>
          <a:p>
            <a:pPr lvl="1"/>
            <a:r>
              <a:rPr lang="en-US" dirty="0"/>
              <a:t>Feeding</a:t>
            </a:r>
          </a:p>
          <a:p>
            <a:pPr lvl="1"/>
            <a:r>
              <a:rPr lang="en-US" dirty="0"/>
              <a:t>Water Quality</a:t>
            </a:r>
          </a:p>
          <a:p>
            <a:pPr lvl="1"/>
            <a:r>
              <a:rPr lang="en-US" dirty="0"/>
              <a:t>Data analysis/interpretation</a:t>
            </a:r>
          </a:p>
          <a:p>
            <a:r>
              <a:rPr lang="en-US" dirty="0"/>
              <a:t>Lab exposures aren’t always the same as environmental conditions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2BC609-216A-6844-94FB-E291D3909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81" y="381000"/>
            <a:ext cx="6501245" cy="921327"/>
          </a:xfrm>
        </p:spPr>
        <p:txBody>
          <a:bodyPr>
            <a:normAutofit fontScale="90000"/>
          </a:bodyPr>
          <a:lstStyle/>
          <a:p>
            <a:r>
              <a:rPr lang="en-US" dirty="0"/>
              <a:t>Challenges of Bioassay Testing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FC57D2-1F8A-4951-BB04-2D2E97FB4ED5}"/>
              </a:ext>
            </a:extLst>
          </p:cNvPr>
          <p:cNvSpPr/>
          <p:nvPr/>
        </p:nvSpPr>
        <p:spPr>
          <a:xfrm rot="16200000">
            <a:off x="8453118" y="3234155"/>
            <a:ext cx="1398402" cy="51828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:\Pictures\2018\April 2018\IMG_5542.JPG">
            <a:extLst>
              <a:ext uri="{FF2B5EF4-FFF2-40B4-BE49-F238E27FC236}">
                <a16:creationId xmlns:a16="http://schemas.microsoft.com/office/drawing/2014/main" id="{91E1A17C-A813-45C8-A009-18F43581B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914" y="4669200"/>
            <a:ext cx="228600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:\Pictures\For website\bioaccum tanks.jpg">
            <a:extLst>
              <a:ext uri="{FF2B5EF4-FFF2-40B4-BE49-F238E27FC236}">
                <a16:creationId xmlns:a16="http://schemas.microsoft.com/office/drawing/2014/main" id="{FC880126-0C0E-40A3-9404-E666E8509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810" y="4668549"/>
            <a:ext cx="228600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9097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A5A8F7-889B-6C4A-A330-8CD7E279E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880" y="1759527"/>
            <a:ext cx="9964884" cy="4294909"/>
          </a:xfrm>
        </p:spPr>
        <p:txBody>
          <a:bodyPr/>
          <a:lstStyle/>
          <a:p>
            <a:r>
              <a:rPr lang="en-US" dirty="0"/>
              <a:t>Properly handling, acclimating, and caring for test organisms</a:t>
            </a:r>
          </a:p>
          <a:p>
            <a:r>
              <a:rPr lang="en-US" dirty="0"/>
              <a:t>Understanding test design and asking the right question</a:t>
            </a:r>
          </a:p>
          <a:p>
            <a:r>
              <a:rPr lang="en-US" dirty="0"/>
              <a:t>Observing and documenting</a:t>
            </a:r>
          </a:p>
          <a:p>
            <a:r>
              <a:rPr lang="en-US" dirty="0"/>
              <a:t>Good laboratory practices, clean techniques</a:t>
            </a:r>
          </a:p>
          <a:p>
            <a:r>
              <a:rPr lang="en-US" dirty="0"/>
              <a:t>Reference toxicant testing</a:t>
            </a:r>
          </a:p>
          <a:p>
            <a:r>
              <a:rPr lang="en-US" dirty="0"/>
              <a:t>Continued method development</a:t>
            </a:r>
          </a:p>
          <a:p>
            <a:r>
              <a:rPr lang="en-US" dirty="0"/>
              <a:t>Innovative approaches to problem solving</a:t>
            </a:r>
          </a:p>
          <a:p>
            <a:r>
              <a:rPr lang="en-US" dirty="0"/>
              <a:t>Knowledge of relationship between biology and chemistry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2BC609-216A-6844-94FB-E291D3909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81" y="381001"/>
            <a:ext cx="8704119" cy="727364"/>
          </a:xfrm>
        </p:spPr>
        <p:txBody>
          <a:bodyPr>
            <a:normAutofit fontScale="90000"/>
          </a:bodyPr>
          <a:lstStyle/>
          <a:p>
            <a:r>
              <a:rPr lang="en-US" dirty="0"/>
              <a:t>Important Factors for Successful Testing</a:t>
            </a:r>
          </a:p>
        </p:txBody>
      </p:sp>
    </p:spTree>
    <p:extLst>
      <p:ext uri="{BB962C8B-B14F-4D97-AF65-F5344CB8AC3E}">
        <p14:creationId xmlns:p14="http://schemas.microsoft.com/office/powerpoint/2010/main" val="3533000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A5A8F7-889B-6C4A-A330-8CD7E279E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881" y="1925781"/>
            <a:ext cx="9964884" cy="4294909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Define questions </a:t>
            </a:r>
            <a:r>
              <a:rPr lang="en-US" dirty="0"/>
              <a:t>to be answered and study goal</a:t>
            </a:r>
          </a:p>
          <a:p>
            <a:r>
              <a:rPr lang="en-US" dirty="0">
                <a:solidFill>
                  <a:schemeClr val="accent3"/>
                </a:solidFill>
              </a:rPr>
              <a:t>Confirm context </a:t>
            </a:r>
            <a:r>
              <a:rPr lang="en-US" dirty="0"/>
              <a:t>- compliance objectives, legal and regulatory </a:t>
            </a:r>
          </a:p>
          <a:p>
            <a:r>
              <a:rPr lang="en-US" dirty="0">
                <a:solidFill>
                  <a:schemeClr val="accent3"/>
                </a:solidFill>
              </a:rPr>
              <a:t>Budget</a:t>
            </a:r>
            <a:r>
              <a:rPr lang="en-US" dirty="0"/>
              <a:t> - Discuss constraints and determine most cost-effective approach</a:t>
            </a:r>
          </a:p>
          <a:p>
            <a:r>
              <a:rPr lang="en-US" dirty="0">
                <a:solidFill>
                  <a:schemeClr val="accent3"/>
                </a:solidFill>
              </a:rPr>
              <a:t>Timeline</a:t>
            </a:r>
            <a:r>
              <a:rPr lang="en-US" dirty="0"/>
              <a:t> – constraints, logistics, contingencies</a:t>
            </a:r>
          </a:p>
          <a:p>
            <a:r>
              <a:rPr lang="en-US" dirty="0">
                <a:solidFill>
                  <a:schemeClr val="accent3"/>
                </a:solidFill>
              </a:rPr>
              <a:t>Sampling and QA Plans </a:t>
            </a:r>
            <a:r>
              <a:rPr lang="en-US" dirty="0"/>
              <a:t>– sample volumes, handling, transport, custody chain</a:t>
            </a:r>
          </a:p>
          <a:p>
            <a:r>
              <a:rPr lang="en-US" dirty="0">
                <a:solidFill>
                  <a:schemeClr val="accent3"/>
                </a:solidFill>
              </a:rPr>
              <a:t>Form of Deliverables </a:t>
            </a:r>
            <a:r>
              <a:rPr lang="en-US" dirty="0"/>
              <a:t>– how data will be used and best communicated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2BC609-216A-6844-94FB-E291D3909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81" y="381000"/>
            <a:ext cx="8704119" cy="921327"/>
          </a:xfrm>
        </p:spPr>
        <p:txBody>
          <a:bodyPr>
            <a:normAutofit fontScale="90000"/>
          </a:bodyPr>
          <a:lstStyle/>
          <a:p>
            <a:r>
              <a:rPr lang="en-US" dirty="0"/>
              <a:t>Common Considerations When Planning for a Bioassay Program</a:t>
            </a:r>
          </a:p>
        </p:txBody>
      </p:sp>
    </p:spTree>
    <p:extLst>
      <p:ext uri="{BB962C8B-B14F-4D97-AF65-F5344CB8AC3E}">
        <p14:creationId xmlns:p14="http://schemas.microsoft.com/office/powerpoint/2010/main" val="3040816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133F7-761B-464E-BD7A-EF9BCFCBC4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California Statewide Toxicity Provisions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27335D-F794-584B-8371-A02D926455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do I Need to Know?</a:t>
            </a:r>
          </a:p>
        </p:txBody>
      </p:sp>
      <p:pic>
        <p:nvPicPr>
          <p:cNvPr id="2050" name="Picture 2" descr="Discharge of sewage into a river">
            <a:extLst>
              <a:ext uri="{FF2B5EF4-FFF2-40B4-BE49-F238E27FC236}">
                <a16:creationId xmlns:a16="http://schemas.microsoft.com/office/drawing/2014/main" id="{6DE1E74D-08CA-4B50-BE7E-88662C0B1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" y="380999"/>
            <a:ext cx="4067787" cy="406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1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A5A8F7-889B-6C4A-A330-8CD7E279E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Process began more than a decade ago!</a:t>
            </a:r>
          </a:p>
          <a:p>
            <a:r>
              <a:rPr lang="en-US" dirty="0"/>
              <a:t>On December 1, 2020, State Board unanimously voted to adopt</a:t>
            </a:r>
          </a:p>
          <a:p>
            <a:r>
              <a:rPr lang="en-US" dirty="0"/>
              <a:t>Final Resolution and Provisions language still pending</a:t>
            </a:r>
          </a:p>
          <a:p>
            <a:r>
              <a:rPr lang="en-US" dirty="0"/>
              <a:t>Expected to take effect mid-2021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2BC609-216A-6844-94FB-E291D3909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 State Toxicity Provisions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A2EBF8-FEC8-534C-A3C5-DA8FAE19BA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1881" y="1585914"/>
            <a:ext cx="5430954" cy="625475"/>
          </a:xfrm>
        </p:spPr>
        <p:txBody>
          <a:bodyPr/>
          <a:lstStyle/>
          <a:p>
            <a:r>
              <a:rPr lang="en-US" dirty="0"/>
              <a:t>A Quick Recap of Current Status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4EB429-440B-4A4D-9222-CA7180045429}"/>
              </a:ext>
            </a:extLst>
          </p:cNvPr>
          <p:cNvSpPr/>
          <p:nvPr/>
        </p:nvSpPr>
        <p:spPr>
          <a:xfrm>
            <a:off x="7519737" y="835572"/>
            <a:ext cx="4072588" cy="53287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85A0FC-0A65-43CA-9745-3B90BFB93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818" y="1041890"/>
            <a:ext cx="3772426" cy="490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22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FFC565-4EE6-3443-A7B7-C11E05474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82" y="346840"/>
            <a:ext cx="6822766" cy="788377"/>
          </a:xfrm>
        </p:spPr>
        <p:txBody>
          <a:bodyPr>
            <a:normAutofit/>
          </a:bodyPr>
          <a:lstStyle/>
          <a:p>
            <a:r>
              <a:rPr lang="en-US" sz="4000" dirty="0"/>
              <a:t>Scope of Applicability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67BE057-5D32-49E7-9FBE-54B89242A5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7682556"/>
              </p:ext>
            </p:extLst>
          </p:nvPr>
        </p:nvGraphicFramePr>
        <p:xfrm>
          <a:off x="2570170" y="1592317"/>
          <a:ext cx="8371097" cy="4986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35516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621FAE-4FC9-D447-A9F3-FBD6BC933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81" y="381000"/>
            <a:ext cx="8336565" cy="1195653"/>
          </a:xfrm>
        </p:spPr>
        <p:txBody>
          <a:bodyPr>
            <a:normAutofit/>
          </a:bodyPr>
          <a:lstStyle/>
          <a:p>
            <a:r>
              <a:rPr lang="en-US" dirty="0"/>
              <a:t>The Test of Significant Toxicity (TST)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D77CA9-6ADD-7543-BD71-7F8350D592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Does it help me or hurt me?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451AAB17-39AD-460B-8104-386A2198D065}"/>
              </a:ext>
            </a:extLst>
          </p:cNvPr>
          <p:cNvSpPr txBox="1">
            <a:spLocks/>
          </p:cNvSpPr>
          <p:nvPr/>
        </p:nvSpPr>
        <p:spPr>
          <a:xfrm>
            <a:off x="1201881" y="2460768"/>
            <a:ext cx="4192304" cy="32228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Work Sans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Toxicity data will now be analyzed with a single statistical test</a:t>
            </a:r>
          </a:p>
          <a:p>
            <a:r>
              <a:rPr lang="en-US" dirty="0">
                <a:solidFill>
                  <a:schemeClr val="tx1"/>
                </a:solidFill>
              </a:rPr>
              <a:t>In-stream waste concentration (IWC) compared to control</a:t>
            </a:r>
          </a:p>
          <a:p>
            <a:r>
              <a:rPr lang="en-US" dirty="0">
                <a:solidFill>
                  <a:schemeClr val="tx1"/>
                </a:solidFill>
              </a:rPr>
              <a:t>Results reported as Pass or Fail</a:t>
            </a:r>
          </a:p>
          <a:p>
            <a:r>
              <a:rPr lang="en-US" dirty="0">
                <a:solidFill>
                  <a:schemeClr val="tx1"/>
                </a:solidFill>
              </a:rPr>
              <a:t>Challenges with test variability</a:t>
            </a:r>
          </a:p>
          <a:p>
            <a:r>
              <a:rPr lang="en-US" dirty="0">
                <a:solidFill>
                  <a:schemeClr val="tx1"/>
                </a:solidFill>
              </a:rPr>
              <a:t>Additional replicates may be added to increase statistical power and confidence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Utility depends on test type</a:t>
            </a:r>
          </a:p>
          <a:p>
            <a:endParaRPr lang="en-US" dirty="0"/>
          </a:p>
        </p:txBody>
      </p:sp>
      <p:grpSp>
        <p:nvGrpSpPr>
          <p:cNvPr id="27" name="Group 48">
            <a:extLst>
              <a:ext uri="{FF2B5EF4-FFF2-40B4-BE49-F238E27FC236}">
                <a16:creationId xmlns:a16="http://schemas.microsoft.com/office/drawing/2014/main" id="{E7735D09-5843-470A-B9BB-E9A25518FBDD}"/>
              </a:ext>
            </a:extLst>
          </p:cNvPr>
          <p:cNvGrpSpPr>
            <a:grpSpLocks/>
          </p:cNvGrpSpPr>
          <p:nvPr/>
        </p:nvGrpSpPr>
        <p:grpSpPr bwMode="auto">
          <a:xfrm>
            <a:off x="7217488" y="2582181"/>
            <a:ext cx="3706103" cy="2361726"/>
            <a:chOff x="3455988" y="3520313"/>
            <a:chExt cx="3001893" cy="2237967"/>
          </a:xfrm>
        </p:grpSpPr>
        <p:grpSp>
          <p:nvGrpSpPr>
            <p:cNvPr id="28" name="Group 48">
              <a:extLst>
                <a:ext uri="{FF2B5EF4-FFF2-40B4-BE49-F238E27FC236}">
                  <a16:creationId xmlns:a16="http://schemas.microsoft.com/office/drawing/2014/main" id="{A3FB58EF-3B05-4542-8030-7D2C10FE52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69332" y="3520313"/>
              <a:ext cx="1102868" cy="1424755"/>
              <a:chOff x="5029200" y="3886243"/>
              <a:chExt cx="990600" cy="1295357"/>
            </a:xfrm>
          </p:grpSpPr>
          <p:sp>
            <p:nvSpPr>
              <p:cNvPr id="39" name="AutoShape 1033">
                <a:extLst>
                  <a:ext uri="{FF2B5EF4-FFF2-40B4-BE49-F238E27FC236}">
                    <a16:creationId xmlns:a16="http://schemas.microsoft.com/office/drawing/2014/main" id="{91B86AE9-CDB5-4781-9EEF-C0B59BE5B7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9200" y="4114835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1400"/>
                  </a:gs>
                  <a:gs pos="100000">
                    <a:srgbClr val="FF2C00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40" name="AutoShape 1034">
                <a:extLst>
                  <a:ext uri="{FF2B5EF4-FFF2-40B4-BE49-F238E27FC236}">
                    <a16:creationId xmlns:a16="http://schemas.microsoft.com/office/drawing/2014/main" id="{C8EAEC80-D30E-452A-8C56-3302332A74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9200" y="3886243"/>
                <a:ext cx="533400" cy="838172"/>
              </a:xfrm>
              <a:prstGeom prst="flowChartMagneticDisk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41" name="AutoShape 1033">
                <a:extLst>
                  <a:ext uri="{FF2B5EF4-FFF2-40B4-BE49-F238E27FC236}">
                    <a16:creationId xmlns:a16="http://schemas.microsoft.com/office/drawing/2014/main" id="{C122802D-3590-4839-9B90-398FE43837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1600" y="4267230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1400"/>
                  </a:gs>
                  <a:gs pos="100000">
                    <a:srgbClr val="FF2C00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42" name="AutoShape 1034">
                <a:extLst>
                  <a:ext uri="{FF2B5EF4-FFF2-40B4-BE49-F238E27FC236}">
                    <a16:creationId xmlns:a16="http://schemas.microsoft.com/office/drawing/2014/main" id="{F5929E81-2FC7-4ED4-BCB3-4C078AE9EB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1600" y="4038638"/>
                <a:ext cx="533400" cy="838172"/>
              </a:xfrm>
              <a:prstGeom prst="flowChartMagneticDisk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43" name="AutoShape 1033">
                <a:extLst>
                  <a:ext uri="{FF2B5EF4-FFF2-40B4-BE49-F238E27FC236}">
                    <a16:creationId xmlns:a16="http://schemas.microsoft.com/office/drawing/2014/main" id="{0EA06264-8ABC-4C5A-8FA5-F710C2936B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4000" y="4419625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1400"/>
                  </a:gs>
                  <a:gs pos="100000">
                    <a:srgbClr val="FF2C00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44" name="AutoShape 1034">
                <a:extLst>
                  <a:ext uri="{FF2B5EF4-FFF2-40B4-BE49-F238E27FC236}">
                    <a16:creationId xmlns:a16="http://schemas.microsoft.com/office/drawing/2014/main" id="{6EF6FB94-8430-47A9-837E-20A8F8AB67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4000" y="4191033"/>
                <a:ext cx="533400" cy="838172"/>
              </a:xfrm>
              <a:prstGeom prst="flowChartMagneticDisk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45" name="AutoShape 1033">
                <a:extLst>
                  <a:ext uri="{FF2B5EF4-FFF2-40B4-BE49-F238E27FC236}">
                    <a16:creationId xmlns:a16="http://schemas.microsoft.com/office/drawing/2014/main" id="{8530D79F-96E1-480D-AB76-AF2F1A7737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86400" y="4572020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1400"/>
                  </a:gs>
                  <a:gs pos="100000">
                    <a:srgbClr val="FF2C00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46" name="AutoShape 1034">
                <a:extLst>
                  <a:ext uri="{FF2B5EF4-FFF2-40B4-BE49-F238E27FC236}">
                    <a16:creationId xmlns:a16="http://schemas.microsoft.com/office/drawing/2014/main" id="{6EF12C50-82D3-4276-BF39-F5315B9030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86400" y="4343428"/>
                <a:ext cx="533400" cy="838172"/>
              </a:xfrm>
              <a:prstGeom prst="flowChartMagneticDisk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</p:grpSp>
        <p:sp>
          <p:nvSpPr>
            <p:cNvPr id="29" name="AutoShape 1053">
              <a:extLst>
                <a:ext uri="{FF2B5EF4-FFF2-40B4-BE49-F238E27FC236}">
                  <a16:creationId xmlns:a16="http://schemas.microsoft.com/office/drawing/2014/main" id="{119BAAA3-DCEC-4813-B6C7-EC18A10AC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5988" y="3856038"/>
              <a:ext cx="595312" cy="669925"/>
            </a:xfrm>
            <a:prstGeom prst="flowChartMagneticDisk">
              <a:avLst/>
            </a:prstGeom>
            <a:gradFill rotWithShape="0">
              <a:gsLst>
                <a:gs pos="0">
                  <a:srgbClr val="767601"/>
                </a:gs>
                <a:gs pos="100000">
                  <a:srgbClr val="FFFF03"/>
                </a:gs>
              </a:gsLst>
              <a:lin ang="5400000" scaled="1"/>
            </a:gra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86841" tIns="43420" rIns="86841" bIns="43420" anchor="ctr"/>
            <a:lstStyle/>
            <a:p>
              <a:pPr algn="ctr"/>
              <a:endParaRPr lang="ja-JP" altLang="ja-JP" sz="2400">
                <a:solidFill>
                  <a:srgbClr val="C9FAFC"/>
                </a:solidFill>
                <a:latin typeface="Arial" charset="0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30" name="AutoShape 1086">
              <a:extLst>
                <a:ext uri="{FF2B5EF4-FFF2-40B4-BE49-F238E27FC236}">
                  <a16:creationId xmlns:a16="http://schemas.microsoft.com/office/drawing/2014/main" id="{FB7CB602-31C5-4D26-92DB-A741844A09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5988" y="3603625"/>
              <a:ext cx="595312" cy="922338"/>
            </a:xfrm>
            <a:prstGeom prst="flowChartMagneticDisk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86841" tIns="43420" rIns="86841" bIns="43420" anchor="ctr"/>
            <a:lstStyle/>
            <a:p>
              <a:pPr algn="ctr"/>
              <a:endParaRPr lang="ja-JP" altLang="ja-JP" sz="2400">
                <a:solidFill>
                  <a:srgbClr val="C9FAFC"/>
                </a:solidFill>
                <a:latin typeface="Arial" charset="0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31" name="AutoShape 1053">
              <a:extLst>
                <a:ext uri="{FF2B5EF4-FFF2-40B4-BE49-F238E27FC236}">
                  <a16:creationId xmlns:a16="http://schemas.microsoft.com/office/drawing/2014/main" id="{C97843CC-F5B1-43B2-989B-547DE12203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5850" y="4022725"/>
              <a:ext cx="595313" cy="671513"/>
            </a:xfrm>
            <a:prstGeom prst="flowChartMagneticDisk">
              <a:avLst/>
            </a:prstGeom>
            <a:gradFill rotWithShape="0">
              <a:gsLst>
                <a:gs pos="0">
                  <a:srgbClr val="767601"/>
                </a:gs>
                <a:gs pos="100000">
                  <a:srgbClr val="FFFF03"/>
                </a:gs>
              </a:gsLst>
              <a:lin ang="5400000" scaled="1"/>
            </a:gra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86841" tIns="43420" rIns="86841" bIns="43420" anchor="ctr"/>
            <a:lstStyle/>
            <a:p>
              <a:pPr algn="ctr"/>
              <a:endParaRPr lang="ja-JP" altLang="ja-JP" sz="2400">
                <a:solidFill>
                  <a:srgbClr val="C9FAFC"/>
                </a:solidFill>
                <a:latin typeface="Arial" charset="0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32" name="AutoShape 1086">
              <a:extLst>
                <a:ext uri="{FF2B5EF4-FFF2-40B4-BE49-F238E27FC236}">
                  <a16:creationId xmlns:a16="http://schemas.microsoft.com/office/drawing/2014/main" id="{561E85FB-F14C-4D24-87F2-4282B4C39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5850" y="3771900"/>
              <a:ext cx="595313" cy="922338"/>
            </a:xfrm>
            <a:prstGeom prst="flowChartMagneticDisk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86841" tIns="43420" rIns="86841" bIns="43420" anchor="ctr"/>
            <a:lstStyle/>
            <a:p>
              <a:pPr algn="ctr"/>
              <a:endParaRPr lang="ja-JP" altLang="ja-JP" sz="2400">
                <a:solidFill>
                  <a:srgbClr val="C9FAFC"/>
                </a:solidFill>
                <a:latin typeface="Arial" charset="0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33" name="AutoShape 1053">
              <a:extLst>
                <a:ext uri="{FF2B5EF4-FFF2-40B4-BE49-F238E27FC236}">
                  <a16:creationId xmlns:a16="http://schemas.microsoft.com/office/drawing/2014/main" id="{B17178F0-0CC7-4876-89C3-BE88FE5E1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5713" y="4191000"/>
              <a:ext cx="593725" cy="669925"/>
            </a:xfrm>
            <a:prstGeom prst="flowChartMagneticDisk">
              <a:avLst/>
            </a:prstGeom>
            <a:gradFill rotWithShape="0">
              <a:gsLst>
                <a:gs pos="0">
                  <a:srgbClr val="767601"/>
                </a:gs>
                <a:gs pos="100000">
                  <a:srgbClr val="FFFF03"/>
                </a:gs>
              </a:gsLst>
              <a:lin ang="5400000" scaled="1"/>
            </a:gra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86841" tIns="43420" rIns="86841" bIns="43420" anchor="ctr"/>
            <a:lstStyle/>
            <a:p>
              <a:pPr algn="ctr"/>
              <a:endParaRPr lang="ja-JP" altLang="ja-JP" sz="2400">
                <a:solidFill>
                  <a:srgbClr val="C9FAFC"/>
                </a:solidFill>
                <a:latin typeface="Arial" charset="0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34" name="AutoShape 1086">
              <a:extLst>
                <a:ext uri="{FF2B5EF4-FFF2-40B4-BE49-F238E27FC236}">
                  <a16:creationId xmlns:a16="http://schemas.microsoft.com/office/drawing/2014/main" id="{3806E2D8-233C-4BFB-9FE2-2D56F3F78E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5713" y="3940175"/>
              <a:ext cx="593725" cy="920750"/>
            </a:xfrm>
            <a:prstGeom prst="flowChartMagneticDisk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86841" tIns="43420" rIns="86841" bIns="43420" anchor="ctr"/>
            <a:lstStyle/>
            <a:p>
              <a:pPr algn="ctr"/>
              <a:endParaRPr lang="ja-JP" altLang="ja-JP" sz="2400">
                <a:solidFill>
                  <a:srgbClr val="C9FAFC"/>
                </a:solidFill>
                <a:latin typeface="Arial" charset="0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35" name="AutoShape 1053">
              <a:extLst>
                <a:ext uri="{FF2B5EF4-FFF2-40B4-BE49-F238E27FC236}">
                  <a16:creationId xmlns:a16="http://schemas.microsoft.com/office/drawing/2014/main" id="{21750E3F-A307-44D7-A0A7-1C83B28AAD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5575" y="4359275"/>
              <a:ext cx="593725" cy="669925"/>
            </a:xfrm>
            <a:prstGeom prst="flowChartMagneticDisk">
              <a:avLst/>
            </a:prstGeom>
            <a:gradFill rotWithShape="0">
              <a:gsLst>
                <a:gs pos="0">
                  <a:srgbClr val="767601"/>
                </a:gs>
                <a:gs pos="100000">
                  <a:srgbClr val="FFFF03"/>
                </a:gs>
              </a:gsLst>
              <a:lin ang="5400000" scaled="1"/>
            </a:gra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86841" tIns="43420" rIns="86841" bIns="43420" anchor="ctr"/>
            <a:lstStyle/>
            <a:p>
              <a:pPr algn="ctr"/>
              <a:endParaRPr lang="ja-JP" altLang="ja-JP" sz="2400">
                <a:solidFill>
                  <a:srgbClr val="C9FAFC"/>
                </a:solidFill>
                <a:latin typeface="Arial" charset="0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36" name="AutoShape 1086">
              <a:extLst>
                <a:ext uri="{FF2B5EF4-FFF2-40B4-BE49-F238E27FC236}">
                  <a16:creationId xmlns:a16="http://schemas.microsoft.com/office/drawing/2014/main" id="{193B1CE3-CB3B-4E4C-BA3C-F8F13617F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5575" y="4106863"/>
              <a:ext cx="593725" cy="922337"/>
            </a:xfrm>
            <a:prstGeom prst="flowChartMagneticDisk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86841" tIns="43420" rIns="86841" bIns="43420" anchor="ctr"/>
            <a:lstStyle/>
            <a:p>
              <a:pPr algn="ctr"/>
              <a:endParaRPr lang="ja-JP" altLang="ja-JP" sz="2400">
                <a:solidFill>
                  <a:srgbClr val="C9FAFC"/>
                </a:solidFill>
                <a:latin typeface="Arial" charset="0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37" name="TextBox 46">
              <a:extLst>
                <a:ext uri="{FF2B5EF4-FFF2-40B4-BE49-F238E27FC236}">
                  <a16:creationId xmlns:a16="http://schemas.microsoft.com/office/drawing/2014/main" id="{F1C4CEE5-EE9A-4AA6-8EE5-2583C88DFC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7058" y="5114147"/>
              <a:ext cx="821591" cy="379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000" dirty="0">
                  <a:latin typeface="Arial" charset="0"/>
                </a:rPr>
                <a:t>Control</a:t>
              </a:r>
            </a:p>
          </p:txBody>
        </p:sp>
        <p:sp>
          <p:nvSpPr>
            <p:cNvPr id="38" name="TextBox 48">
              <a:extLst>
                <a:ext uri="{FF2B5EF4-FFF2-40B4-BE49-F238E27FC236}">
                  <a16:creationId xmlns:a16="http://schemas.microsoft.com/office/drawing/2014/main" id="{E1E29E12-7F91-4C9D-A0B9-D1CAE9E257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0621" y="5029159"/>
              <a:ext cx="967260" cy="729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000" dirty="0">
                  <a:latin typeface="Arial" charset="0"/>
                </a:rPr>
                <a:t>Sample IWC</a:t>
              </a:r>
              <a:r>
                <a:rPr lang="en-US" dirty="0">
                  <a:solidFill>
                    <a:srgbClr val="C9FAFC"/>
                  </a:solidFill>
                  <a:latin typeface="Arial" charset="0"/>
                </a:rPr>
                <a:t> 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C0E4095-DD62-4BAE-B3DB-34B65442F4A7}"/>
              </a:ext>
            </a:extLst>
          </p:cNvPr>
          <p:cNvSpPr txBox="1"/>
          <p:nvPr/>
        </p:nvSpPr>
        <p:spPr>
          <a:xfrm>
            <a:off x="7486699" y="5168501"/>
            <a:ext cx="41034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latin typeface="Bitter" panose="020B0604020202020204" charset="0"/>
              </a:rPr>
              <a:t>Single Concentration Approach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BEF05AB-9A01-4FF6-A3D5-4BD53C0A931B}"/>
              </a:ext>
            </a:extLst>
          </p:cNvPr>
          <p:cNvGrpSpPr>
            <a:grpSpLocks/>
          </p:cNvGrpSpPr>
          <p:nvPr/>
        </p:nvGrpSpPr>
        <p:grpSpPr bwMode="auto">
          <a:xfrm>
            <a:off x="7859139" y="3629892"/>
            <a:ext cx="707964" cy="534988"/>
            <a:chOff x="943707" y="4793679"/>
            <a:chExt cx="633042" cy="534258"/>
          </a:xfrm>
        </p:grpSpPr>
        <p:pic>
          <p:nvPicPr>
            <p:cNvPr id="50" name="Picture 239" descr="fathead">
              <a:extLst>
                <a:ext uri="{FF2B5EF4-FFF2-40B4-BE49-F238E27FC236}">
                  <a16:creationId xmlns:a16="http://schemas.microsoft.com/office/drawing/2014/main" id="{C038B4C7-8B6E-41FF-9359-C9AE58951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943707" y="4793679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239" descr="fathead">
              <a:extLst>
                <a:ext uri="{FF2B5EF4-FFF2-40B4-BE49-F238E27FC236}">
                  <a16:creationId xmlns:a16="http://schemas.microsoft.com/office/drawing/2014/main" id="{AD805C43-9690-4880-80AB-1DCE22767E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971412" y="4890659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239" descr="fathead">
              <a:extLst>
                <a:ext uri="{FF2B5EF4-FFF2-40B4-BE49-F238E27FC236}">
                  <a16:creationId xmlns:a16="http://schemas.microsoft.com/office/drawing/2014/main" id="{70974910-9D4D-42F9-B70B-3B2485BCB1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054537" y="4987639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239" descr="fathead">
              <a:extLst>
                <a:ext uri="{FF2B5EF4-FFF2-40B4-BE49-F238E27FC236}">
                  <a16:creationId xmlns:a16="http://schemas.microsoft.com/office/drawing/2014/main" id="{37574DB7-F556-4FFC-8F52-CA7697CAC6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137662" y="5084619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239" descr="fathead">
              <a:extLst>
                <a:ext uri="{FF2B5EF4-FFF2-40B4-BE49-F238E27FC236}">
                  <a16:creationId xmlns:a16="http://schemas.microsoft.com/office/drawing/2014/main" id="{8AC39925-AA27-4B42-9F1C-3F77CC3ACC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165367" y="5167744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" name="Group 48">
            <a:extLst>
              <a:ext uri="{FF2B5EF4-FFF2-40B4-BE49-F238E27FC236}">
                <a16:creationId xmlns:a16="http://schemas.microsoft.com/office/drawing/2014/main" id="{04FD2F48-4DB1-4C36-8514-E92391CAFFD1}"/>
              </a:ext>
            </a:extLst>
          </p:cNvPr>
          <p:cNvGrpSpPr>
            <a:grpSpLocks/>
          </p:cNvGrpSpPr>
          <p:nvPr/>
        </p:nvGrpSpPr>
        <p:grpSpPr bwMode="auto">
          <a:xfrm>
            <a:off x="9930476" y="3542749"/>
            <a:ext cx="631825" cy="534988"/>
            <a:chOff x="943707" y="4793679"/>
            <a:chExt cx="633042" cy="534258"/>
          </a:xfrm>
        </p:grpSpPr>
        <p:pic>
          <p:nvPicPr>
            <p:cNvPr id="56" name="Picture 239" descr="fathead">
              <a:extLst>
                <a:ext uri="{FF2B5EF4-FFF2-40B4-BE49-F238E27FC236}">
                  <a16:creationId xmlns:a16="http://schemas.microsoft.com/office/drawing/2014/main" id="{6D2AB363-B0DB-47AB-BDFF-87F3D7AB49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943707" y="4793679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239" descr="fathead">
              <a:extLst>
                <a:ext uri="{FF2B5EF4-FFF2-40B4-BE49-F238E27FC236}">
                  <a16:creationId xmlns:a16="http://schemas.microsoft.com/office/drawing/2014/main" id="{0CC4FECC-B340-409A-A02B-DBFFD7390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971412" y="4890659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239" descr="fathead">
              <a:extLst>
                <a:ext uri="{FF2B5EF4-FFF2-40B4-BE49-F238E27FC236}">
                  <a16:creationId xmlns:a16="http://schemas.microsoft.com/office/drawing/2014/main" id="{470CB500-8994-401D-909A-EA4C38055A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054537" y="4987639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239" descr="fathead">
              <a:extLst>
                <a:ext uri="{FF2B5EF4-FFF2-40B4-BE49-F238E27FC236}">
                  <a16:creationId xmlns:a16="http://schemas.microsoft.com/office/drawing/2014/main" id="{6CCFA97B-D4FF-4514-BD79-F2F0211EE8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137662" y="5084619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239" descr="fathead">
              <a:extLst>
                <a:ext uri="{FF2B5EF4-FFF2-40B4-BE49-F238E27FC236}">
                  <a16:creationId xmlns:a16="http://schemas.microsoft.com/office/drawing/2014/main" id="{3D0968F0-EDEA-4727-895B-E7E666977A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165367" y="5167744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32763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621FAE-4FC9-D447-A9F3-FBD6BC933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81" y="381000"/>
            <a:ext cx="8336565" cy="1195653"/>
          </a:xfrm>
        </p:spPr>
        <p:txBody>
          <a:bodyPr>
            <a:normAutofit/>
          </a:bodyPr>
          <a:lstStyle/>
          <a:p>
            <a:r>
              <a:rPr lang="en-US" dirty="0"/>
              <a:t>The Test of Significant Toxicity (TST)</a:t>
            </a:r>
          </a:p>
        </p:txBody>
      </p:sp>
      <p:grpSp>
        <p:nvGrpSpPr>
          <p:cNvPr id="47" name="Group 159">
            <a:extLst>
              <a:ext uri="{FF2B5EF4-FFF2-40B4-BE49-F238E27FC236}">
                <a16:creationId xmlns:a16="http://schemas.microsoft.com/office/drawing/2014/main" id="{5CBDCB40-054E-4C19-8243-4AD8CE989775}"/>
              </a:ext>
            </a:extLst>
          </p:cNvPr>
          <p:cNvGrpSpPr>
            <a:grpSpLocks/>
          </p:cNvGrpSpPr>
          <p:nvPr/>
        </p:nvGrpSpPr>
        <p:grpSpPr bwMode="auto">
          <a:xfrm>
            <a:off x="746725" y="3357924"/>
            <a:ext cx="5525227" cy="2355457"/>
            <a:chOff x="2209800" y="3725920"/>
            <a:chExt cx="5486401" cy="2094871"/>
          </a:xfrm>
        </p:grpSpPr>
        <p:grpSp>
          <p:nvGrpSpPr>
            <p:cNvPr id="61" name="Group 197">
              <a:extLst>
                <a:ext uri="{FF2B5EF4-FFF2-40B4-BE49-F238E27FC236}">
                  <a16:creationId xmlns:a16="http://schemas.microsoft.com/office/drawing/2014/main" id="{2C9D7881-8113-426A-9598-95EE7BEAA8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30508" y="3725920"/>
              <a:ext cx="5065692" cy="1608083"/>
              <a:chOff x="1524000" y="3886243"/>
              <a:chExt cx="4495800" cy="1295357"/>
            </a:xfrm>
          </p:grpSpPr>
          <p:sp>
            <p:nvSpPr>
              <p:cNvPr id="63" name="AutoShape 1031">
                <a:extLst>
                  <a:ext uri="{FF2B5EF4-FFF2-40B4-BE49-F238E27FC236}">
                    <a16:creationId xmlns:a16="http://schemas.microsoft.com/office/drawing/2014/main" id="{935C5543-19D5-4F12-A377-5C4455C925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1000" y="4114835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1400"/>
                  </a:gs>
                  <a:gs pos="100000">
                    <a:srgbClr val="FF2C00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64" name="AutoShape 1035">
                <a:extLst>
                  <a:ext uri="{FF2B5EF4-FFF2-40B4-BE49-F238E27FC236}">
                    <a16:creationId xmlns:a16="http://schemas.microsoft.com/office/drawing/2014/main" id="{72B7FD70-1A37-4C1D-A752-FB12AD3780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5200" y="4114835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2901"/>
                  </a:gs>
                  <a:gs pos="100000">
                    <a:srgbClr val="FF5803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65" name="AutoShape 1031">
                <a:extLst>
                  <a:ext uri="{FF2B5EF4-FFF2-40B4-BE49-F238E27FC236}">
                    <a16:creationId xmlns:a16="http://schemas.microsoft.com/office/drawing/2014/main" id="{B8EC544F-3F80-4BEB-8C65-60937A1E19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3400" y="4267230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1400"/>
                  </a:gs>
                  <a:gs pos="100000">
                    <a:srgbClr val="FF2C00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66" name="AutoShape 1035">
                <a:extLst>
                  <a:ext uri="{FF2B5EF4-FFF2-40B4-BE49-F238E27FC236}">
                    <a16:creationId xmlns:a16="http://schemas.microsoft.com/office/drawing/2014/main" id="{E94CA4B2-12B9-4B31-92E2-F2CB7D936E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7600" y="4267230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2901"/>
                  </a:gs>
                  <a:gs pos="100000">
                    <a:srgbClr val="FF5803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67" name="AutoShape 1039">
                <a:extLst>
                  <a:ext uri="{FF2B5EF4-FFF2-40B4-BE49-F238E27FC236}">
                    <a16:creationId xmlns:a16="http://schemas.microsoft.com/office/drawing/2014/main" id="{668E98A2-1D61-41B9-8F42-10CDFE533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600" y="4267230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3D01"/>
                  </a:gs>
                  <a:gs pos="100000">
                    <a:srgbClr val="FF8403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68" name="AutoShape 1043">
                <a:extLst>
                  <a:ext uri="{FF2B5EF4-FFF2-40B4-BE49-F238E27FC236}">
                    <a16:creationId xmlns:a16="http://schemas.microsoft.com/office/drawing/2014/main" id="{2BF04A55-BE2A-44BC-B658-B7154F7E9D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9800" y="4267230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5101"/>
                  </a:gs>
                  <a:gs pos="100000">
                    <a:srgbClr val="FFB003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69" name="AutoShape 1033">
                <a:extLst>
                  <a:ext uri="{FF2B5EF4-FFF2-40B4-BE49-F238E27FC236}">
                    <a16:creationId xmlns:a16="http://schemas.microsoft.com/office/drawing/2014/main" id="{7D4DE017-54F6-4870-8D93-8E021C0896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9200" y="4114835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1400"/>
                  </a:gs>
                  <a:gs pos="100000">
                    <a:srgbClr val="FF2C00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70" name="AutoShape 1034">
                <a:extLst>
                  <a:ext uri="{FF2B5EF4-FFF2-40B4-BE49-F238E27FC236}">
                    <a16:creationId xmlns:a16="http://schemas.microsoft.com/office/drawing/2014/main" id="{E38E9C24-D25D-497E-A093-2008C28908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9200" y="3886243"/>
                <a:ext cx="533400" cy="838172"/>
              </a:xfrm>
              <a:prstGeom prst="flowChartMagneticDisk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71" name="AutoShape 1037">
                <a:extLst>
                  <a:ext uri="{FF2B5EF4-FFF2-40B4-BE49-F238E27FC236}">
                    <a16:creationId xmlns:a16="http://schemas.microsoft.com/office/drawing/2014/main" id="{155F2CBE-AAC5-407A-8210-7C15954565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3400" y="4114835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2901"/>
                  </a:gs>
                  <a:gs pos="100000">
                    <a:srgbClr val="FF5803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72" name="AutoShape 1042">
                <a:extLst>
                  <a:ext uri="{FF2B5EF4-FFF2-40B4-BE49-F238E27FC236}">
                    <a16:creationId xmlns:a16="http://schemas.microsoft.com/office/drawing/2014/main" id="{50F2C3F8-209E-469C-BD52-95732D186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3400" y="3886243"/>
                <a:ext cx="533400" cy="838172"/>
              </a:xfrm>
              <a:prstGeom prst="flowChartMagneticDisk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73" name="AutoShape 1045">
                <a:extLst>
                  <a:ext uri="{FF2B5EF4-FFF2-40B4-BE49-F238E27FC236}">
                    <a16:creationId xmlns:a16="http://schemas.microsoft.com/office/drawing/2014/main" id="{3B11AA08-9B07-4BDB-9F98-98022648F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0" y="4114835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5101"/>
                  </a:gs>
                  <a:gs pos="100000">
                    <a:srgbClr val="FFB003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74" name="AutoShape 1046">
                <a:extLst>
                  <a:ext uri="{FF2B5EF4-FFF2-40B4-BE49-F238E27FC236}">
                    <a16:creationId xmlns:a16="http://schemas.microsoft.com/office/drawing/2014/main" id="{EB3BA0F2-7CC7-4F4C-848C-1659CC7EAA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7600" y="3886243"/>
                <a:ext cx="533400" cy="838172"/>
              </a:xfrm>
              <a:prstGeom prst="flowChartMagneticDisk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75" name="AutoShape 1049">
                <a:extLst>
                  <a:ext uri="{FF2B5EF4-FFF2-40B4-BE49-F238E27FC236}">
                    <a16:creationId xmlns:a16="http://schemas.microsoft.com/office/drawing/2014/main" id="{E62723C9-4230-4622-9077-0B8CFB15E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6000" y="4114835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6601"/>
                  </a:gs>
                  <a:gs pos="100000">
                    <a:srgbClr val="FFDC03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76" name="AutoShape 1050">
                <a:extLst>
                  <a:ext uri="{FF2B5EF4-FFF2-40B4-BE49-F238E27FC236}">
                    <a16:creationId xmlns:a16="http://schemas.microsoft.com/office/drawing/2014/main" id="{F22EA05B-93E2-46C5-9B77-AC18871555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0" y="3886243"/>
                <a:ext cx="533400" cy="838172"/>
              </a:xfrm>
              <a:prstGeom prst="flowChartMagneticDisk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77" name="AutoShape 1053">
                <a:extLst>
                  <a:ext uri="{FF2B5EF4-FFF2-40B4-BE49-F238E27FC236}">
                    <a16:creationId xmlns:a16="http://schemas.microsoft.com/office/drawing/2014/main" id="{EA66A831-FDF5-4233-BB59-6E706E420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4000" y="4114835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7601"/>
                  </a:gs>
                  <a:gs pos="100000">
                    <a:srgbClr val="FFFF03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78" name="AutoShape 1054">
                <a:extLst>
                  <a:ext uri="{FF2B5EF4-FFF2-40B4-BE49-F238E27FC236}">
                    <a16:creationId xmlns:a16="http://schemas.microsoft.com/office/drawing/2014/main" id="{9086393D-EB1B-476E-8EBE-B8D735956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6000" y="3886243"/>
                <a:ext cx="533400" cy="838172"/>
              </a:xfrm>
              <a:prstGeom prst="flowChartMagneticDisk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79" name="AutoShape 1084">
                <a:extLst>
                  <a:ext uri="{FF2B5EF4-FFF2-40B4-BE49-F238E27FC236}">
                    <a16:creationId xmlns:a16="http://schemas.microsoft.com/office/drawing/2014/main" id="{6B6CCD62-C66A-4D9D-BF2A-79C9EE21A7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7600" y="4114835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3D01"/>
                  </a:gs>
                  <a:gs pos="100000">
                    <a:srgbClr val="FF8403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80" name="AutoShape 1086">
                <a:extLst>
                  <a:ext uri="{FF2B5EF4-FFF2-40B4-BE49-F238E27FC236}">
                    <a16:creationId xmlns:a16="http://schemas.microsoft.com/office/drawing/2014/main" id="{A2FDECC2-20D2-467D-9049-3C87E70084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4000" y="3886243"/>
                <a:ext cx="533400" cy="838172"/>
              </a:xfrm>
              <a:prstGeom prst="flowChartMagneticDisk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81" name="AutoShape 1033">
                <a:extLst>
                  <a:ext uri="{FF2B5EF4-FFF2-40B4-BE49-F238E27FC236}">
                    <a16:creationId xmlns:a16="http://schemas.microsoft.com/office/drawing/2014/main" id="{3BC9D69D-B97E-470D-AE74-F25E0B48F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1600" y="4267230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1400"/>
                  </a:gs>
                  <a:gs pos="100000">
                    <a:srgbClr val="FF2C00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82" name="AutoShape 1034">
                <a:extLst>
                  <a:ext uri="{FF2B5EF4-FFF2-40B4-BE49-F238E27FC236}">
                    <a16:creationId xmlns:a16="http://schemas.microsoft.com/office/drawing/2014/main" id="{35478CCD-17D5-4D2D-A610-242F789957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1600" y="4038638"/>
                <a:ext cx="533400" cy="838172"/>
              </a:xfrm>
              <a:prstGeom prst="flowChartMagneticDisk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83" name="AutoShape 1037">
                <a:extLst>
                  <a:ext uri="{FF2B5EF4-FFF2-40B4-BE49-F238E27FC236}">
                    <a16:creationId xmlns:a16="http://schemas.microsoft.com/office/drawing/2014/main" id="{D6936030-35EA-4CC8-A2AC-3D0719BDA6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5800" y="4267230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2901"/>
                  </a:gs>
                  <a:gs pos="100000">
                    <a:srgbClr val="FF5803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84" name="AutoShape 1042">
                <a:extLst>
                  <a:ext uri="{FF2B5EF4-FFF2-40B4-BE49-F238E27FC236}">
                    <a16:creationId xmlns:a16="http://schemas.microsoft.com/office/drawing/2014/main" id="{0FD9F4B0-CEEB-4796-9D6B-74662EA85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5800" y="4038638"/>
                <a:ext cx="533400" cy="838172"/>
              </a:xfrm>
              <a:prstGeom prst="flowChartMagneticDisk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85" name="AutoShape 1045">
                <a:extLst>
                  <a:ext uri="{FF2B5EF4-FFF2-40B4-BE49-F238E27FC236}">
                    <a16:creationId xmlns:a16="http://schemas.microsoft.com/office/drawing/2014/main" id="{E0E2FE77-9010-4CCD-8E37-C5521F9E60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4200" y="4267230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5101"/>
                  </a:gs>
                  <a:gs pos="100000">
                    <a:srgbClr val="FFB003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86" name="AutoShape 1046">
                <a:extLst>
                  <a:ext uri="{FF2B5EF4-FFF2-40B4-BE49-F238E27FC236}">
                    <a16:creationId xmlns:a16="http://schemas.microsoft.com/office/drawing/2014/main" id="{17F1977C-3033-4BB6-975F-D94788114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0" y="4038638"/>
                <a:ext cx="533400" cy="838172"/>
              </a:xfrm>
              <a:prstGeom prst="flowChartMagneticDisk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87" name="AutoShape 1049">
                <a:extLst>
                  <a:ext uri="{FF2B5EF4-FFF2-40B4-BE49-F238E27FC236}">
                    <a16:creationId xmlns:a16="http://schemas.microsoft.com/office/drawing/2014/main" id="{8215B9F0-4AD3-4ABA-8CD9-0835B58E8F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400" y="4267230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6601"/>
                  </a:gs>
                  <a:gs pos="100000">
                    <a:srgbClr val="FFDC03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88" name="AutoShape 1050">
                <a:extLst>
                  <a:ext uri="{FF2B5EF4-FFF2-40B4-BE49-F238E27FC236}">
                    <a16:creationId xmlns:a16="http://schemas.microsoft.com/office/drawing/2014/main" id="{F4991AA4-79B8-4D9D-B593-6F4E384D14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4200" y="4038638"/>
                <a:ext cx="533400" cy="838172"/>
              </a:xfrm>
              <a:prstGeom prst="flowChartMagneticDisk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89" name="AutoShape 1053">
                <a:extLst>
                  <a:ext uri="{FF2B5EF4-FFF2-40B4-BE49-F238E27FC236}">
                    <a16:creationId xmlns:a16="http://schemas.microsoft.com/office/drawing/2014/main" id="{3362C1B6-8D12-45A6-923E-2ED9907B8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6400" y="4267230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7601"/>
                  </a:gs>
                  <a:gs pos="100000">
                    <a:srgbClr val="FFFF03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90" name="AutoShape 1054">
                <a:extLst>
                  <a:ext uri="{FF2B5EF4-FFF2-40B4-BE49-F238E27FC236}">
                    <a16:creationId xmlns:a16="http://schemas.microsoft.com/office/drawing/2014/main" id="{C37A8B4B-B505-4FBE-9AD3-B992A5ABFB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400" y="4038638"/>
                <a:ext cx="533400" cy="838172"/>
              </a:xfrm>
              <a:prstGeom prst="flowChartMagneticDisk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91" name="AutoShape 1084">
                <a:extLst>
                  <a:ext uri="{FF2B5EF4-FFF2-40B4-BE49-F238E27FC236}">
                    <a16:creationId xmlns:a16="http://schemas.microsoft.com/office/drawing/2014/main" id="{D3D10987-C9C5-448C-8CF3-AA89930CCE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0" y="4267230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3D01"/>
                  </a:gs>
                  <a:gs pos="100000">
                    <a:srgbClr val="FF8403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92" name="AutoShape 1086">
                <a:extLst>
                  <a:ext uri="{FF2B5EF4-FFF2-40B4-BE49-F238E27FC236}">
                    <a16:creationId xmlns:a16="http://schemas.microsoft.com/office/drawing/2014/main" id="{BBC768C4-33F1-42F7-874F-ED566EBDB8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6400" y="4038638"/>
                <a:ext cx="533400" cy="838172"/>
              </a:xfrm>
              <a:prstGeom prst="flowChartMagneticDisk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93" name="AutoShape 1033">
                <a:extLst>
                  <a:ext uri="{FF2B5EF4-FFF2-40B4-BE49-F238E27FC236}">
                    <a16:creationId xmlns:a16="http://schemas.microsoft.com/office/drawing/2014/main" id="{9E7AFADF-DDD7-45AD-8A9B-048887DA39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4000" y="4419625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1400"/>
                  </a:gs>
                  <a:gs pos="100000">
                    <a:srgbClr val="FF2C00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94" name="AutoShape 1034">
                <a:extLst>
                  <a:ext uri="{FF2B5EF4-FFF2-40B4-BE49-F238E27FC236}">
                    <a16:creationId xmlns:a16="http://schemas.microsoft.com/office/drawing/2014/main" id="{276A4ED3-7E35-4827-BF49-B6EF5E7283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4000" y="4191033"/>
                <a:ext cx="533400" cy="838172"/>
              </a:xfrm>
              <a:prstGeom prst="flowChartMagneticDisk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95" name="AutoShape 1037">
                <a:extLst>
                  <a:ext uri="{FF2B5EF4-FFF2-40B4-BE49-F238E27FC236}">
                    <a16:creationId xmlns:a16="http://schemas.microsoft.com/office/drawing/2014/main" id="{D0E5BE68-9BE3-4078-97AA-1217324B51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8200" y="4419625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2901"/>
                  </a:gs>
                  <a:gs pos="100000">
                    <a:srgbClr val="FF5803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96" name="AutoShape 1042">
                <a:extLst>
                  <a:ext uri="{FF2B5EF4-FFF2-40B4-BE49-F238E27FC236}">
                    <a16:creationId xmlns:a16="http://schemas.microsoft.com/office/drawing/2014/main" id="{05F058B0-F500-4E40-9B45-D59E7924FA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8200" y="4191033"/>
                <a:ext cx="533400" cy="838172"/>
              </a:xfrm>
              <a:prstGeom prst="flowChartMagneticDisk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97" name="AutoShape 1045">
                <a:extLst>
                  <a:ext uri="{FF2B5EF4-FFF2-40B4-BE49-F238E27FC236}">
                    <a16:creationId xmlns:a16="http://schemas.microsoft.com/office/drawing/2014/main" id="{2CFADF03-7D4E-4133-B132-AF87AB498B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6600" y="4419625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5101"/>
                  </a:gs>
                  <a:gs pos="100000">
                    <a:srgbClr val="FFB003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98" name="AutoShape 1046">
                <a:extLst>
                  <a:ext uri="{FF2B5EF4-FFF2-40B4-BE49-F238E27FC236}">
                    <a16:creationId xmlns:a16="http://schemas.microsoft.com/office/drawing/2014/main" id="{6E6BE5E5-8106-43E2-874F-98F2CC9306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400" y="4191033"/>
                <a:ext cx="533400" cy="838172"/>
              </a:xfrm>
              <a:prstGeom prst="flowChartMagneticDisk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99" name="AutoShape 1049">
                <a:extLst>
                  <a:ext uri="{FF2B5EF4-FFF2-40B4-BE49-F238E27FC236}">
                    <a16:creationId xmlns:a16="http://schemas.microsoft.com/office/drawing/2014/main" id="{A4E00F60-FCCB-4911-B79C-386406F2E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0" y="4419625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6601"/>
                  </a:gs>
                  <a:gs pos="100000">
                    <a:srgbClr val="FFDC03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00" name="AutoShape 1050">
                <a:extLst>
                  <a:ext uri="{FF2B5EF4-FFF2-40B4-BE49-F238E27FC236}">
                    <a16:creationId xmlns:a16="http://schemas.microsoft.com/office/drawing/2014/main" id="{FCE985A0-5FBE-4A46-BD9D-29A0D733AF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6600" y="4191033"/>
                <a:ext cx="533400" cy="838172"/>
              </a:xfrm>
              <a:prstGeom prst="flowChartMagneticDisk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01" name="AutoShape 1053">
                <a:extLst>
                  <a:ext uri="{FF2B5EF4-FFF2-40B4-BE49-F238E27FC236}">
                    <a16:creationId xmlns:a16="http://schemas.microsoft.com/office/drawing/2014/main" id="{FA476EAB-0A5C-4C44-BAB4-DAAEAE653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8800" y="4419625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7601"/>
                  </a:gs>
                  <a:gs pos="100000">
                    <a:srgbClr val="FFFF03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02" name="AutoShape 1054">
                <a:extLst>
                  <a:ext uri="{FF2B5EF4-FFF2-40B4-BE49-F238E27FC236}">
                    <a16:creationId xmlns:a16="http://schemas.microsoft.com/office/drawing/2014/main" id="{BFF70A42-9718-45B4-9E16-93C76FAC3D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0" y="4191033"/>
                <a:ext cx="533400" cy="838172"/>
              </a:xfrm>
              <a:prstGeom prst="flowChartMagneticDisk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03" name="AutoShape 1084">
                <a:extLst>
                  <a:ext uri="{FF2B5EF4-FFF2-40B4-BE49-F238E27FC236}">
                    <a16:creationId xmlns:a16="http://schemas.microsoft.com/office/drawing/2014/main" id="{8FECDF70-785B-44FD-94EB-9D2FD0850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400" y="4419625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3D01"/>
                  </a:gs>
                  <a:gs pos="100000">
                    <a:srgbClr val="FF8403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04" name="AutoShape 1086">
                <a:extLst>
                  <a:ext uri="{FF2B5EF4-FFF2-40B4-BE49-F238E27FC236}">
                    <a16:creationId xmlns:a16="http://schemas.microsoft.com/office/drawing/2014/main" id="{9581DEB3-9325-4C29-B315-07A856BDC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8800" y="4191033"/>
                <a:ext cx="533400" cy="838172"/>
              </a:xfrm>
              <a:prstGeom prst="flowChartMagneticDisk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05" name="AutoShape 1033">
                <a:extLst>
                  <a:ext uri="{FF2B5EF4-FFF2-40B4-BE49-F238E27FC236}">
                    <a16:creationId xmlns:a16="http://schemas.microsoft.com/office/drawing/2014/main" id="{5F636122-EB88-4A4B-B74F-704A2C47B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86400" y="4572020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1400"/>
                  </a:gs>
                  <a:gs pos="100000">
                    <a:srgbClr val="FF2C00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06" name="AutoShape 1034">
                <a:extLst>
                  <a:ext uri="{FF2B5EF4-FFF2-40B4-BE49-F238E27FC236}">
                    <a16:creationId xmlns:a16="http://schemas.microsoft.com/office/drawing/2014/main" id="{8ED95AED-70A4-4D7F-99D9-E526730755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86400" y="4343428"/>
                <a:ext cx="533400" cy="838172"/>
              </a:xfrm>
              <a:prstGeom prst="flowChartMagneticDisk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07" name="AutoShape 1037">
                <a:extLst>
                  <a:ext uri="{FF2B5EF4-FFF2-40B4-BE49-F238E27FC236}">
                    <a16:creationId xmlns:a16="http://schemas.microsoft.com/office/drawing/2014/main" id="{FD37A71B-9F93-4583-A287-9112E880B0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600" y="4572020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2901"/>
                  </a:gs>
                  <a:gs pos="100000">
                    <a:srgbClr val="FF5803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08" name="AutoShape 1042">
                <a:extLst>
                  <a:ext uri="{FF2B5EF4-FFF2-40B4-BE49-F238E27FC236}">
                    <a16:creationId xmlns:a16="http://schemas.microsoft.com/office/drawing/2014/main" id="{607B37C9-DA40-4743-8F72-8C8488BEB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600" y="4343428"/>
                <a:ext cx="533400" cy="838172"/>
              </a:xfrm>
              <a:prstGeom prst="flowChartMagneticDisk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09" name="AutoShape 1045">
                <a:extLst>
                  <a:ext uri="{FF2B5EF4-FFF2-40B4-BE49-F238E27FC236}">
                    <a16:creationId xmlns:a16="http://schemas.microsoft.com/office/drawing/2014/main" id="{49A2FBCE-4501-4EB2-B549-368E8E0DC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9000" y="4572020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5101"/>
                  </a:gs>
                  <a:gs pos="100000">
                    <a:srgbClr val="FFB003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10" name="AutoShape 1049">
                <a:extLst>
                  <a:ext uri="{FF2B5EF4-FFF2-40B4-BE49-F238E27FC236}">
                    <a16:creationId xmlns:a16="http://schemas.microsoft.com/office/drawing/2014/main" id="{3B48EBF6-72A2-43A5-B472-3B5B86237F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200" y="4572020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6601"/>
                  </a:gs>
                  <a:gs pos="100000">
                    <a:srgbClr val="FFDC03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11" name="AutoShape 1050">
                <a:extLst>
                  <a:ext uri="{FF2B5EF4-FFF2-40B4-BE49-F238E27FC236}">
                    <a16:creationId xmlns:a16="http://schemas.microsoft.com/office/drawing/2014/main" id="{0B31FDD1-0C44-4455-AF05-E74CC4561C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9000" y="4343428"/>
                <a:ext cx="533400" cy="838172"/>
              </a:xfrm>
              <a:prstGeom prst="flowChartMagneticDisk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12" name="AutoShape 1053">
                <a:extLst>
                  <a:ext uri="{FF2B5EF4-FFF2-40B4-BE49-F238E27FC236}">
                    <a16:creationId xmlns:a16="http://schemas.microsoft.com/office/drawing/2014/main" id="{D082C13B-4132-42D7-8F1A-2C8ABAAAF2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200" y="4572020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7601"/>
                  </a:gs>
                  <a:gs pos="100000">
                    <a:srgbClr val="FFFF03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13" name="AutoShape 1054">
                <a:extLst>
                  <a:ext uri="{FF2B5EF4-FFF2-40B4-BE49-F238E27FC236}">
                    <a16:creationId xmlns:a16="http://schemas.microsoft.com/office/drawing/2014/main" id="{929EAA78-BE8E-4DA7-ACF1-B33882D332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200" y="4343428"/>
                <a:ext cx="533400" cy="838172"/>
              </a:xfrm>
              <a:prstGeom prst="flowChartMagneticDisk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14" name="AutoShape 1084">
                <a:extLst>
                  <a:ext uri="{FF2B5EF4-FFF2-40B4-BE49-F238E27FC236}">
                    <a16:creationId xmlns:a16="http://schemas.microsoft.com/office/drawing/2014/main" id="{86596810-24A9-4889-8DC8-62895F0745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4800" y="4572020"/>
                <a:ext cx="533400" cy="609580"/>
              </a:xfrm>
              <a:prstGeom prst="flowChartMagneticDisk">
                <a:avLst/>
              </a:prstGeom>
              <a:gradFill rotWithShape="0">
                <a:gsLst>
                  <a:gs pos="0">
                    <a:srgbClr val="763D01"/>
                  </a:gs>
                  <a:gs pos="100000">
                    <a:srgbClr val="FF8403"/>
                  </a:gs>
                </a:gsLst>
                <a:lin ang="5400000" scaled="1"/>
              </a:gra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15" name="AutoShape 1086">
                <a:extLst>
                  <a:ext uri="{FF2B5EF4-FFF2-40B4-BE49-F238E27FC236}">
                    <a16:creationId xmlns:a16="http://schemas.microsoft.com/office/drawing/2014/main" id="{9BB63B0D-C6A9-42F1-AA10-245F822F8D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200" y="4343428"/>
                <a:ext cx="533400" cy="838172"/>
              </a:xfrm>
              <a:prstGeom prst="flowChartMagneticDisk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16" name="AutoShape 1046">
                <a:extLst>
                  <a:ext uri="{FF2B5EF4-FFF2-40B4-BE49-F238E27FC236}">
                    <a16:creationId xmlns:a16="http://schemas.microsoft.com/office/drawing/2014/main" id="{4337A5AB-0E53-46F8-9D39-E2020D6F72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4800" y="4343428"/>
                <a:ext cx="533400" cy="838172"/>
              </a:xfrm>
              <a:prstGeom prst="flowChartMagneticDisk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6841" tIns="43420" rIns="86841" bIns="43420" anchor="ctr"/>
              <a:lstStyle/>
              <a:p>
                <a:pPr algn="ctr"/>
                <a:endParaRPr lang="ja-JP" altLang="ja-JP" sz="2400">
                  <a:solidFill>
                    <a:srgbClr val="C9FAFC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</p:grpSp>
        <p:sp>
          <p:nvSpPr>
            <p:cNvPr id="62" name="TextBox 159">
              <a:extLst>
                <a:ext uri="{FF2B5EF4-FFF2-40B4-BE49-F238E27FC236}">
                  <a16:creationId xmlns:a16="http://schemas.microsoft.com/office/drawing/2014/main" id="{CE404E06-7BAD-48F8-8BDA-C9956FA555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9800" y="5410200"/>
              <a:ext cx="5486401" cy="410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C9FAFC"/>
                  </a:solidFill>
                  <a:latin typeface="Arial" charset="0"/>
                </a:rPr>
                <a:t>       	</a:t>
              </a:r>
              <a:r>
                <a:rPr lang="en-US" sz="1800" dirty="0">
                  <a:latin typeface="Arial" charset="0"/>
                </a:rPr>
                <a:t>Control       1         2         3          4         5</a:t>
              </a: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D77CA9-6ADD-7543-BD71-7F8350D592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Does it help me or hurt me?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451AAB17-39AD-460B-8104-386A2198D065}"/>
              </a:ext>
            </a:extLst>
          </p:cNvPr>
          <p:cNvSpPr txBox="1">
            <a:spLocks/>
          </p:cNvSpPr>
          <p:nvPr/>
        </p:nvSpPr>
        <p:spPr>
          <a:xfrm>
            <a:off x="7442294" y="2127556"/>
            <a:ext cx="4192304" cy="3222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Work Sans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Can still be beneficial to conduct a multi-concentration series, in some instances</a:t>
            </a:r>
          </a:p>
          <a:p>
            <a:pPr lvl="1"/>
            <a:r>
              <a:rPr lang="en-US" dirty="0"/>
              <a:t>If toxicity is observed</a:t>
            </a:r>
          </a:p>
          <a:p>
            <a:pPr lvl="1"/>
            <a:r>
              <a:rPr lang="en-US" dirty="0"/>
              <a:t>Consider magnitude of effect</a:t>
            </a:r>
          </a:p>
          <a:p>
            <a:pPr lvl="1"/>
            <a:r>
              <a:rPr lang="en-US" dirty="0"/>
              <a:t>Evaluate dose response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0E4095-DD62-4BAE-B3DB-34B65442F4A7}"/>
              </a:ext>
            </a:extLst>
          </p:cNvPr>
          <p:cNvSpPr txBox="1"/>
          <p:nvPr/>
        </p:nvSpPr>
        <p:spPr>
          <a:xfrm>
            <a:off x="1863081" y="6083044"/>
            <a:ext cx="41034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latin typeface="Bitter" panose="020B0604020202020204" charset="0"/>
              </a:rPr>
              <a:t>Multiple Concentration Approach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BEF05AB-9A01-4FF6-A3D5-4BD53C0A931B}"/>
              </a:ext>
            </a:extLst>
          </p:cNvPr>
          <p:cNvGrpSpPr>
            <a:grpSpLocks/>
          </p:cNvGrpSpPr>
          <p:nvPr/>
        </p:nvGrpSpPr>
        <p:grpSpPr bwMode="auto">
          <a:xfrm>
            <a:off x="1673695" y="4497072"/>
            <a:ext cx="620784" cy="639038"/>
            <a:chOff x="943707" y="4793679"/>
            <a:chExt cx="633042" cy="534258"/>
          </a:xfrm>
        </p:grpSpPr>
        <p:pic>
          <p:nvPicPr>
            <p:cNvPr id="50" name="Picture 239" descr="fathead">
              <a:extLst>
                <a:ext uri="{FF2B5EF4-FFF2-40B4-BE49-F238E27FC236}">
                  <a16:creationId xmlns:a16="http://schemas.microsoft.com/office/drawing/2014/main" id="{C038B4C7-8B6E-41FF-9359-C9AE58951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943707" y="4793679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239" descr="fathead">
              <a:extLst>
                <a:ext uri="{FF2B5EF4-FFF2-40B4-BE49-F238E27FC236}">
                  <a16:creationId xmlns:a16="http://schemas.microsoft.com/office/drawing/2014/main" id="{AD805C43-9690-4880-80AB-1DCE22767E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971412" y="4890659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239" descr="fathead">
              <a:extLst>
                <a:ext uri="{FF2B5EF4-FFF2-40B4-BE49-F238E27FC236}">
                  <a16:creationId xmlns:a16="http://schemas.microsoft.com/office/drawing/2014/main" id="{70974910-9D4D-42F9-B70B-3B2485BCB1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054537" y="4987639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239" descr="fathead">
              <a:extLst>
                <a:ext uri="{FF2B5EF4-FFF2-40B4-BE49-F238E27FC236}">
                  <a16:creationId xmlns:a16="http://schemas.microsoft.com/office/drawing/2014/main" id="{37574DB7-F556-4FFC-8F52-CA7697CAC6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137662" y="5084619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239" descr="fathead">
              <a:extLst>
                <a:ext uri="{FF2B5EF4-FFF2-40B4-BE49-F238E27FC236}">
                  <a16:creationId xmlns:a16="http://schemas.microsoft.com/office/drawing/2014/main" id="{8AC39925-AA27-4B42-9F1C-3F77CC3ACC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165367" y="5167744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6C39078-F8FE-4AE7-911A-8CACE83F6CD3}"/>
              </a:ext>
            </a:extLst>
          </p:cNvPr>
          <p:cNvGrpSpPr>
            <a:grpSpLocks/>
          </p:cNvGrpSpPr>
          <p:nvPr/>
        </p:nvGrpSpPr>
        <p:grpSpPr bwMode="auto">
          <a:xfrm>
            <a:off x="2558458" y="4471225"/>
            <a:ext cx="620784" cy="639038"/>
            <a:chOff x="943707" y="4793679"/>
            <a:chExt cx="633042" cy="534258"/>
          </a:xfrm>
        </p:grpSpPr>
        <p:pic>
          <p:nvPicPr>
            <p:cNvPr id="119" name="Picture 239" descr="fathead">
              <a:extLst>
                <a:ext uri="{FF2B5EF4-FFF2-40B4-BE49-F238E27FC236}">
                  <a16:creationId xmlns:a16="http://schemas.microsoft.com/office/drawing/2014/main" id="{36BF3266-A07B-4566-A525-DBCD06165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943707" y="4793679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Picture 239" descr="fathead">
              <a:extLst>
                <a:ext uri="{FF2B5EF4-FFF2-40B4-BE49-F238E27FC236}">
                  <a16:creationId xmlns:a16="http://schemas.microsoft.com/office/drawing/2014/main" id="{C5539DA3-AE2F-40BD-95A0-9723A80B1B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971412" y="4890659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" name="Picture 239" descr="fathead">
              <a:extLst>
                <a:ext uri="{FF2B5EF4-FFF2-40B4-BE49-F238E27FC236}">
                  <a16:creationId xmlns:a16="http://schemas.microsoft.com/office/drawing/2014/main" id="{22F87840-046F-44EE-9391-2789C7572B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054537" y="4987639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" name="Picture 239" descr="fathead">
              <a:extLst>
                <a:ext uri="{FF2B5EF4-FFF2-40B4-BE49-F238E27FC236}">
                  <a16:creationId xmlns:a16="http://schemas.microsoft.com/office/drawing/2014/main" id="{509709A2-EF96-486C-B718-7844CA68FE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137662" y="5084619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" name="Picture 239" descr="fathead">
              <a:extLst>
                <a:ext uri="{FF2B5EF4-FFF2-40B4-BE49-F238E27FC236}">
                  <a16:creationId xmlns:a16="http://schemas.microsoft.com/office/drawing/2014/main" id="{B691120F-2254-45BA-A7F3-AFE582C90F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165367" y="5167744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FF1A8CB9-023B-4E44-AAAC-3662BEEE9344}"/>
              </a:ext>
            </a:extLst>
          </p:cNvPr>
          <p:cNvGrpSpPr>
            <a:grpSpLocks/>
          </p:cNvGrpSpPr>
          <p:nvPr/>
        </p:nvGrpSpPr>
        <p:grpSpPr bwMode="auto">
          <a:xfrm>
            <a:off x="3312012" y="4485163"/>
            <a:ext cx="620784" cy="639038"/>
            <a:chOff x="943707" y="4793679"/>
            <a:chExt cx="633042" cy="534258"/>
          </a:xfrm>
        </p:grpSpPr>
        <p:pic>
          <p:nvPicPr>
            <p:cNvPr id="125" name="Picture 239" descr="fathead">
              <a:extLst>
                <a:ext uri="{FF2B5EF4-FFF2-40B4-BE49-F238E27FC236}">
                  <a16:creationId xmlns:a16="http://schemas.microsoft.com/office/drawing/2014/main" id="{4AE2B0E0-90B4-41EA-BA01-36344E9F1D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943707" y="4793679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" name="Picture 239" descr="fathead">
              <a:extLst>
                <a:ext uri="{FF2B5EF4-FFF2-40B4-BE49-F238E27FC236}">
                  <a16:creationId xmlns:a16="http://schemas.microsoft.com/office/drawing/2014/main" id="{DBD3735A-0205-4CA8-8A0F-895773AD94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971412" y="4890659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" name="Picture 239" descr="fathead">
              <a:extLst>
                <a:ext uri="{FF2B5EF4-FFF2-40B4-BE49-F238E27FC236}">
                  <a16:creationId xmlns:a16="http://schemas.microsoft.com/office/drawing/2014/main" id="{97DD06BF-F5F4-44EF-BC03-036293065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054537" y="4987639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" name="Picture 239" descr="fathead">
              <a:extLst>
                <a:ext uri="{FF2B5EF4-FFF2-40B4-BE49-F238E27FC236}">
                  <a16:creationId xmlns:a16="http://schemas.microsoft.com/office/drawing/2014/main" id="{CFD9327A-934C-496B-AA93-C12F8B2E9E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137662" y="5084619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" name="Picture 239" descr="fathead">
              <a:extLst>
                <a:ext uri="{FF2B5EF4-FFF2-40B4-BE49-F238E27FC236}">
                  <a16:creationId xmlns:a16="http://schemas.microsoft.com/office/drawing/2014/main" id="{86398A73-85D6-4454-9A56-D16F0C74AE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165367" y="5167744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916701BD-3523-40BB-A359-53856D17AA41}"/>
              </a:ext>
            </a:extLst>
          </p:cNvPr>
          <p:cNvGrpSpPr>
            <a:grpSpLocks/>
          </p:cNvGrpSpPr>
          <p:nvPr/>
        </p:nvGrpSpPr>
        <p:grpSpPr bwMode="auto">
          <a:xfrm>
            <a:off x="4088626" y="4434044"/>
            <a:ext cx="620784" cy="639038"/>
            <a:chOff x="943707" y="4793679"/>
            <a:chExt cx="633042" cy="534258"/>
          </a:xfrm>
        </p:grpSpPr>
        <p:pic>
          <p:nvPicPr>
            <p:cNvPr id="131" name="Picture 239" descr="fathead">
              <a:extLst>
                <a:ext uri="{FF2B5EF4-FFF2-40B4-BE49-F238E27FC236}">
                  <a16:creationId xmlns:a16="http://schemas.microsoft.com/office/drawing/2014/main" id="{6E99B139-8723-429A-A0D5-86EC49202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943707" y="4793679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" name="Picture 239" descr="fathead">
              <a:extLst>
                <a:ext uri="{FF2B5EF4-FFF2-40B4-BE49-F238E27FC236}">
                  <a16:creationId xmlns:a16="http://schemas.microsoft.com/office/drawing/2014/main" id="{3FD482D5-BEF6-4532-8F65-F8ED8CC5C2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971412" y="4890659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" name="Picture 239" descr="fathead">
              <a:extLst>
                <a:ext uri="{FF2B5EF4-FFF2-40B4-BE49-F238E27FC236}">
                  <a16:creationId xmlns:a16="http://schemas.microsoft.com/office/drawing/2014/main" id="{5F591847-1F1B-46EA-87B7-8CD2C6FE7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054537" y="4987639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4" name="Picture 239" descr="fathead">
              <a:extLst>
                <a:ext uri="{FF2B5EF4-FFF2-40B4-BE49-F238E27FC236}">
                  <a16:creationId xmlns:a16="http://schemas.microsoft.com/office/drawing/2014/main" id="{3FE8CE7F-7061-4E2A-8CA7-B957B8264B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137662" y="5084619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" name="Picture 239" descr="fathead">
              <a:extLst>
                <a:ext uri="{FF2B5EF4-FFF2-40B4-BE49-F238E27FC236}">
                  <a16:creationId xmlns:a16="http://schemas.microsoft.com/office/drawing/2014/main" id="{54D21522-0C63-4800-B390-80A13182EA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165367" y="5167744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8A1B0489-5ED3-4980-81BA-CCC4D8851E7B}"/>
              </a:ext>
            </a:extLst>
          </p:cNvPr>
          <p:cNvGrpSpPr>
            <a:grpSpLocks/>
          </p:cNvGrpSpPr>
          <p:nvPr/>
        </p:nvGrpSpPr>
        <p:grpSpPr bwMode="auto">
          <a:xfrm>
            <a:off x="4856996" y="4505358"/>
            <a:ext cx="620784" cy="639038"/>
            <a:chOff x="943707" y="4793679"/>
            <a:chExt cx="633042" cy="534258"/>
          </a:xfrm>
        </p:grpSpPr>
        <p:pic>
          <p:nvPicPr>
            <p:cNvPr id="137" name="Picture 239" descr="fathead">
              <a:extLst>
                <a:ext uri="{FF2B5EF4-FFF2-40B4-BE49-F238E27FC236}">
                  <a16:creationId xmlns:a16="http://schemas.microsoft.com/office/drawing/2014/main" id="{9B1E8528-98B8-4E2E-8FEC-28DEA309FE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943707" y="4793679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8" name="Picture 239" descr="fathead">
              <a:extLst>
                <a:ext uri="{FF2B5EF4-FFF2-40B4-BE49-F238E27FC236}">
                  <a16:creationId xmlns:a16="http://schemas.microsoft.com/office/drawing/2014/main" id="{E7C40FCA-8AE6-4DE9-B2FA-9E314E65E8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971412" y="4890659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9" name="Picture 239" descr="fathead">
              <a:extLst>
                <a:ext uri="{FF2B5EF4-FFF2-40B4-BE49-F238E27FC236}">
                  <a16:creationId xmlns:a16="http://schemas.microsoft.com/office/drawing/2014/main" id="{C7078E39-1738-4960-B7E8-66548761CE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054537" y="4987639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0" name="Picture 239" descr="fathead">
              <a:extLst>
                <a:ext uri="{FF2B5EF4-FFF2-40B4-BE49-F238E27FC236}">
                  <a16:creationId xmlns:a16="http://schemas.microsoft.com/office/drawing/2014/main" id="{591D1B2B-E808-4508-96B7-031CA4596F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137662" y="5084619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" name="Picture 239" descr="fathead">
              <a:extLst>
                <a:ext uri="{FF2B5EF4-FFF2-40B4-BE49-F238E27FC236}">
                  <a16:creationId xmlns:a16="http://schemas.microsoft.com/office/drawing/2014/main" id="{42F1C7A9-EE1B-401B-91CE-7AF45C1DC3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165367" y="5167744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DACC2172-75D4-47EE-909D-18375B10E631}"/>
              </a:ext>
            </a:extLst>
          </p:cNvPr>
          <p:cNvGrpSpPr>
            <a:grpSpLocks/>
          </p:cNvGrpSpPr>
          <p:nvPr/>
        </p:nvGrpSpPr>
        <p:grpSpPr bwMode="auto">
          <a:xfrm>
            <a:off x="5716793" y="4485163"/>
            <a:ext cx="620784" cy="639038"/>
            <a:chOff x="943707" y="4793679"/>
            <a:chExt cx="633042" cy="534258"/>
          </a:xfrm>
        </p:grpSpPr>
        <p:pic>
          <p:nvPicPr>
            <p:cNvPr id="143" name="Picture 239" descr="fathead">
              <a:extLst>
                <a:ext uri="{FF2B5EF4-FFF2-40B4-BE49-F238E27FC236}">
                  <a16:creationId xmlns:a16="http://schemas.microsoft.com/office/drawing/2014/main" id="{102425C9-BC69-4AD6-98D4-F0DA2A651A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943707" y="4793679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" name="Picture 239" descr="fathead">
              <a:extLst>
                <a:ext uri="{FF2B5EF4-FFF2-40B4-BE49-F238E27FC236}">
                  <a16:creationId xmlns:a16="http://schemas.microsoft.com/office/drawing/2014/main" id="{303583DF-887C-4668-9424-C378B88EE7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971412" y="4890659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5" name="Picture 239" descr="fathead">
              <a:extLst>
                <a:ext uri="{FF2B5EF4-FFF2-40B4-BE49-F238E27FC236}">
                  <a16:creationId xmlns:a16="http://schemas.microsoft.com/office/drawing/2014/main" id="{7AAE6629-DF86-4AC2-8D20-F9F56EC5DC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054537" y="4987639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6" name="Picture 239" descr="fathead">
              <a:extLst>
                <a:ext uri="{FF2B5EF4-FFF2-40B4-BE49-F238E27FC236}">
                  <a16:creationId xmlns:a16="http://schemas.microsoft.com/office/drawing/2014/main" id="{C28B7FB8-6381-4E87-8798-C0D894BEA8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137662" y="5084619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" name="Picture 239" descr="fathead">
              <a:extLst>
                <a:ext uri="{FF2B5EF4-FFF2-40B4-BE49-F238E27FC236}">
                  <a16:creationId xmlns:a16="http://schemas.microsoft.com/office/drawing/2014/main" id="{AEED59A3-7C25-47B3-9199-0460A8CC58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165367" y="5167744"/>
              <a:ext cx="411382" cy="16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41393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918715-B108-0F46-AE84-1E3720831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881" y="1960701"/>
            <a:ext cx="3639060" cy="451629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If required, shall be conducted prior to every permit issuance</a:t>
            </a:r>
          </a:p>
          <a:p>
            <a:r>
              <a:rPr lang="en-US" dirty="0"/>
              <a:t>Evaluation of all toxicity data generated within 5 years</a:t>
            </a:r>
          </a:p>
          <a:p>
            <a:pPr lvl="1"/>
            <a:r>
              <a:rPr lang="en-US" dirty="0"/>
              <a:t>Must be conducted at IWC, analyzed with TST</a:t>
            </a:r>
          </a:p>
          <a:p>
            <a:pPr lvl="1"/>
            <a:r>
              <a:rPr lang="en-US" dirty="0"/>
              <a:t>If not, data must be reanalyzed with TST at higher concentration than IWC, if available</a:t>
            </a:r>
          </a:p>
          <a:p>
            <a:pPr lvl="1"/>
            <a:r>
              <a:rPr lang="en-US" dirty="0"/>
              <a:t>Otherwise, conduct a minimum of 4 tests at the IWC and analyze with TST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FFC565-4EE6-3443-A7B7-C11E05474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82" y="381001"/>
            <a:ext cx="6185036" cy="740722"/>
          </a:xfrm>
        </p:spPr>
        <p:txBody>
          <a:bodyPr/>
          <a:lstStyle/>
          <a:p>
            <a:r>
              <a:rPr lang="en-US" dirty="0"/>
              <a:t>Reasonable Potential (RP)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AA4B349-07AC-4C67-8ADE-F853513F2B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8465064"/>
              </p:ext>
            </p:extLst>
          </p:nvPr>
        </p:nvGraphicFramePr>
        <p:xfrm>
          <a:off x="6256109" y="2008890"/>
          <a:ext cx="5363882" cy="3734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C0CDE00-A2D6-4DCE-BBC0-CEB242D9ED8D}"/>
              </a:ext>
            </a:extLst>
          </p:cNvPr>
          <p:cNvSpPr txBox="1">
            <a:spLocks/>
          </p:cNvSpPr>
          <p:nvPr/>
        </p:nvSpPr>
        <p:spPr>
          <a:xfrm>
            <a:off x="1309459" y="1114424"/>
            <a:ext cx="4946650" cy="6254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Work Sans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  <a:latin typeface="Work Sans Medium" panose="020B0604020202020204" charset="0"/>
              </a:rPr>
              <a:t>How do I know if I need this?</a:t>
            </a:r>
          </a:p>
        </p:txBody>
      </p:sp>
    </p:spTree>
    <p:extLst>
      <p:ext uri="{BB962C8B-B14F-4D97-AF65-F5344CB8AC3E}">
        <p14:creationId xmlns:p14="http://schemas.microsoft.com/office/powerpoint/2010/main" val="1109322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918715-B108-0F46-AE84-1E3720831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630" y="1817826"/>
            <a:ext cx="8585517" cy="451629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We’ll cover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A Little About Us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Quick Bioassay Refresher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Provisions 101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Suggested Next Steps</a:t>
            </a:r>
          </a:p>
          <a:p>
            <a:r>
              <a:rPr lang="en-US" sz="2800" dirty="0">
                <a:solidFill>
                  <a:schemeClr val="tx1"/>
                </a:solidFill>
              </a:rPr>
              <a:t>Provide an understanding of the Provisions</a:t>
            </a:r>
          </a:p>
          <a:p>
            <a:r>
              <a:rPr lang="en-US" sz="2800" dirty="0">
                <a:solidFill>
                  <a:schemeClr val="tx1"/>
                </a:solidFill>
              </a:rPr>
              <a:t>Answer your toxicity testing questions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FFC565-4EE6-3443-A7B7-C11E05474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Goals</a:t>
            </a:r>
          </a:p>
        </p:txBody>
      </p:sp>
      <p:pic>
        <p:nvPicPr>
          <p:cNvPr id="5" name="Picture 2" descr="environmental responsibility">
            <a:extLst>
              <a:ext uri="{FF2B5EF4-FFF2-40B4-BE49-F238E27FC236}">
                <a16:creationId xmlns:a16="http://schemas.microsoft.com/office/drawing/2014/main" id="{053158FB-84E4-4B61-90D0-EABBA673E3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73"/>
          <a:stretch/>
        </p:blipFill>
        <p:spPr bwMode="auto">
          <a:xfrm>
            <a:off x="6761431" y="574014"/>
            <a:ext cx="4929181" cy="248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397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918715-B108-0F46-AE84-1E3720831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3008" y="2007546"/>
            <a:ext cx="8966201" cy="1961383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Discharge has RP if:</a:t>
            </a:r>
          </a:p>
          <a:p>
            <a:pPr lvl="1"/>
            <a:r>
              <a:rPr lang="en-US" sz="2000" dirty="0"/>
              <a:t>Any of the </a:t>
            </a:r>
            <a:r>
              <a:rPr lang="en-US" sz="2000" u="sng" dirty="0"/>
              <a:t>chronic</a:t>
            </a:r>
            <a:r>
              <a:rPr lang="en-US" sz="2000" dirty="0"/>
              <a:t> toxicity tests Fail at the IWC or have &gt;10% effect at the IWC</a:t>
            </a:r>
          </a:p>
          <a:p>
            <a:pPr lvl="1"/>
            <a:r>
              <a:rPr lang="en-US" sz="2000" dirty="0"/>
              <a:t>Any of the </a:t>
            </a:r>
            <a:r>
              <a:rPr lang="en-US" sz="2000" u="sng" dirty="0"/>
              <a:t>acute</a:t>
            </a:r>
            <a:r>
              <a:rPr lang="en-US" sz="2000" dirty="0"/>
              <a:t> toxicity tests Fail at the IWC or have &gt;10% effect at the IWC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FFC565-4EE6-3443-A7B7-C11E05474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82" y="381001"/>
            <a:ext cx="6185036" cy="740722"/>
          </a:xfrm>
        </p:spPr>
        <p:txBody>
          <a:bodyPr/>
          <a:lstStyle/>
          <a:p>
            <a:r>
              <a:rPr lang="en-US" dirty="0"/>
              <a:t>Reasonable Potential (RP)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C0CDE00-A2D6-4DCE-BBC0-CEB242D9ED8D}"/>
              </a:ext>
            </a:extLst>
          </p:cNvPr>
          <p:cNvSpPr txBox="1">
            <a:spLocks/>
          </p:cNvSpPr>
          <p:nvPr/>
        </p:nvSpPr>
        <p:spPr>
          <a:xfrm>
            <a:off x="1309459" y="1114424"/>
            <a:ext cx="4946650" cy="6254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Work Sans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  <a:latin typeface="Work Sans Medium" panose="020B0604020202020204" charset="0"/>
              </a:rPr>
              <a:t>Determination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3440D-6EAE-4A0C-959F-FB19E17B1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50" y="5054599"/>
            <a:ext cx="4786541" cy="1422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7543FE-1735-42F5-A4DC-AF7BCD1CDD78}"/>
              </a:ext>
            </a:extLst>
          </p:cNvPr>
          <p:cNvSpPr/>
          <p:nvPr/>
        </p:nvSpPr>
        <p:spPr>
          <a:xfrm>
            <a:off x="5951817" y="5054599"/>
            <a:ext cx="5998883" cy="142239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3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FFC565-4EE6-3443-A7B7-C11E05474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82" y="145472"/>
            <a:ext cx="4946904" cy="1195653"/>
          </a:xfrm>
        </p:spPr>
        <p:txBody>
          <a:bodyPr>
            <a:normAutofit fontScale="90000"/>
          </a:bodyPr>
          <a:lstStyle/>
          <a:p>
            <a:r>
              <a:rPr lang="en-US" dirty="0"/>
              <a:t>Monitoring Frequency &amp; Testing Timelines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8424E55-F31B-4B2E-A3FA-825DDB35D1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9113298"/>
              </p:ext>
            </p:extLst>
          </p:nvPr>
        </p:nvGraphicFramePr>
        <p:xfrm>
          <a:off x="2168411" y="2454723"/>
          <a:ext cx="8445801" cy="4013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445CF24-49D7-4892-BCF6-3C6D5BA7D439}"/>
              </a:ext>
            </a:extLst>
          </p:cNvPr>
          <p:cNvSpPr txBox="1"/>
          <p:nvPr/>
        </p:nvSpPr>
        <p:spPr>
          <a:xfrm>
            <a:off x="5802112" y="1676195"/>
            <a:ext cx="4221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Chronic Toxicity Test Frequency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0D42F7-DD94-4740-8C02-F08F0315B933}"/>
              </a:ext>
            </a:extLst>
          </p:cNvPr>
          <p:cNvSpPr txBox="1"/>
          <p:nvPr/>
        </p:nvSpPr>
        <p:spPr>
          <a:xfrm>
            <a:off x="2168411" y="1665784"/>
            <a:ext cx="3103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Authorized Discharge Amount </a:t>
            </a:r>
          </a:p>
        </p:txBody>
      </p:sp>
    </p:spTree>
    <p:extLst>
      <p:ext uri="{BB962C8B-B14F-4D97-AF65-F5344CB8AC3E}">
        <p14:creationId xmlns:p14="http://schemas.microsoft.com/office/powerpoint/2010/main" val="998213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FFC565-4EE6-3443-A7B7-C11E05474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82" y="381001"/>
            <a:ext cx="7421418" cy="977900"/>
          </a:xfrm>
        </p:spPr>
        <p:txBody>
          <a:bodyPr>
            <a:normAutofit fontScale="90000"/>
          </a:bodyPr>
          <a:lstStyle/>
          <a:p>
            <a:r>
              <a:rPr lang="en-US" dirty="0"/>
              <a:t>Monitoring Frequency &amp; Testing Timelines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897DA3F-3D25-43D8-B591-83EA8B885A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0033806"/>
              </p:ext>
            </p:extLst>
          </p:nvPr>
        </p:nvGraphicFramePr>
        <p:xfrm>
          <a:off x="1308354" y="1576654"/>
          <a:ext cx="10172700" cy="5090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066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918715-B108-0F46-AE84-1E3720831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882" y="1752883"/>
            <a:ext cx="9268895" cy="4516299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solidFill>
                  <a:schemeClr val="accent3"/>
                </a:solidFill>
              </a:rPr>
              <a:t>Regional Board discretion for reduced routine monitoring upon reissuance</a:t>
            </a:r>
          </a:p>
          <a:p>
            <a:pPr lvl="1"/>
            <a:r>
              <a:rPr lang="en-US" u="sng" dirty="0"/>
              <a:t>If the permit includes MDEL and MMEL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MDEL and MMEL have not been violated</a:t>
            </a:r>
          </a:p>
          <a:p>
            <a:pPr lvl="2"/>
            <a:r>
              <a:rPr lang="en-US" dirty="0"/>
              <a:t>Applicable permit toxicity requirements have been followed</a:t>
            </a:r>
          </a:p>
          <a:p>
            <a:pPr lvl="1"/>
            <a:r>
              <a:rPr lang="en-US" u="sng" dirty="0"/>
              <a:t>If the permit does not include MDEL and MMEL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When during 5 prior consecutive years</a:t>
            </a:r>
          </a:p>
          <a:p>
            <a:pPr lvl="3"/>
            <a:r>
              <a:rPr lang="en-US" dirty="0"/>
              <a:t>Complied with applicable permit toxicity requirements</a:t>
            </a:r>
          </a:p>
          <a:p>
            <a:pPr lvl="3"/>
            <a:r>
              <a:rPr lang="en-US" dirty="0"/>
              <a:t>Minimum of 10 chronic tests conducted at IWC (or higher effluent concentration)</a:t>
            </a:r>
          </a:p>
          <a:p>
            <a:pPr lvl="3"/>
            <a:r>
              <a:rPr lang="en-US" dirty="0"/>
              <a:t>Test data are analyzed or reanalyzed using TST</a:t>
            </a:r>
          </a:p>
          <a:p>
            <a:pPr lvl="3"/>
            <a:r>
              <a:rPr lang="en-US" dirty="0"/>
              <a:t>No chronic tests resulted in a Fail at the IWC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FFC565-4EE6-3443-A7B7-C11E05474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82" y="242455"/>
            <a:ext cx="4946904" cy="1195653"/>
          </a:xfrm>
        </p:spPr>
        <p:txBody>
          <a:bodyPr>
            <a:normAutofit fontScale="90000"/>
          </a:bodyPr>
          <a:lstStyle/>
          <a:p>
            <a:r>
              <a:rPr lang="en-US" dirty="0"/>
              <a:t>Monitoring Frequency &amp; Testing Timelines</a:t>
            </a:r>
          </a:p>
        </p:txBody>
      </p:sp>
    </p:spTree>
    <p:extLst>
      <p:ext uri="{BB962C8B-B14F-4D97-AF65-F5344CB8AC3E}">
        <p14:creationId xmlns:p14="http://schemas.microsoft.com/office/powerpoint/2010/main" val="1162114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918715-B108-0F46-AE84-1E3720831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881" y="1842655"/>
            <a:ext cx="6445828" cy="4634346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3"/>
                </a:solidFill>
                <a:latin typeface="Work Sans Medium" panose="020B0604020202020204" charset="0"/>
              </a:rPr>
              <a:t>Initial Screening</a:t>
            </a:r>
          </a:p>
          <a:p>
            <a:pPr lvl="1"/>
            <a:r>
              <a:rPr lang="en-US" dirty="0">
                <a:latin typeface="Work Sans" panose="020B0604020202020204" charset="0"/>
              </a:rPr>
              <a:t>Shall conduct “prior to, or within 18 months after, the first issuance, reissuance, renewal, or reopening”</a:t>
            </a:r>
          </a:p>
          <a:p>
            <a:pPr lvl="2"/>
            <a:r>
              <a:rPr lang="en-US" dirty="0">
                <a:latin typeface="Work Sans" panose="020B0604020202020204" charset="0"/>
              </a:rPr>
              <a:t>May allow use of data generated within 10 years</a:t>
            </a:r>
          </a:p>
          <a:p>
            <a:r>
              <a:rPr lang="en-US" dirty="0">
                <a:solidFill>
                  <a:schemeClr val="accent3"/>
                </a:solidFill>
                <a:latin typeface="Work Sans Medium" panose="020B0604020202020204" charset="0"/>
              </a:rPr>
              <a:t>Subsequent Screening</a:t>
            </a:r>
          </a:p>
          <a:p>
            <a:pPr lvl="1"/>
            <a:r>
              <a:rPr lang="en-US" dirty="0">
                <a:latin typeface="Work Sans" panose="020B0604020202020204" charset="0"/>
              </a:rPr>
              <a:t>After Provisions effective date, required every 15 years</a:t>
            </a:r>
          </a:p>
          <a:p>
            <a:pPr lvl="1"/>
            <a:r>
              <a:rPr lang="en-US" dirty="0">
                <a:latin typeface="Work Sans" panose="020B0604020202020204" charset="0"/>
              </a:rPr>
              <a:t>Or more frequently, at Regional Board discretion</a:t>
            </a:r>
          </a:p>
          <a:p>
            <a:r>
              <a:rPr lang="en-US" dirty="0">
                <a:solidFill>
                  <a:schemeClr val="accent3"/>
                </a:solidFill>
                <a:latin typeface="Work Sans Medium" panose="020B0604020202020204" charset="0"/>
              </a:rPr>
              <a:t>Caveats</a:t>
            </a:r>
          </a:p>
          <a:p>
            <a:pPr lvl="1"/>
            <a:r>
              <a:rPr lang="en-US" dirty="0">
                <a:latin typeface="Work Sans" panose="020B0604020202020204" charset="0"/>
              </a:rPr>
              <a:t>If the data are “representative of the effluent”</a:t>
            </a:r>
          </a:p>
          <a:p>
            <a:pPr lvl="1"/>
            <a:r>
              <a:rPr lang="en-US" dirty="0">
                <a:latin typeface="Work Sans" panose="020B0604020202020204" charset="0"/>
              </a:rPr>
              <a:t>Data are analyzed using TST</a:t>
            </a:r>
          </a:p>
          <a:p>
            <a:pPr lvl="1"/>
            <a:r>
              <a:rPr lang="en-US" dirty="0">
                <a:latin typeface="Work Sans" panose="020B0604020202020204" charset="0"/>
              </a:rPr>
              <a:t>Chronic toxicity includes vertebrate, invertebrate, and plant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FFC565-4EE6-3443-A7B7-C11E05474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Species Sensitivity Screening</a:t>
            </a:r>
          </a:p>
        </p:txBody>
      </p:sp>
      <p:pic>
        <p:nvPicPr>
          <p:cNvPr id="7" name="Picture 29" descr="&#10;cdubia.jpg                                                     00026A2CGraphics                       B35EB8E4:">
            <a:extLst>
              <a:ext uri="{FF2B5EF4-FFF2-40B4-BE49-F238E27FC236}">
                <a16:creationId xmlns:a16="http://schemas.microsoft.com/office/drawing/2014/main" id="{71A11A9B-BADD-4B5C-9E7E-5CB65D89A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677" y="379388"/>
            <a:ext cx="1463675" cy="182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B7C85840-14CD-4B49-B6C0-8295D00182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051" y="2564027"/>
            <a:ext cx="2351978" cy="1712452"/>
          </a:xfrm>
          <a:prstGeom prst="rect">
            <a:avLst/>
          </a:prstGeom>
        </p:spPr>
      </p:pic>
      <p:pic>
        <p:nvPicPr>
          <p:cNvPr id="9" name="Picture 7" descr="Selenastrum2.jpg                                               00026A2CGraphics                       B35EB8E4:">
            <a:extLst>
              <a:ext uri="{FF2B5EF4-FFF2-40B4-BE49-F238E27FC236}">
                <a16:creationId xmlns:a16="http://schemas.microsoft.com/office/drawing/2014/main" id="{16ABD427-A2A6-432E-9DB3-DADD225A0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182" y="381000"/>
            <a:ext cx="1881872" cy="182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025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918715-B108-0F46-AE84-1E3720831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TRE required when</a:t>
            </a:r>
          </a:p>
          <a:p>
            <a:pPr lvl="1"/>
            <a:r>
              <a:rPr lang="en-US" dirty="0"/>
              <a:t>Any combo of 2 or more MDEL or MMEL violations within single calendar month or 2 successive calendar months</a:t>
            </a:r>
          </a:p>
          <a:p>
            <a:r>
              <a:rPr lang="en-US" dirty="0"/>
              <a:t>No more “accelerated” monitoring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Lack of definition around a pathway to routine monitoring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Many permits used to define passing the accelerated monitoring program as the pathway back to routine monitoring</a:t>
            </a:r>
          </a:p>
          <a:p>
            <a:r>
              <a:rPr lang="en-US" dirty="0">
                <a:solidFill>
                  <a:schemeClr val="tx1"/>
                </a:solidFill>
              </a:rPr>
              <a:t>This return to compliance pathway should be defined in the permit and/or the TRE plan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FFC565-4EE6-3443-A7B7-C11E05474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81" y="381000"/>
            <a:ext cx="7641329" cy="1195653"/>
          </a:xfrm>
        </p:spPr>
        <p:txBody>
          <a:bodyPr>
            <a:normAutofit fontScale="90000"/>
          </a:bodyPr>
          <a:lstStyle/>
          <a:p>
            <a:r>
              <a:rPr lang="en-US" dirty="0"/>
              <a:t>Toxicity Reduction Evaluation &amp; Toxicity Identification Evaluation (TRE/TIE)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42852B-DB03-4832-AC09-058818B65E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0" y="1342198"/>
            <a:ext cx="3750510" cy="2500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0A9EF8-165F-4216-8906-1300045051EC}"/>
              </a:ext>
            </a:extLst>
          </p:cNvPr>
          <p:cNvSpPr txBox="1"/>
          <p:nvPr/>
        </p:nvSpPr>
        <p:spPr>
          <a:xfrm>
            <a:off x="7427233" y="4480570"/>
            <a:ext cx="43392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  <a:latin typeface="Work Sans" panose="020B0604020202020204" charset="0"/>
              </a:rPr>
              <a:t>Have a good TRE plan ready to go before you need it!</a:t>
            </a:r>
          </a:p>
          <a:p>
            <a:endParaRPr lang="en-US" b="1" dirty="0">
              <a:solidFill>
                <a:schemeClr val="accent3"/>
              </a:solidFill>
              <a:latin typeface="Work Sans" panose="020B0604020202020204" charset="0"/>
            </a:endParaRPr>
          </a:p>
          <a:p>
            <a:r>
              <a:rPr lang="en-US" b="1" dirty="0">
                <a:solidFill>
                  <a:schemeClr val="accent3"/>
                </a:solidFill>
                <a:latin typeface="Work Sans" panose="020B0604020202020204" charset="0"/>
              </a:rPr>
              <a:t>Work with the lab for effective, efficient use of resources during TIE</a:t>
            </a:r>
          </a:p>
          <a:p>
            <a:endParaRPr lang="en-US" b="1" dirty="0">
              <a:solidFill>
                <a:schemeClr val="accent3"/>
              </a:solidFill>
              <a:latin typeface="Work Sans" panose="020B060402020202020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71BAE9-61A9-4B05-B8D9-BA56593E0F5D}"/>
              </a:ext>
            </a:extLst>
          </p:cNvPr>
          <p:cNvSpPr/>
          <p:nvPr/>
        </p:nvSpPr>
        <p:spPr>
          <a:xfrm>
            <a:off x="7298575" y="4256116"/>
            <a:ext cx="4588625" cy="197878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20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FDE0BD-3A67-4EEF-A3DB-479FA34AC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760" y="417315"/>
            <a:ext cx="10705504" cy="602337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918715-B108-0F46-AE84-1E3720831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8530" y="2749716"/>
            <a:ext cx="5430954" cy="3877235"/>
          </a:xfrm>
        </p:spPr>
        <p:txBody>
          <a:bodyPr/>
          <a:lstStyle/>
          <a:p>
            <a:r>
              <a:rPr lang="en-US" dirty="0"/>
              <a:t>Freshwater invertebrate</a:t>
            </a:r>
          </a:p>
          <a:p>
            <a:r>
              <a:rPr lang="en-US" dirty="0"/>
              <a:t>6 to 8-day Chronic Test</a:t>
            </a:r>
          </a:p>
          <a:p>
            <a:r>
              <a:rPr lang="en-US" dirty="0"/>
              <a:t>1 organism per replicate, 10 replicates per concentration</a:t>
            </a:r>
          </a:p>
          <a:p>
            <a:r>
              <a:rPr lang="en-US" dirty="0"/>
              <a:t>Daily renewals – organism transferred</a:t>
            </a:r>
          </a:p>
          <a:p>
            <a:r>
              <a:rPr lang="en-US" dirty="0"/>
              <a:t>Organisms cultured in-house</a:t>
            </a:r>
          </a:p>
          <a:p>
            <a:r>
              <a:rPr lang="en-US" dirty="0"/>
              <a:t>Endpoints are survival and reproduction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C288BB-9E40-4E7A-8F33-5B13C892F939}"/>
              </a:ext>
            </a:extLst>
          </p:cNvPr>
          <p:cNvSpPr/>
          <p:nvPr/>
        </p:nvSpPr>
        <p:spPr>
          <a:xfrm>
            <a:off x="1416731" y="968188"/>
            <a:ext cx="3908001" cy="15294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FFC565-4EE6-3443-A7B7-C11E05474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731" y="1154454"/>
            <a:ext cx="5860655" cy="1195653"/>
          </a:xfrm>
        </p:spPr>
        <p:txBody>
          <a:bodyPr/>
          <a:lstStyle/>
          <a:p>
            <a:r>
              <a:rPr lang="en-US" dirty="0"/>
              <a:t>Chronic </a:t>
            </a:r>
            <a:r>
              <a:rPr lang="en-US" i="1" dirty="0"/>
              <a:t>C. </a:t>
            </a:r>
            <a:r>
              <a:rPr lang="en-US" i="1" dirty="0" err="1"/>
              <a:t>dubia</a:t>
            </a:r>
            <a:br>
              <a:rPr lang="en-US" i="1" dirty="0"/>
            </a:br>
            <a:r>
              <a:rPr lang="en-US" dirty="0"/>
              <a:t>(Water Flea)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61D1C6-B10E-4812-97B9-0D1C473F7675}"/>
              </a:ext>
            </a:extLst>
          </p:cNvPr>
          <p:cNvSpPr txBox="1"/>
          <p:nvPr/>
        </p:nvSpPr>
        <p:spPr>
          <a:xfrm>
            <a:off x="1001094" y="6537508"/>
            <a:ext cx="13821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Photo credit:  SETAC SciCon2</a:t>
            </a:r>
          </a:p>
        </p:txBody>
      </p:sp>
    </p:spTree>
    <p:extLst>
      <p:ext uri="{BB962C8B-B14F-4D97-AF65-F5344CB8AC3E}">
        <p14:creationId xmlns:p14="http://schemas.microsoft.com/office/powerpoint/2010/main" val="2986226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918715-B108-0F46-AE84-1E3720831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881" y="1576653"/>
            <a:ext cx="5430954" cy="490034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Public concern expressed about </a:t>
            </a:r>
          </a:p>
          <a:p>
            <a:pPr lvl="1"/>
            <a:r>
              <a:rPr lang="en-US" dirty="0"/>
              <a:t>Test variability</a:t>
            </a:r>
          </a:p>
          <a:p>
            <a:pPr lvl="1"/>
            <a:r>
              <a:rPr lang="en-US" dirty="0"/>
              <a:t>Lab comparability</a:t>
            </a:r>
          </a:p>
          <a:p>
            <a:pPr lvl="1"/>
            <a:r>
              <a:rPr lang="en-US" dirty="0"/>
              <a:t>Ultimately reliability</a:t>
            </a:r>
          </a:p>
          <a:p>
            <a:r>
              <a:rPr lang="en-US" dirty="0"/>
              <a:t>Appendix J released January 2020, lab/test performance eval</a:t>
            </a:r>
          </a:p>
          <a:p>
            <a:r>
              <a:rPr lang="en-US" dirty="0"/>
              <a:t>State Board engaged SCCWRP to facilitate stakeholder and laboratory collaboration</a:t>
            </a:r>
          </a:p>
          <a:p>
            <a:pPr lvl="1"/>
            <a:r>
              <a:rPr lang="en-US" dirty="0"/>
              <a:t>Stakeholder Advisory Committee</a:t>
            </a:r>
          </a:p>
          <a:p>
            <a:pPr lvl="1"/>
            <a:r>
              <a:rPr lang="en-US" dirty="0"/>
              <a:t>Expert Science Panel</a:t>
            </a:r>
          </a:p>
          <a:p>
            <a:r>
              <a:rPr lang="en-US" dirty="0"/>
              <a:t>Goal </a:t>
            </a:r>
          </a:p>
          <a:p>
            <a:pPr lvl="1"/>
            <a:r>
              <a:rPr lang="en-US" dirty="0"/>
              <a:t>Develop quality assurance recommendations</a:t>
            </a:r>
          </a:p>
          <a:p>
            <a:pPr lvl="1"/>
            <a:r>
              <a:rPr lang="en-US" dirty="0"/>
              <a:t>Reduce within-test variability and improve interlaboratory agreement</a:t>
            </a:r>
          </a:p>
          <a:p>
            <a:r>
              <a:rPr lang="en-US" dirty="0"/>
              <a:t>Target completion December 2023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FFC565-4EE6-3443-A7B7-C11E05474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81" y="381000"/>
            <a:ext cx="5860655" cy="799407"/>
          </a:xfrm>
        </p:spPr>
        <p:txBody>
          <a:bodyPr/>
          <a:lstStyle/>
          <a:p>
            <a:r>
              <a:rPr lang="en-US" dirty="0"/>
              <a:t>Chronic </a:t>
            </a:r>
            <a:r>
              <a:rPr lang="en-US" i="1" dirty="0"/>
              <a:t>C. </a:t>
            </a:r>
            <a:r>
              <a:rPr lang="en-US" i="1" dirty="0" err="1"/>
              <a:t>dubia</a:t>
            </a:r>
            <a:r>
              <a:rPr lang="en-US" i="1" dirty="0"/>
              <a:t> </a:t>
            </a:r>
            <a:r>
              <a:rPr lang="en-US" dirty="0"/>
              <a:t>Study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220EB1-9D37-49B1-96FE-C027AF3C12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3" r="16740"/>
          <a:stretch/>
        </p:blipFill>
        <p:spPr>
          <a:xfrm>
            <a:off x="8507109" y="1512837"/>
            <a:ext cx="3388048" cy="2706013"/>
          </a:xfrm>
          <a:prstGeom prst="rect">
            <a:avLst/>
          </a:prstGeom>
        </p:spPr>
      </p:pic>
      <p:pic>
        <p:nvPicPr>
          <p:cNvPr id="5" name="Picture 8" descr="daphniamagna.jpg                                               00026A2CGraphics                       B35EB8E4:">
            <a:extLst>
              <a:ext uri="{FF2B5EF4-FFF2-40B4-BE49-F238E27FC236}">
                <a16:creationId xmlns:a16="http://schemas.microsoft.com/office/drawing/2014/main" id="{114B9C07-9DEF-4B29-8841-65BB36755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809" y="3865151"/>
            <a:ext cx="1752600" cy="12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885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918715-B108-0F46-AE84-1E3720831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691" y="1577459"/>
            <a:ext cx="9992592" cy="566256"/>
          </a:xfrm>
        </p:spPr>
        <p:txBody>
          <a:bodyPr>
            <a:normAutofit/>
          </a:bodyPr>
          <a:lstStyle/>
          <a:p>
            <a:r>
              <a:rPr lang="en-US" dirty="0"/>
              <a:t>For permits issued after Provisions effective date but prior to study completion: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FFC565-4EE6-3443-A7B7-C11E05474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81" y="381001"/>
            <a:ext cx="8191501" cy="893618"/>
          </a:xfrm>
        </p:spPr>
        <p:txBody>
          <a:bodyPr/>
          <a:lstStyle/>
          <a:p>
            <a:r>
              <a:rPr lang="en-US" i="1" dirty="0"/>
              <a:t>C. </a:t>
            </a:r>
            <a:r>
              <a:rPr lang="en-US" i="1" dirty="0" err="1"/>
              <a:t>dubia</a:t>
            </a:r>
            <a:r>
              <a:rPr lang="en-US" i="1" dirty="0"/>
              <a:t> </a:t>
            </a:r>
            <a:r>
              <a:rPr lang="en-US" dirty="0"/>
              <a:t>Study Implications</a:t>
            </a:r>
          </a:p>
        </p:txBody>
      </p:sp>
      <p:pic>
        <p:nvPicPr>
          <p:cNvPr id="4" name="Picture 29" descr="&#10;cdubia.jpg                                                     00026A2CGraphics                       B35EB8E4:">
            <a:extLst>
              <a:ext uri="{FF2B5EF4-FFF2-40B4-BE49-F238E27FC236}">
                <a16:creationId xmlns:a16="http://schemas.microsoft.com/office/drawing/2014/main" id="{0C50920C-5F96-43D5-8EB7-B0F3F9F8E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565" y="218435"/>
            <a:ext cx="1250374" cy="155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A52E629F-0583-4FBD-AE8A-41E136CBA9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768371"/>
              </p:ext>
            </p:extLst>
          </p:nvPr>
        </p:nvGraphicFramePr>
        <p:xfrm>
          <a:off x="1301173" y="2363980"/>
          <a:ext cx="10211954" cy="39426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75772">
                  <a:extLst>
                    <a:ext uri="{9D8B030D-6E8A-4147-A177-3AD203B41FA5}">
                      <a16:colId xmlns:a16="http://schemas.microsoft.com/office/drawing/2014/main" val="3781210831"/>
                    </a:ext>
                  </a:extLst>
                </a:gridCol>
                <a:gridCol w="1696899">
                  <a:extLst>
                    <a:ext uri="{9D8B030D-6E8A-4147-A177-3AD203B41FA5}">
                      <a16:colId xmlns:a16="http://schemas.microsoft.com/office/drawing/2014/main" val="3926424498"/>
                    </a:ext>
                  </a:extLst>
                </a:gridCol>
                <a:gridCol w="2447081">
                  <a:extLst>
                    <a:ext uri="{9D8B030D-6E8A-4147-A177-3AD203B41FA5}">
                      <a16:colId xmlns:a16="http://schemas.microsoft.com/office/drawing/2014/main" val="2496607926"/>
                    </a:ext>
                  </a:extLst>
                </a:gridCol>
                <a:gridCol w="4792202">
                  <a:extLst>
                    <a:ext uri="{9D8B030D-6E8A-4147-A177-3AD203B41FA5}">
                      <a16:colId xmlns:a16="http://schemas.microsoft.com/office/drawing/2014/main" val="110448286"/>
                    </a:ext>
                  </a:extLst>
                </a:gridCol>
              </a:tblGrid>
              <a:tr h="5343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Work Sans" panose="020B0604020202020204" charset="0"/>
                        </a:rPr>
                        <a:t>Scenario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Work Sans" panose="020B0604020202020204" charset="0"/>
                        </a:rPr>
                        <a:t>Numeric Limit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Work Sans" panose="020B0604020202020204" charset="0"/>
                        </a:rPr>
                        <a:t>Most Sensitive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Work Sans" panose="020B0604020202020204" charset="0"/>
                        </a:rPr>
                        <a:t>Permit Option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8701137"/>
                  </a:ext>
                </a:extLst>
              </a:tr>
              <a:tr h="91168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Work Sans" panose="020B060402020202020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Work Sans" panose="020B0604020202020204" charset="0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Work Sans" panose="020B0604020202020204" charset="0"/>
                        </a:rPr>
                        <a:t>C. </a:t>
                      </a:r>
                      <a:r>
                        <a:rPr lang="en-US" sz="1600" i="1" dirty="0" err="1">
                          <a:latin typeface="Work Sans" panose="020B0604020202020204" charset="0"/>
                        </a:rPr>
                        <a:t>dubia</a:t>
                      </a:r>
                      <a:endParaRPr lang="en-US" sz="1600" i="1" dirty="0">
                        <a:latin typeface="Work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Work Sans" panose="020B0604020202020204" charset="0"/>
                        </a:rPr>
                        <a:t>Permit shall include MDEL and MMET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Work Sans" panose="020B0604020202020204" charset="0"/>
                        </a:rPr>
                        <a:t>MMET exceedance would not result in violation, could result in TRE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775860"/>
                  </a:ext>
                </a:extLst>
              </a:tr>
              <a:tr h="60688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Work Sans" panose="020B060402020202020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Work Sans" panose="020B0604020202020204" charset="0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Work Sans" panose="020B0604020202020204" charset="0"/>
                        </a:rPr>
                        <a:t>another 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Work Sans" panose="020B0604020202020204" charset="0"/>
                        </a:rPr>
                        <a:t>Permit shall include MDEL and MMEL using the most sensitive species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835823"/>
                  </a:ext>
                </a:extLst>
              </a:tr>
              <a:tr h="5343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Work Sans" panose="020B060402020202020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Work Sans" panose="020B0604020202020204" charset="0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Work Sans" panose="020B0604020202020204" charset="0"/>
                        </a:rPr>
                        <a:t>C. </a:t>
                      </a:r>
                      <a:r>
                        <a:rPr lang="en-US" sz="1600" i="1" dirty="0" err="1">
                          <a:latin typeface="Work Sans" panose="020B0604020202020204" charset="0"/>
                        </a:rPr>
                        <a:t>dubia</a:t>
                      </a:r>
                      <a:endParaRPr lang="en-US" sz="1600" i="1" dirty="0">
                        <a:latin typeface="Work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Work Sans" panose="020B0604020202020204" charset="0"/>
                        </a:rPr>
                        <a:t>Either a MDEL and MMEL using </a:t>
                      </a:r>
                      <a:r>
                        <a:rPr lang="en-US" sz="1600" i="1" dirty="0">
                          <a:latin typeface="Work Sans" panose="020B0604020202020204" charset="0"/>
                        </a:rPr>
                        <a:t>C. </a:t>
                      </a:r>
                      <a:r>
                        <a:rPr lang="en-US" sz="1600" i="1" dirty="0" err="1">
                          <a:latin typeface="Work Sans" panose="020B0604020202020204" charset="0"/>
                        </a:rPr>
                        <a:t>dubia</a:t>
                      </a:r>
                      <a:r>
                        <a:rPr lang="en-US" sz="1600" i="1" dirty="0">
                          <a:latin typeface="Work Sans" panose="020B0604020202020204" charset="0"/>
                        </a:rPr>
                        <a:t> </a:t>
                      </a:r>
                      <a:r>
                        <a:rPr lang="en-US" sz="1600" dirty="0">
                          <a:latin typeface="Work Sans" panose="020B0604020202020204" charset="0"/>
                        </a:rPr>
                        <a:t>as most sensitive species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Work Sans" panose="020B0604020202020204" charset="0"/>
                        </a:rPr>
                        <a:t>OR MDEL and MMET using </a:t>
                      </a:r>
                      <a:r>
                        <a:rPr lang="en-US" sz="1600" i="1" dirty="0">
                          <a:latin typeface="Work Sans" panose="020B0604020202020204" charset="0"/>
                        </a:rPr>
                        <a:t>C. </a:t>
                      </a:r>
                      <a:r>
                        <a:rPr lang="en-US" sz="1600" i="1" dirty="0" err="1">
                          <a:latin typeface="Work Sans" panose="020B0604020202020204" charset="0"/>
                        </a:rPr>
                        <a:t>dubia</a:t>
                      </a:r>
                      <a:r>
                        <a:rPr lang="en-US" sz="1600" i="1" dirty="0">
                          <a:latin typeface="Work Sans" panose="020B0604020202020204" charset="0"/>
                        </a:rPr>
                        <a:t> </a:t>
                      </a:r>
                      <a:r>
                        <a:rPr lang="en-US" sz="1600" dirty="0">
                          <a:latin typeface="Work Sans" panose="020B0604020202020204" charset="0"/>
                        </a:rPr>
                        <a:t>as most sensitive and MMEL using next applicable species as most sensitive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552983"/>
                  </a:ext>
                </a:extLst>
              </a:tr>
              <a:tr h="5343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Work Sans" panose="020B060402020202020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Work Sans" panose="020B0604020202020204" charset="0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Work Sans" panose="020B0604020202020204" charset="0"/>
                        </a:rPr>
                        <a:t>another 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Work Sans" panose="020B0604020202020204" charset="0"/>
                        </a:rPr>
                        <a:t>Permit shall include MDEL and MMEL using the most sensitive species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105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54442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A739F-719D-6B44-9310-53D0E3908C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65280" y="252167"/>
            <a:ext cx="6336790" cy="868680"/>
          </a:xfrm>
        </p:spPr>
        <p:txBody>
          <a:bodyPr>
            <a:normAutofit/>
          </a:bodyPr>
          <a:lstStyle/>
          <a:p>
            <a:r>
              <a:rPr lang="en-US" dirty="0"/>
              <a:t>What to do Now to be Ready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1D84EFC2-F98A-46B9-9574-36020AC5F9EC}"/>
              </a:ext>
            </a:extLst>
          </p:cNvPr>
          <p:cNvSpPr txBox="1">
            <a:spLocks/>
          </p:cNvSpPr>
          <p:nvPr/>
        </p:nvSpPr>
        <p:spPr>
          <a:xfrm>
            <a:off x="1462505" y="1466176"/>
            <a:ext cx="4894119" cy="45081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Work Sans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0EE400CE-3645-4795-A159-EA62C107E90B}"/>
              </a:ext>
            </a:extLst>
          </p:cNvPr>
          <p:cNvSpPr txBox="1">
            <a:spLocks/>
          </p:cNvSpPr>
          <p:nvPr/>
        </p:nvSpPr>
        <p:spPr>
          <a:xfrm>
            <a:off x="1462504" y="1303465"/>
            <a:ext cx="10281261" cy="4833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Work Sans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Financial</a:t>
            </a:r>
          </a:p>
          <a:p>
            <a:pPr lvl="1"/>
            <a:r>
              <a:rPr lang="en-US" dirty="0"/>
              <a:t>Revisit budget planning and approval cycles</a:t>
            </a:r>
          </a:p>
          <a:p>
            <a:pPr lvl="1"/>
            <a:r>
              <a:rPr lang="en-US" dirty="0"/>
              <a:t>Consider RFP language changes to ensure apples = apples*</a:t>
            </a:r>
          </a:p>
          <a:p>
            <a:r>
              <a:rPr lang="en-US" dirty="0">
                <a:solidFill>
                  <a:schemeClr val="accent4"/>
                </a:solidFill>
              </a:rPr>
              <a:t>Regulatory</a:t>
            </a:r>
          </a:p>
          <a:p>
            <a:pPr lvl="1"/>
            <a:r>
              <a:rPr lang="en-US" dirty="0"/>
              <a:t>Consider provisions context and additional reviewers for permit renewal</a:t>
            </a:r>
          </a:p>
          <a:p>
            <a:pPr lvl="1"/>
            <a:r>
              <a:rPr lang="en-US" dirty="0"/>
              <a:t>Review your TRE Workplan (we can help!)</a:t>
            </a:r>
          </a:p>
          <a:p>
            <a:pPr lvl="1"/>
            <a:r>
              <a:rPr lang="en-US" dirty="0"/>
              <a:t>Talk to your stakeholder representative for </a:t>
            </a:r>
            <a:r>
              <a:rPr lang="en-US" i="1" dirty="0"/>
              <a:t>C. </a:t>
            </a:r>
            <a:r>
              <a:rPr lang="en-US" i="1" dirty="0" err="1"/>
              <a:t>dubia</a:t>
            </a:r>
            <a:r>
              <a:rPr lang="en-US" i="1" dirty="0"/>
              <a:t> </a:t>
            </a:r>
            <a:r>
              <a:rPr lang="en-US" dirty="0"/>
              <a:t>study</a:t>
            </a:r>
          </a:p>
          <a:p>
            <a:pPr lvl="1"/>
            <a:r>
              <a:rPr lang="en-US" dirty="0"/>
              <a:t>Engage with Regional Boards for understanding of discretionary decision implementation (there are lots!)</a:t>
            </a:r>
          </a:p>
          <a:p>
            <a:r>
              <a:rPr lang="en-US" dirty="0">
                <a:solidFill>
                  <a:schemeClr val="accent4"/>
                </a:solidFill>
              </a:rPr>
              <a:t>Operational</a:t>
            </a:r>
          </a:p>
          <a:p>
            <a:pPr lvl="1"/>
            <a:r>
              <a:rPr lang="en-US" dirty="0"/>
              <a:t>Be proactive, understand your position – changes are coming</a:t>
            </a:r>
          </a:p>
          <a:p>
            <a:pPr lvl="1"/>
            <a:r>
              <a:rPr lang="en-US" dirty="0"/>
              <a:t>Discuss your proposed testing schedule with the lab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8106FC2-2568-4AA5-AA57-165E12FD199F}"/>
              </a:ext>
            </a:extLst>
          </p:cNvPr>
          <p:cNvSpPr txBox="1">
            <a:spLocks/>
          </p:cNvSpPr>
          <p:nvPr/>
        </p:nvSpPr>
        <p:spPr>
          <a:xfrm>
            <a:off x="6429194" y="1531143"/>
            <a:ext cx="4894119" cy="45081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Work Sans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34E4C4-2054-403C-BE84-130CF7153065}"/>
              </a:ext>
            </a:extLst>
          </p:cNvPr>
          <p:cNvSpPr txBox="1"/>
          <p:nvPr/>
        </p:nvSpPr>
        <p:spPr>
          <a:xfrm>
            <a:off x="1111623" y="6488668"/>
            <a:ext cx="426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*We have questions for you on how to help</a:t>
            </a:r>
          </a:p>
        </p:txBody>
      </p:sp>
      <p:pic>
        <p:nvPicPr>
          <p:cNvPr id="7" name="Picture 2" descr="The rush of an oil pipeline. Oil spill.&#10;Pollution of the environment.">
            <a:extLst>
              <a:ext uri="{FF2B5EF4-FFF2-40B4-BE49-F238E27FC236}">
                <a16:creationId xmlns:a16="http://schemas.microsoft.com/office/drawing/2014/main" id="{40DFB4A4-4E80-4FD6-AB42-665B4997B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615" y="283890"/>
            <a:ext cx="2039150" cy="203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241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6AC945F-0E22-4362-BD13-33BF955241A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251828D-3DE9-3E44-97D7-36121A7E6C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Katie Payne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89E1DF-02BE-954A-BE75-8161DD9C2C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sz="5000" dirty="0"/>
              <a:t>Business Development Manager</a:t>
            </a:r>
          </a:p>
          <a:p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9992A92-0FD6-437E-ADAF-DC6A0A8DC40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B55C8C3-E823-8D47-82C3-5D7DCDF1CF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Director, Environmental Toxicology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D960931-01A1-8244-8A82-247BA7C875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Peter </a:t>
            </a:r>
            <a:r>
              <a:rPr lang="en-US" dirty="0" err="1"/>
              <a:t>Arth</a:t>
            </a:r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0B3BF16-609A-42E4-A2C5-338CD7D5502D}"/>
              </a:ext>
            </a:extLst>
          </p:cNvPr>
          <p:cNvSpPr txBox="1">
            <a:spLocks/>
          </p:cNvSpPr>
          <p:nvPr/>
        </p:nvSpPr>
        <p:spPr>
          <a:xfrm>
            <a:off x="3975301" y="2357129"/>
            <a:ext cx="7835826" cy="422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accent2"/>
                </a:solidFill>
                <a:latin typeface="Work Sans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katie.payne@enthalpy.com</a:t>
            </a:r>
            <a:endParaRPr lang="en-US" sz="4400" dirty="0">
              <a:solidFill>
                <a:srgbClr val="0070C0"/>
              </a:solidFill>
            </a:endParaRPr>
          </a:p>
          <a:p>
            <a:endParaRPr lang="en-US" sz="4400" dirty="0"/>
          </a:p>
          <a:p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A8E81AA-6D46-4302-A339-28158E2218BF}"/>
              </a:ext>
            </a:extLst>
          </p:cNvPr>
          <p:cNvSpPr txBox="1">
            <a:spLocks/>
          </p:cNvSpPr>
          <p:nvPr/>
        </p:nvSpPr>
        <p:spPr>
          <a:xfrm>
            <a:off x="3975301" y="5498332"/>
            <a:ext cx="7835826" cy="422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accent2"/>
                </a:solidFill>
                <a:latin typeface="Work Sans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0070C0"/>
                </a:solidFill>
                <a:hlinkClick r:id="rId6"/>
              </a:rPr>
              <a:t>peter.arth@enthalpy.com</a:t>
            </a:r>
            <a:endParaRPr lang="en-US" sz="4400" dirty="0">
              <a:solidFill>
                <a:srgbClr val="0070C0"/>
              </a:solidFill>
            </a:endParaRPr>
          </a:p>
          <a:p>
            <a:endParaRPr lang="en-US" sz="4400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A5E09B3-BC2D-4E62-870F-C464D5F2EE40}"/>
              </a:ext>
            </a:extLst>
          </p:cNvPr>
          <p:cNvSpPr txBox="1">
            <a:spLocks/>
          </p:cNvSpPr>
          <p:nvPr/>
        </p:nvSpPr>
        <p:spPr>
          <a:xfrm>
            <a:off x="4014502" y="2727949"/>
            <a:ext cx="7835826" cy="422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accent2"/>
                </a:solidFill>
                <a:latin typeface="Work Sans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0070C0"/>
                </a:solidFill>
              </a:rPr>
              <a:t>858-587-7333 x14012</a:t>
            </a:r>
          </a:p>
          <a:p>
            <a:endParaRPr 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1B210A84-3B87-4E59-A096-D54CAC6C6DFA}"/>
              </a:ext>
            </a:extLst>
          </p:cNvPr>
          <p:cNvSpPr txBox="1">
            <a:spLocks/>
          </p:cNvSpPr>
          <p:nvPr/>
        </p:nvSpPr>
        <p:spPr>
          <a:xfrm>
            <a:off x="3975174" y="5875690"/>
            <a:ext cx="7835826" cy="422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accent2"/>
                </a:solidFill>
                <a:latin typeface="Work Sans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0070C0"/>
                </a:solidFill>
              </a:rPr>
              <a:t>858-587-7333 x14019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91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A739F-719D-6B44-9310-53D0E3908C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65280" y="252167"/>
            <a:ext cx="6336790" cy="868680"/>
          </a:xfrm>
        </p:spPr>
        <p:txBody>
          <a:bodyPr>
            <a:normAutofit/>
          </a:bodyPr>
          <a:lstStyle/>
          <a:p>
            <a:r>
              <a:rPr lang="en-US" dirty="0"/>
              <a:t>Financial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1D84EFC2-F98A-46B9-9574-36020AC5F9EC}"/>
              </a:ext>
            </a:extLst>
          </p:cNvPr>
          <p:cNvSpPr txBox="1">
            <a:spLocks/>
          </p:cNvSpPr>
          <p:nvPr/>
        </p:nvSpPr>
        <p:spPr>
          <a:xfrm>
            <a:off x="1462505" y="1466176"/>
            <a:ext cx="4894119" cy="45081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Work Sans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8106FC2-2568-4AA5-AA57-165E12FD199F}"/>
              </a:ext>
            </a:extLst>
          </p:cNvPr>
          <p:cNvSpPr txBox="1">
            <a:spLocks/>
          </p:cNvSpPr>
          <p:nvPr/>
        </p:nvSpPr>
        <p:spPr>
          <a:xfrm>
            <a:off x="6429194" y="1531143"/>
            <a:ext cx="4894119" cy="45081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Work Sans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8CE44E39-E1B8-4AF9-AC94-599A8A1D7B3F}"/>
              </a:ext>
            </a:extLst>
          </p:cNvPr>
          <p:cNvSpPr txBox="1">
            <a:spLocks/>
          </p:cNvSpPr>
          <p:nvPr/>
        </p:nvSpPr>
        <p:spPr>
          <a:xfrm>
            <a:off x="1166232" y="1576653"/>
            <a:ext cx="4894119" cy="45081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Work Sans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Variables to consider</a:t>
            </a:r>
          </a:p>
          <a:p>
            <a:pPr lvl="1"/>
            <a:r>
              <a:rPr lang="en-US" dirty="0"/>
              <a:t>Routine monitoring</a:t>
            </a:r>
          </a:p>
          <a:p>
            <a:pPr lvl="1"/>
            <a:r>
              <a:rPr lang="en-US" dirty="0"/>
              <a:t>MMEL exceedance (historical data review)</a:t>
            </a:r>
          </a:p>
          <a:p>
            <a:r>
              <a:rPr lang="en-US" dirty="0"/>
              <a:t>Writing RFPs that allow for alternate cost strategies</a:t>
            </a:r>
          </a:p>
          <a:p>
            <a:pPr lvl="1"/>
            <a:r>
              <a:rPr lang="en-US" dirty="0"/>
              <a:t>Replication</a:t>
            </a:r>
          </a:p>
          <a:p>
            <a:pPr lvl="1"/>
            <a:r>
              <a:rPr lang="en-US" dirty="0"/>
              <a:t>IWC vs. full dilution series</a:t>
            </a:r>
          </a:p>
          <a:p>
            <a:pPr lvl="1"/>
            <a:r>
              <a:rPr lang="en-US" dirty="0"/>
              <a:t>How can we help procurement process?</a:t>
            </a:r>
          </a:p>
        </p:txBody>
      </p:sp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55ACDB9A-28F1-4541-9243-D94349D07A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7276670"/>
              </p:ext>
            </p:extLst>
          </p:nvPr>
        </p:nvGraphicFramePr>
        <p:xfrm>
          <a:off x="6911974" y="1968501"/>
          <a:ext cx="4894119" cy="3234656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483939">
                  <a:extLst>
                    <a:ext uri="{9D8B030D-6E8A-4147-A177-3AD203B41FA5}">
                      <a16:colId xmlns:a16="http://schemas.microsoft.com/office/drawing/2014/main" val="2719495580"/>
                    </a:ext>
                  </a:extLst>
                </a:gridCol>
                <a:gridCol w="1752599">
                  <a:extLst>
                    <a:ext uri="{9D8B030D-6E8A-4147-A177-3AD203B41FA5}">
                      <a16:colId xmlns:a16="http://schemas.microsoft.com/office/drawing/2014/main" val="1316887740"/>
                    </a:ext>
                  </a:extLst>
                </a:gridCol>
                <a:gridCol w="1657581">
                  <a:extLst>
                    <a:ext uri="{9D8B030D-6E8A-4147-A177-3AD203B41FA5}">
                      <a16:colId xmlns:a16="http://schemas.microsoft.com/office/drawing/2014/main" val="3187624461"/>
                    </a:ext>
                  </a:extLst>
                </a:gridCol>
              </a:tblGrid>
              <a:tr h="59727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replicates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 replicates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893775"/>
                  </a:ext>
                </a:extLst>
              </a:tr>
              <a:tr h="861489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Unit Test Cost (x 4 quarters)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$100 x 4 = $400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$130 x 4 = $520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881893"/>
                  </a:ext>
                </a:extLst>
              </a:tr>
              <a:tr h="861489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One MMEL Event Test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$100 x 2 = $200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4973819"/>
                  </a:ext>
                </a:extLst>
              </a:tr>
              <a:tr h="861489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 Annual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22890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97FF242-8F66-4827-9AF5-9CF7EACDB07D}"/>
              </a:ext>
            </a:extLst>
          </p:cNvPr>
          <p:cNvSpPr txBox="1"/>
          <p:nvPr/>
        </p:nvSpPr>
        <p:spPr>
          <a:xfrm>
            <a:off x="8332429" y="1391987"/>
            <a:ext cx="216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Work Sans Medium" panose="020B0604020202020204" charset="0"/>
              </a:rPr>
              <a:t>C. </a:t>
            </a:r>
            <a:r>
              <a:rPr lang="en-US" i="1" dirty="0" err="1">
                <a:latin typeface="Work Sans Medium" panose="020B0604020202020204" charset="0"/>
              </a:rPr>
              <a:t>dubia</a:t>
            </a:r>
            <a:r>
              <a:rPr lang="en-US" i="1" dirty="0">
                <a:latin typeface="Work Sans Medium" panose="020B0604020202020204" charset="0"/>
              </a:rPr>
              <a:t> </a:t>
            </a:r>
            <a:r>
              <a:rPr lang="en-US" dirty="0">
                <a:latin typeface="Work Sans Medium" panose="020B0604020202020204" charset="0"/>
              </a:rPr>
              <a:t>Example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376A53-C8F4-4B0A-8721-880D1243E012}"/>
              </a:ext>
            </a:extLst>
          </p:cNvPr>
          <p:cNvSpPr txBox="1"/>
          <p:nvPr/>
        </p:nvSpPr>
        <p:spPr>
          <a:xfrm>
            <a:off x="7224934" y="5382620"/>
            <a:ext cx="4339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2"/>
                </a:solidFill>
                <a:latin typeface="Work Sans" panose="020B0604020202020204" charset="0"/>
              </a:rPr>
              <a:t>No, the test cost isn’t really $100, we just wanted to keep the math easy for this example!</a:t>
            </a:r>
            <a:endParaRPr lang="en-US" sz="1200" dirty="0">
              <a:solidFill>
                <a:schemeClr val="accent2"/>
              </a:solidFill>
              <a:latin typeface="Work Sans" panose="020B060402020202020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BBA7D2-EA97-41A4-9EDF-1013CD929F9A}"/>
              </a:ext>
            </a:extLst>
          </p:cNvPr>
          <p:cNvSpPr/>
          <p:nvPr/>
        </p:nvSpPr>
        <p:spPr>
          <a:xfrm>
            <a:off x="8441635" y="2597426"/>
            <a:ext cx="609600" cy="278296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2F7605-A408-42D0-BD48-9A38657B962F}"/>
              </a:ext>
            </a:extLst>
          </p:cNvPr>
          <p:cNvSpPr/>
          <p:nvPr/>
        </p:nvSpPr>
        <p:spPr>
          <a:xfrm>
            <a:off x="10119895" y="2610678"/>
            <a:ext cx="609600" cy="278296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B37213-D051-4EEF-90DC-7FDB5F6940CC}"/>
              </a:ext>
            </a:extLst>
          </p:cNvPr>
          <p:cNvSpPr/>
          <p:nvPr/>
        </p:nvSpPr>
        <p:spPr>
          <a:xfrm rot="10800000" flipV="1">
            <a:off x="8594035" y="4320208"/>
            <a:ext cx="2970668" cy="450575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2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A739F-719D-6B44-9310-53D0E3908C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65280" y="252167"/>
            <a:ext cx="6336790" cy="868680"/>
          </a:xfrm>
        </p:spPr>
        <p:txBody>
          <a:bodyPr>
            <a:normAutofit/>
          </a:bodyPr>
          <a:lstStyle/>
          <a:p>
            <a:r>
              <a:rPr lang="en-US" dirty="0"/>
              <a:t>Regulatory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1D84EFC2-F98A-46B9-9574-36020AC5F9EC}"/>
              </a:ext>
            </a:extLst>
          </p:cNvPr>
          <p:cNvSpPr txBox="1">
            <a:spLocks/>
          </p:cNvSpPr>
          <p:nvPr/>
        </p:nvSpPr>
        <p:spPr>
          <a:xfrm>
            <a:off x="1462505" y="1466176"/>
            <a:ext cx="4894119" cy="45081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Work Sans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8DBFC-A290-496C-B2A2-7A79E7497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94" y="3663417"/>
            <a:ext cx="5363323" cy="2476846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4D919FC2-6816-4F59-AAB3-CD27D6A5F16A}"/>
              </a:ext>
            </a:extLst>
          </p:cNvPr>
          <p:cNvSpPr txBox="1">
            <a:spLocks/>
          </p:cNvSpPr>
          <p:nvPr/>
        </p:nvSpPr>
        <p:spPr>
          <a:xfrm>
            <a:off x="1265280" y="1840115"/>
            <a:ext cx="4894119" cy="45081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Work Sans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Have your draft permit reviewed by</a:t>
            </a:r>
          </a:p>
          <a:p>
            <a:pPr lvl="1"/>
            <a:r>
              <a:rPr lang="en-US" dirty="0"/>
              <a:t>An engineer</a:t>
            </a:r>
          </a:p>
          <a:p>
            <a:pPr lvl="1"/>
            <a:r>
              <a:rPr lang="en-US" dirty="0"/>
              <a:t>A laboratory</a:t>
            </a:r>
          </a:p>
          <a:p>
            <a:pPr lvl="1"/>
            <a:r>
              <a:rPr lang="en-US" dirty="0"/>
              <a:t>A lawyer</a:t>
            </a:r>
          </a:p>
          <a:p>
            <a:r>
              <a:rPr lang="en-US" dirty="0"/>
              <a:t>Talk to other dischargers about their own process hiccups</a:t>
            </a:r>
          </a:p>
          <a:p>
            <a:r>
              <a:rPr lang="en-US" dirty="0"/>
              <a:t>Check TRE workplan requirements and review the plan meets current conditions.</a:t>
            </a:r>
          </a:p>
        </p:txBody>
      </p:sp>
    </p:spTree>
    <p:extLst>
      <p:ext uri="{BB962C8B-B14F-4D97-AF65-F5344CB8AC3E}">
        <p14:creationId xmlns:p14="http://schemas.microsoft.com/office/powerpoint/2010/main" val="3794182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A739F-719D-6B44-9310-53D0E3908C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65280" y="252167"/>
            <a:ext cx="6336790" cy="868680"/>
          </a:xfrm>
        </p:spPr>
        <p:txBody>
          <a:bodyPr>
            <a:normAutofit/>
          </a:bodyPr>
          <a:lstStyle/>
          <a:p>
            <a:r>
              <a:rPr lang="en-US" dirty="0"/>
              <a:t>Operational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1D84EFC2-F98A-46B9-9574-36020AC5F9EC}"/>
              </a:ext>
            </a:extLst>
          </p:cNvPr>
          <p:cNvSpPr txBox="1">
            <a:spLocks/>
          </p:cNvSpPr>
          <p:nvPr/>
        </p:nvSpPr>
        <p:spPr>
          <a:xfrm>
            <a:off x="1462505" y="1466176"/>
            <a:ext cx="4894119" cy="45081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Work Sans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8106FC2-2568-4AA5-AA57-165E12FD199F}"/>
              </a:ext>
            </a:extLst>
          </p:cNvPr>
          <p:cNvSpPr txBox="1">
            <a:spLocks/>
          </p:cNvSpPr>
          <p:nvPr/>
        </p:nvSpPr>
        <p:spPr>
          <a:xfrm>
            <a:off x="6429194" y="1531143"/>
            <a:ext cx="4894119" cy="45081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Work Sans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18B328C-6629-4838-B7ED-7464D3755A46}"/>
              </a:ext>
            </a:extLst>
          </p:cNvPr>
          <p:cNvSpPr txBox="1">
            <a:spLocks/>
          </p:cNvSpPr>
          <p:nvPr/>
        </p:nvSpPr>
        <p:spPr>
          <a:xfrm>
            <a:off x="1498790" y="1575669"/>
            <a:ext cx="4894119" cy="45081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Work Sans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Work Sans Medium" panose="020B0604020202020204" charset="0"/>
              </a:rPr>
              <a:t>Scenario planning for individual situation</a:t>
            </a:r>
          </a:p>
          <a:p>
            <a:r>
              <a:rPr lang="en-US">
                <a:latin typeface="Work Sans Medium" panose="020B0604020202020204" charset="0"/>
              </a:rPr>
              <a:t>Communicate with the lab</a:t>
            </a:r>
          </a:p>
          <a:p>
            <a:pPr lvl="1"/>
            <a:r>
              <a:rPr lang="en-US">
                <a:latin typeface="Work Sans" panose="020B0604020202020204" charset="0"/>
              </a:rPr>
              <a:t>Permit review prior to testing</a:t>
            </a:r>
          </a:p>
          <a:p>
            <a:pPr lvl="1"/>
            <a:r>
              <a:rPr lang="en-US">
                <a:latin typeface="Work Sans" panose="020B0604020202020204" charset="0"/>
              </a:rPr>
              <a:t>Goals and constraints</a:t>
            </a:r>
          </a:p>
          <a:p>
            <a:pPr lvl="1"/>
            <a:r>
              <a:rPr lang="en-US">
                <a:latin typeface="Work Sans" panose="020B0604020202020204" charset="0"/>
              </a:rPr>
              <a:t>Expected schedules, holding time, transportation arrangements</a:t>
            </a:r>
          </a:p>
          <a:p>
            <a:pPr lvl="1"/>
            <a:r>
              <a:rPr lang="en-US">
                <a:latin typeface="Work Sans" panose="020B0604020202020204" charset="0"/>
              </a:rPr>
              <a:t>Changes and challenges</a:t>
            </a:r>
          </a:p>
          <a:p>
            <a:pPr lvl="1"/>
            <a:r>
              <a:rPr lang="en-US">
                <a:latin typeface="Work Sans" panose="020B0604020202020204" charset="0"/>
              </a:rPr>
              <a:t>Progress and results</a:t>
            </a:r>
          </a:p>
          <a:p>
            <a:pPr lvl="1"/>
            <a:r>
              <a:rPr lang="en-US">
                <a:latin typeface="Work Sans" panose="020B0604020202020204" charset="0"/>
              </a:rPr>
              <a:t>Regulatory engagement</a:t>
            </a:r>
            <a:endParaRPr lang="en-US" dirty="0">
              <a:latin typeface="Work Sans" panose="020B0604020202020204" charset="0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95F3F9D6-9FD8-4572-BBCD-DE3397F9A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79" y="782291"/>
            <a:ext cx="5405417" cy="304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353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6AC945F-0E22-4362-BD13-33BF955241A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251828D-3DE9-3E44-97D7-36121A7E6C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Katie Payne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89E1DF-02BE-954A-BE75-8161DD9C2C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sz="5000" dirty="0"/>
              <a:t>Business Development Manager</a:t>
            </a:r>
          </a:p>
          <a:p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9992A92-0FD6-437E-ADAF-DC6A0A8DC40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B55C8C3-E823-8D47-82C3-5D7DCDF1CF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Director, Environmental Toxicology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D960931-01A1-8244-8A82-247BA7C875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Peter </a:t>
            </a:r>
            <a:r>
              <a:rPr lang="en-US" dirty="0" err="1"/>
              <a:t>Arth</a:t>
            </a:r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0B3BF16-609A-42E4-A2C5-338CD7D5502D}"/>
              </a:ext>
            </a:extLst>
          </p:cNvPr>
          <p:cNvSpPr txBox="1">
            <a:spLocks/>
          </p:cNvSpPr>
          <p:nvPr/>
        </p:nvSpPr>
        <p:spPr>
          <a:xfrm>
            <a:off x="3975301" y="2357129"/>
            <a:ext cx="7835826" cy="422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accent2"/>
                </a:solidFill>
                <a:latin typeface="Work Sans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katie.payne@enthalpy.com</a:t>
            </a:r>
            <a:endParaRPr lang="en-US" sz="4400" dirty="0">
              <a:solidFill>
                <a:srgbClr val="0070C0"/>
              </a:solidFill>
            </a:endParaRPr>
          </a:p>
          <a:p>
            <a:endParaRPr lang="en-US" sz="4400" dirty="0"/>
          </a:p>
          <a:p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A8E81AA-6D46-4302-A339-28158E2218BF}"/>
              </a:ext>
            </a:extLst>
          </p:cNvPr>
          <p:cNvSpPr txBox="1">
            <a:spLocks/>
          </p:cNvSpPr>
          <p:nvPr/>
        </p:nvSpPr>
        <p:spPr>
          <a:xfrm>
            <a:off x="3975301" y="5498332"/>
            <a:ext cx="7835826" cy="422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accent2"/>
                </a:solidFill>
                <a:latin typeface="Work Sans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0070C0"/>
                </a:solidFill>
                <a:hlinkClick r:id="rId6"/>
              </a:rPr>
              <a:t>peter.arth@enthalpy.com</a:t>
            </a:r>
            <a:endParaRPr lang="en-US" sz="4400" dirty="0">
              <a:solidFill>
                <a:srgbClr val="0070C0"/>
              </a:solidFill>
            </a:endParaRPr>
          </a:p>
          <a:p>
            <a:endParaRPr lang="en-US" sz="4400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A5E09B3-BC2D-4E62-870F-C464D5F2EE40}"/>
              </a:ext>
            </a:extLst>
          </p:cNvPr>
          <p:cNvSpPr txBox="1">
            <a:spLocks/>
          </p:cNvSpPr>
          <p:nvPr/>
        </p:nvSpPr>
        <p:spPr>
          <a:xfrm>
            <a:off x="4014502" y="2727949"/>
            <a:ext cx="7835826" cy="422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accent2"/>
                </a:solidFill>
                <a:latin typeface="Work Sans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0070C0"/>
                </a:solidFill>
              </a:rPr>
              <a:t>858-587-7333 x14012</a:t>
            </a:r>
          </a:p>
          <a:p>
            <a:endParaRPr 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1B210A84-3B87-4E59-A096-D54CAC6C6DFA}"/>
              </a:ext>
            </a:extLst>
          </p:cNvPr>
          <p:cNvSpPr txBox="1">
            <a:spLocks/>
          </p:cNvSpPr>
          <p:nvPr/>
        </p:nvSpPr>
        <p:spPr>
          <a:xfrm>
            <a:off x="3975174" y="5875690"/>
            <a:ext cx="7835826" cy="422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accent2"/>
                </a:solidFill>
                <a:latin typeface="Work Sans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0070C0"/>
                </a:solidFill>
              </a:rPr>
              <a:t>858-587-7333 x14019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1D1B98-DDDD-4AC1-9C28-945C6A50B138}"/>
              </a:ext>
            </a:extLst>
          </p:cNvPr>
          <p:cNvSpPr txBox="1"/>
          <p:nvPr/>
        </p:nvSpPr>
        <p:spPr>
          <a:xfrm>
            <a:off x="8620137" y="3003005"/>
            <a:ext cx="23484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Enthalpy Analytical</a:t>
            </a:r>
          </a:p>
          <a:p>
            <a:pPr algn="ctr"/>
            <a:r>
              <a:rPr lang="en-US" dirty="0"/>
              <a:t>4340 </a:t>
            </a:r>
            <a:r>
              <a:rPr lang="en-US" dirty="0" err="1"/>
              <a:t>Vandever</a:t>
            </a:r>
            <a:r>
              <a:rPr lang="en-US" dirty="0"/>
              <a:t> Avenue</a:t>
            </a:r>
          </a:p>
          <a:p>
            <a:pPr algn="ctr"/>
            <a:r>
              <a:rPr lang="en-US" dirty="0"/>
              <a:t>San Diego, CA 92120</a:t>
            </a:r>
          </a:p>
          <a:p>
            <a:pPr algn="ctr"/>
            <a:r>
              <a:rPr lang="en-US" dirty="0"/>
              <a:t>858-587-7333</a:t>
            </a:r>
          </a:p>
          <a:p>
            <a:pPr algn="ctr"/>
            <a:r>
              <a:rPr lang="en-US" dirty="0"/>
              <a:t>www.enthalpy.com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DC2B4A-74A1-418F-9D10-EBFF52921E17}"/>
              </a:ext>
            </a:extLst>
          </p:cNvPr>
          <p:cNvSpPr/>
          <p:nvPr/>
        </p:nvSpPr>
        <p:spPr>
          <a:xfrm>
            <a:off x="8620137" y="2889204"/>
            <a:ext cx="2415062" cy="1779614"/>
          </a:xfrm>
          <a:prstGeom prst="rect">
            <a:avLst/>
          </a:prstGeom>
          <a:solidFill>
            <a:schemeClr val="accent4">
              <a:alpha val="25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96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7D5C04-7AFD-414C-A8AE-FE4A9CC61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880" y="2586176"/>
            <a:ext cx="4946905" cy="3890824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Toxicity/Bioassay</a:t>
            </a:r>
          </a:p>
          <a:p>
            <a:r>
              <a:rPr lang="en-US" dirty="0">
                <a:solidFill>
                  <a:schemeClr val="tx1"/>
                </a:solidFill>
              </a:rPr>
              <a:t>Wastewater</a:t>
            </a:r>
          </a:p>
          <a:p>
            <a:r>
              <a:rPr lang="en-US" dirty="0">
                <a:solidFill>
                  <a:schemeClr val="tx1"/>
                </a:solidFill>
              </a:rPr>
              <a:t>Stormwater</a:t>
            </a:r>
          </a:p>
          <a:p>
            <a:r>
              <a:rPr lang="en-US" dirty="0">
                <a:solidFill>
                  <a:schemeClr val="tx1"/>
                </a:solidFill>
              </a:rPr>
              <a:t>Groundwater</a:t>
            </a:r>
          </a:p>
          <a:p>
            <a:r>
              <a:rPr lang="en-US" dirty="0">
                <a:solidFill>
                  <a:schemeClr val="tx1"/>
                </a:solidFill>
              </a:rPr>
              <a:t>Drinking Water</a:t>
            </a:r>
          </a:p>
          <a:p>
            <a:r>
              <a:rPr lang="en-US" dirty="0">
                <a:solidFill>
                  <a:schemeClr val="tx1"/>
                </a:solidFill>
              </a:rPr>
              <a:t>Microbiology</a:t>
            </a:r>
          </a:p>
          <a:p>
            <a:r>
              <a:rPr lang="en-US" dirty="0">
                <a:solidFill>
                  <a:schemeClr val="tx1"/>
                </a:solidFill>
              </a:rPr>
              <a:t>Hazardous Waste</a:t>
            </a:r>
          </a:p>
          <a:p>
            <a:r>
              <a:rPr lang="en-US" dirty="0">
                <a:solidFill>
                  <a:schemeClr val="tx1"/>
                </a:solidFill>
              </a:rPr>
              <a:t>Product Testing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A6872C-2192-3D47-880B-CBF8AB2B3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82" y="381000"/>
            <a:ext cx="4946904" cy="811605"/>
          </a:xfrm>
        </p:spPr>
        <p:txBody>
          <a:bodyPr/>
          <a:lstStyle/>
          <a:p>
            <a:r>
              <a:rPr lang="en-US" dirty="0"/>
              <a:t>Enthalpy Analytical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E2C3EE-CE69-0749-8635-02616687FD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2136" y="1263915"/>
            <a:ext cx="4946650" cy="625475"/>
          </a:xfrm>
        </p:spPr>
        <p:txBody>
          <a:bodyPr/>
          <a:lstStyle/>
          <a:p>
            <a:r>
              <a:rPr lang="en-US" dirty="0"/>
              <a:t>General Capabilities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A0A723C4-DA5A-4F75-A3A6-27143D545CED}"/>
              </a:ext>
            </a:extLst>
          </p:cNvPr>
          <p:cNvSpPr/>
          <p:nvPr/>
        </p:nvSpPr>
        <p:spPr>
          <a:xfrm rot="4651466">
            <a:off x="4273535" y="1877715"/>
            <a:ext cx="653512" cy="1276036"/>
          </a:xfrm>
          <a:prstGeom prst="down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329E3FC-081F-44A6-A29F-C5B152B9D1FD}"/>
              </a:ext>
            </a:extLst>
          </p:cNvPr>
          <p:cNvSpPr txBox="1">
            <a:spLocks/>
          </p:cNvSpPr>
          <p:nvPr/>
        </p:nvSpPr>
        <p:spPr>
          <a:xfrm>
            <a:off x="6419574" y="2569520"/>
            <a:ext cx="4946905" cy="3890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Work Sans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Sediment</a:t>
            </a:r>
          </a:p>
          <a:p>
            <a:r>
              <a:rPr lang="en-US" dirty="0">
                <a:solidFill>
                  <a:schemeClr val="tx1"/>
                </a:solidFill>
              </a:rPr>
              <a:t>Soil</a:t>
            </a:r>
          </a:p>
          <a:p>
            <a:r>
              <a:rPr lang="en-US" dirty="0">
                <a:solidFill>
                  <a:schemeClr val="tx1"/>
                </a:solidFill>
              </a:rPr>
              <a:t>PFAS</a:t>
            </a:r>
          </a:p>
          <a:p>
            <a:r>
              <a:rPr lang="en-US" dirty="0">
                <a:solidFill>
                  <a:schemeClr val="tx1"/>
                </a:solidFill>
              </a:rPr>
              <a:t>Ambient &amp; Indoor Air Quality</a:t>
            </a:r>
          </a:p>
          <a:p>
            <a:r>
              <a:rPr lang="en-US" dirty="0">
                <a:solidFill>
                  <a:schemeClr val="tx1"/>
                </a:solidFill>
              </a:rPr>
              <a:t>Soil-Gas</a:t>
            </a:r>
          </a:p>
          <a:p>
            <a:r>
              <a:rPr lang="en-US" dirty="0">
                <a:solidFill>
                  <a:schemeClr val="tx1"/>
                </a:solidFill>
              </a:rPr>
              <a:t>Stationary Source Emissions</a:t>
            </a:r>
          </a:p>
          <a:p>
            <a:r>
              <a:rPr lang="en-US" dirty="0">
                <a:solidFill>
                  <a:schemeClr val="tx1"/>
                </a:solidFill>
              </a:rPr>
              <a:t>Emergency Response</a:t>
            </a:r>
          </a:p>
          <a:p>
            <a:r>
              <a:rPr lang="en-US" dirty="0">
                <a:solidFill>
                  <a:schemeClr val="tx1"/>
                </a:solidFill>
              </a:rPr>
              <a:t>Fire Response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7A4DEC-E9EE-40B8-ADDC-5C456B54E3A8}"/>
              </a:ext>
            </a:extLst>
          </p:cNvPr>
          <p:cNvSpPr/>
          <p:nvPr/>
        </p:nvSpPr>
        <p:spPr>
          <a:xfrm>
            <a:off x="7789025" y="456312"/>
            <a:ext cx="4084322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A49AFA-EB75-433D-A460-7A7491358293}"/>
              </a:ext>
            </a:extLst>
          </p:cNvPr>
          <p:cNvSpPr txBox="1"/>
          <p:nvPr/>
        </p:nvSpPr>
        <p:spPr>
          <a:xfrm>
            <a:off x="7789025" y="589586"/>
            <a:ext cx="41365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 learn more, visit the Enthalpy website:</a:t>
            </a:r>
          </a:p>
          <a:p>
            <a:pPr algn="ctr"/>
            <a:r>
              <a:rPr lang="en-US" b="1" dirty="0"/>
              <a:t>https://enthalpy.com/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377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FB8B06-0A85-8F47-8BD1-8F2625667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882" y="2326310"/>
            <a:ext cx="5430954" cy="278361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Wastewater</a:t>
            </a:r>
          </a:p>
          <a:p>
            <a:r>
              <a:rPr lang="en-US" dirty="0"/>
              <a:t>Stormwater</a:t>
            </a:r>
          </a:p>
          <a:p>
            <a:r>
              <a:rPr lang="en-US" dirty="0"/>
              <a:t>Sediment</a:t>
            </a:r>
          </a:p>
          <a:p>
            <a:r>
              <a:rPr lang="en-US" dirty="0"/>
              <a:t>Product Support</a:t>
            </a:r>
          </a:p>
          <a:p>
            <a:r>
              <a:rPr lang="en-US" dirty="0"/>
              <a:t>Soil</a:t>
            </a:r>
          </a:p>
          <a:p>
            <a:r>
              <a:rPr lang="en-US" dirty="0"/>
              <a:t>Groundwater</a:t>
            </a:r>
          </a:p>
          <a:p>
            <a:r>
              <a:rPr lang="en-US" dirty="0"/>
              <a:t>Ambient Water Quality Monitoring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744CCB4-9429-4344-8AAF-9FD8995AF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82" y="660497"/>
            <a:ext cx="4946904" cy="1195653"/>
          </a:xfrm>
        </p:spPr>
        <p:txBody>
          <a:bodyPr/>
          <a:lstStyle/>
          <a:p>
            <a:r>
              <a:rPr lang="en-US" dirty="0"/>
              <a:t>Major Toxicity Service Areas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0BE6C25E-8435-4C89-967C-416460729EA1}"/>
              </a:ext>
            </a:extLst>
          </p:cNvPr>
          <p:cNvSpPr txBox="1">
            <a:spLocks/>
          </p:cNvSpPr>
          <p:nvPr/>
        </p:nvSpPr>
        <p:spPr>
          <a:xfrm>
            <a:off x="6632836" y="644014"/>
            <a:ext cx="4946904" cy="11956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3"/>
                </a:solidFill>
                <a:latin typeface="Bitter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Toxicity Support Services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7C33ABC-55AC-4DB4-B691-5467B4E7F72B}"/>
              </a:ext>
            </a:extLst>
          </p:cNvPr>
          <p:cNvSpPr txBox="1">
            <a:spLocks/>
          </p:cNvSpPr>
          <p:nvPr/>
        </p:nvSpPr>
        <p:spPr>
          <a:xfrm>
            <a:off x="6516216" y="2326310"/>
            <a:ext cx="5430954" cy="27836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Work Sans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Bioassay Testing</a:t>
            </a:r>
          </a:p>
          <a:p>
            <a:r>
              <a:rPr lang="en-US" dirty="0"/>
              <a:t>Identification and Reduction</a:t>
            </a:r>
          </a:p>
          <a:p>
            <a:r>
              <a:rPr lang="en-US" dirty="0"/>
              <a:t>Regulatory Support</a:t>
            </a:r>
          </a:p>
          <a:p>
            <a:r>
              <a:rPr lang="en-US" dirty="0"/>
              <a:t>Data Validation</a:t>
            </a:r>
          </a:p>
          <a:p>
            <a:r>
              <a:rPr lang="en-US" dirty="0"/>
              <a:t>Site-Specific Criteria Development</a:t>
            </a:r>
          </a:p>
          <a:p>
            <a:r>
              <a:rPr lang="en-US" dirty="0"/>
              <a:t>Method Development, R&amp;D </a:t>
            </a:r>
          </a:p>
          <a:p>
            <a:r>
              <a:rPr lang="en-US" dirty="0"/>
              <a:t>Special Studies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659674-DB8D-444A-99A7-6CFC038B1E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68" b="23387"/>
          <a:stretch/>
        </p:blipFill>
        <p:spPr>
          <a:xfrm>
            <a:off x="825754" y="5548928"/>
            <a:ext cx="11348317" cy="134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99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FB8B06-0A85-8F47-8BD1-8F2625667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881" y="1968860"/>
            <a:ext cx="5430954" cy="2783614"/>
          </a:xfrm>
        </p:spPr>
        <p:txBody>
          <a:bodyPr/>
          <a:lstStyle/>
          <a:p>
            <a:r>
              <a:rPr lang="en-US" dirty="0"/>
              <a:t>West Coast Location:  San Diego, CA</a:t>
            </a:r>
          </a:p>
          <a:p>
            <a:pPr lvl="1"/>
            <a:r>
              <a:rPr lang="en-US" dirty="0"/>
              <a:t>Formerly Nautilus Environmental</a:t>
            </a:r>
          </a:p>
          <a:p>
            <a:r>
              <a:rPr lang="en-US" dirty="0"/>
              <a:t>Responsive, applied scientists</a:t>
            </a:r>
          </a:p>
          <a:p>
            <a:r>
              <a:rPr lang="en-US" dirty="0"/>
              <a:t>Focused on toxicity</a:t>
            </a:r>
          </a:p>
          <a:p>
            <a:r>
              <a:rPr lang="en-US" dirty="0"/>
              <a:t>National, State, &amp; Regional accreditations</a:t>
            </a:r>
          </a:p>
          <a:p>
            <a:pPr lvl="1"/>
            <a:r>
              <a:rPr lang="en-US" dirty="0"/>
              <a:t>Including CA ELAP and TNI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744CCB4-9429-4344-8AAF-9FD8995AF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Enthalpy’s Toxicity &amp; Consulting Group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DD90886-1E51-418E-829A-76CAA5794A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746" y="1006641"/>
            <a:ext cx="3846095" cy="23001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7BAB86-72BD-4D9D-AD44-AE3CE9738BC3}"/>
              </a:ext>
            </a:extLst>
          </p:cNvPr>
          <p:cNvSpPr txBox="1"/>
          <p:nvPr/>
        </p:nvSpPr>
        <p:spPr>
          <a:xfrm>
            <a:off x="1897051" y="5350766"/>
            <a:ext cx="9471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accent4"/>
                </a:solidFill>
              </a:rPr>
              <a:t>Generating high quality, legally defensible data for science-based solutions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6C49C6-67A4-4CDB-8371-EE548B396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5563" y="2727412"/>
            <a:ext cx="831672" cy="2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1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FB8B06-0A85-8F47-8BD1-8F2625667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881" y="1968859"/>
            <a:ext cx="5430954" cy="4347719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4"/>
                </a:solidFill>
              </a:rPr>
              <a:t>Experts in all aspects of toxicity testing</a:t>
            </a:r>
          </a:p>
          <a:p>
            <a:pPr lvl="1"/>
            <a:r>
              <a:rPr lang="en-US" dirty="0"/>
              <a:t>Study design, planning, execution</a:t>
            </a:r>
          </a:p>
          <a:p>
            <a:pPr lvl="1"/>
            <a:r>
              <a:rPr lang="en-US" dirty="0"/>
              <a:t>Quality assurance and review</a:t>
            </a:r>
          </a:p>
          <a:p>
            <a:pPr lvl="1"/>
            <a:r>
              <a:rPr lang="en-US" dirty="0"/>
              <a:t>Data analysis, integration, interpretation</a:t>
            </a:r>
          </a:p>
          <a:p>
            <a:pPr lvl="1"/>
            <a:r>
              <a:rPr lang="en-US" dirty="0"/>
              <a:t>Regulatory support</a:t>
            </a:r>
          </a:p>
          <a:p>
            <a:r>
              <a:rPr lang="en-US" dirty="0">
                <a:solidFill>
                  <a:schemeClr val="accent4"/>
                </a:solidFill>
              </a:rPr>
              <a:t>Reliable partners</a:t>
            </a:r>
          </a:p>
          <a:p>
            <a:pPr lvl="1"/>
            <a:r>
              <a:rPr lang="en-US" dirty="0"/>
              <a:t>Resource to clients</a:t>
            </a:r>
          </a:p>
          <a:p>
            <a:pPr lvl="1"/>
            <a:r>
              <a:rPr lang="en-US" dirty="0"/>
              <a:t>We can help and educate</a:t>
            </a:r>
          </a:p>
          <a:p>
            <a:r>
              <a:rPr lang="en-US" dirty="0">
                <a:solidFill>
                  <a:schemeClr val="accent4"/>
                </a:solidFill>
              </a:rPr>
              <a:t>Core communication philosophy</a:t>
            </a:r>
          </a:p>
          <a:p>
            <a:pPr lvl="1"/>
            <a:r>
              <a:rPr lang="en-US" dirty="0"/>
              <a:t>Proactive approach</a:t>
            </a:r>
          </a:p>
          <a:p>
            <a:pPr lvl="1"/>
            <a:r>
              <a:rPr lang="en-US" dirty="0"/>
              <a:t>Ensuring questions that deliver meaningful answers, guided by data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744CCB4-9429-4344-8AAF-9FD8995AF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Enthalpy’s Toxicity &amp; Consulting Group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6CF99C-C9D2-49E1-9305-1CBF3686F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9487" y="412067"/>
            <a:ext cx="1573586" cy="1573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EC8FAD-8CD6-48AA-A81E-5C2CBDB0CF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t="8076" r="5136" b="10902"/>
          <a:stretch/>
        </p:blipFill>
        <p:spPr>
          <a:xfrm>
            <a:off x="8382068" y="2370293"/>
            <a:ext cx="1456330" cy="1590355"/>
          </a:xfrm>
          <a:prstGeom prst="rect">
            <a:avLst/>
          </a:prstGeom>
        </p:spPr>
      </p:pic>
      <p:pic>
        <p:nvPicPr>
          <p:cNvPr id="1026" name="Picture 2" descr="Kasey Skrivseth">
            <a:extLst>
              <a:ext uri="{FF2B5EF4-FFF2-40B4-BE49-F238E27FC236}">
                <a16:creationId xmlns:a16="http://schemas.microsoft.com/office/drawing/2014/main" id="{4D25EE32-0713-4A81-93E0-D710DD9DA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259" y="3906900"/>
            <a:ext cx="1565718" cy="157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F49E24-7904-4A8D-A0ED-8C8D0FFF3460}"/>
              </a:ext>
            </a:extLst>
          </p:cNvPr>
          <p:cNvSpPr txBox="1"/>
          <p:nvPr/>
        </p:nvSpPr>
        <p:spPr>
          <a:xfrm>
            <a:off x="9982471" y="2126115"/>
            <a:ext cx="2015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Adrienne </a:t>
            </a:r>
            <a:r>
              <a:rPr lang="en-US" dirty="0" err="1"/>
              <a:t>Cibor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Sr. Project Manager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B28D5D-B191-4D15-87E1-573E1A9BFC94}"/>
              </a:ext>
            </a:extLst>
          </p:cNvPr>
          <p:cNvSpPr txBox="1"/>
          <p:nvPr/>
        </p:nvSpPr>
        <p:spPr>
          <a:xfrm>
            <a:off x="8239257" y="4047362"/>
            <a:ext cx="1741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Barbara </a:t>
            </a:r>
            <a:r>
              <a:rPr lang="en-US" dirty="0" err="1"/>
              <a:t>Orelo</a:t>
            </a:r>
            <a:endParaRPr lang="en-US" dirty="0"/>
          </a:p>
          <a:p>
            <a:pPr algn="ctr"/>
            <a:r>
              <a:rPr lang="en-US" dirty="0"/>
              <a:t>Project Manager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1B86DC-999B-4AD8-8798-F5556158C189}"/>
              </a:ext>
            </a:extLst>
          </p:cNvPr>
          <p:cNvSpPr txBox="1"/>
          <p:nvPr/>
        </p:nvSpPr>
        <p:spPr>
          <a:xfrm>
            <a:off x="10048954" y="5634389"/>
            <a:ext cx="1741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Kasey </a:t>
            </a:r>
            <a:r>
              <a:rPr lang="en-US" dirty="0" err="1"/>
              <a:t>Skrivseth</a:t>
            </a:r>
            <a:endParaRPr lang="en-US" dirty="0"/>
          </a:p>
          <a:p>
            <a:pPr algn="ctr"/>
            <a:r>
              <a:rPr lang="en-US" dirty="0"/>
              <a:t>Project Manager</a:t>
            </a:r>
          </a:p>
        </p:txBody>
      </p:sp>
    </p:spTree>
    <p:extLst>
      <p:ext uri="{BB962C8B-B14F-4D97-AF65-F5344CB8AC3E}">
        <p14:creationId xmlns:p14="http://schemas.microsoft.com/office/powerpoint/2010/main" val="4253228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133F7-761B-464E-BD7A-EF9BCFCBC4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Whole Effluent Toxicity Testing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27335D-F794-584B-8371-A02D926455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 Quick Refresher</a:t>
            </a:r>
          </a:p>
        </p:txBody>
      </p:sp>
      <p:pic>
        <p:nvPicPr>
          <p:cNvPr id="2050" name="Picture 2" descr="Discharge of sewage into a river">
            <a:extLst>
              <a:ext uri="{FF2B5EF4-FFF2-40B4-BE49-F238E27FC236}">
                <a16:creationId xmlns:a16="http://schemas.microsoft.com/office/drawing/2014/main" id="{6DE1E74D-08CA-4B50-BE7E-88662C0B1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" y="380999"/>
            <a:ext cx="4067787" cy="406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273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A5A8F7-889B-6C4A-A330-8CD7E279E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881" y="1657921"/>
            <a:ext cx="5430954" cy="3890824"/>
          </a:xfrm>
        </p:spPr>
        <p:txBody>
          <a:bodyPr/>
          <a:lstStyle/>
          <a:p>
            <a:r>
              <a:rPr lang="en-US" dirty="0"/>
              <a:t>Typically included in NPDES permits</a:t>
            </a:r>
          </a:p>
          <a:p>
            <a:r>
              <a:rPr lang="en-US" dirty="0"/>
              <a:t>Used to evaluate conditions and risk</a:t>
            </a:r>
          </a:p>
          <a:p>
            <a:r>
              <a:rPr lang="en-US" dirty="0"/>
              <a:t>Intersection of biology, chemistry, and statistics</a:t>
            </a:r>
          </a:p>
          <a:p>
            <a:r>
              <a:rPr lang="en-US" dirty="0"/>
              <a:t>Methods for direct biological measurement</a:t>
            </a:r>
          </a:p>
          <a:p>
            <a:pPr lvl="1"/>
            <a:r>
              <a:rPr lang="en-US" dirty="0"/>
              <a:t>Acute and chronic effects to organisms over time</a:t>
            </a:r>
          </a:p>
          <a:p>
            <a:r>
              <a:rPr lang="en-US" dirty="0"/>
              <a:t>Measures the toxic effect of a sample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2BC609-216A-6844-94FB-E291D3909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82" y="381000"/>
            <a:ext cx="4946904" cy="921327"/>
          </a:xfrm>
        </p:spPr>
        <p:txBody>
          <a:bodyPr/>
          <a:lstStyle/>
          <a:p>
            <a:r>
              <a:rPr lang="en-US" dirty="0"/>
              <a:t>What is Bioassay?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5C31B6-FCAB-4B9A-A7BC-6207FCCB7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3853">
            <a:off x="9292018" y="449532"/>
            <a:ext cx="2453434" cy="3249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817818-5606-454A-ABC1-E5B624244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40645">
            <a:off x="7810576" y="3082854"/>
            <a:ext cx="2209522" cy="289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30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ntrose 2020">
      <a:dk1>
        <a:srgbClr val="000000"/>
      </a:dk1>
      <a:lt1>
        <a:srgbClr val="FFFFFF"/>
      </a:lt1>
      <a:dk2>
        <a:srgbClr val="333433"/>
      </a:dk2>
      <a:lt2>
        <a:srgbClr val="E7E6E6"/>
      </a:lt2>
      <a:accent1>
        <a:srgbClr val="B1D23E"/>
      </a:accent1>
      <a:accent2>
        <a:srgbClr val="38A9E0"/>
      </a:accent2>
      <a:accent3>
        <a:srgbClr val="26944F"/>
      </a:accent3>
      <a:accent4>
        <a:srgbClr val="2B74BB"/>
      </a:accent4>
      <a:accent5>
        <a:srgbClr val="A4A2A7"/>
      </a:accent5>
      <a:accent6>
        <a:srgbClr val="B1D23E"/>
      </a:accent6>
      <a:hlink>
        <a:srgbClr val="2B74BB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 Enthalpy Presentation Template v3" id="{08FC1B83-3402-9C4B-8DCC-30C80E0605FD}" vid="{DEBE63E4-A525-2341-9527-E073D72A82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Enthalpy PowerPoint Template v12 18 20 (2)</Template>
  <TotalTime>1968</TotalTime>
  <Words>1934</Words>
  <Application>Microsoft Office PowerPoint</Application>
  <PresentationFormat>Widescreen</PresentationFormat>
  <Paragraphs>373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Calibri</vt:lpstr>
      <vt:lpstr>Work Sans Medium</vt:lpstr>
      <vt:lpstr>Bitter</vt:lpstr>
      <vt:lpstr>Arial</vt:lpstr>
      <vt:lpstr>Work Sans</vt:lpstr>
      <vt:lpstr>Office Theme</vt:lpstr>
      <vt:lpstr>Understanding the California  Statewide Toxicity Provisions</vt:lpstr>
      <vt:lpstr>Workshop Goals</vt:lpstr>
      <vt:lpstr>Katie Payne</vt:lpstr>
      <vt:lpstr>Enthalpy Analytical</vt:lpstr>
      <vt:lpstr>Major Toxicity Service Areas</vt:lpstr>
      <vt:lpstr>Enthalpy’s Toxicity &amp; Consulting Group</vt:lpstr>
      <vt:lpstr>Enthalpy’s Toxicity &amp; Consulting Group</vt:lpstr>
      <vt:lpstr>Whole Effluent Toxicity Testing</vt:lpstr>
      <vt:lpstr>What is Bioassay?</vt:lpstr>
      <vt:lpstr>Why Use Bioassays?</vt:lpstr>
      <vt:lpstr>Challenges of Bioassay Testing</vt:lpstr>
      <vt:lpstr>Important Factors for Successful Testing</vt:lpstr>
      <vt:lpstr>Common Considerations When Planning for a Bioassay Program</vt:lpstr>
      <vt:lpstr>California Statewide Toxicity Provisions</vt:lpstr>
      <vt:lpstr>CA State Toxicity Provisions</vt:lpstr>
      <vt:lpstr>Scope of Applicability</vt:lpstr>
      <vt:lpstr>The Test of Significant Toxicity (TST)</vt:lpstr>
      <vt:lpstr>The Test of Significant Toxicity (TST)</vt:lpstr>
      <vt:lpstr>Reasonable Potential (RP)</vt:lpstr>
      <vt:lpstr>Reasonable Potential (RP)</vt:lpstr>
      <vt:lpstr>Monitoring Frequency &amp; Testing Timelines</vt:lpstr>
      <vt:lpstr>Monitoring Frequency &amp; Testing Timelines</vt:lpstr>
      <vt:lpstr>Monitoring Frequency &amp; Testing Timelines</vt:lpstr>
      <vt:lpstr>Species Sensitivity Screening</vt:lpstr>
      <vt:lpstr>Toxicity Reduction Evaluation &amp; Toxicity Identification Evaluation (TRE/TIE)</vt:lpstr>
      <vt:lpstr>Chronic C. dubia (Water Flea)</vt:lpstr>
      <vt:lpstr>Chronic C. dubia Study</vt:lpstr>
      <vt:lpstr>C. dubia Study Implications</vt:lpstr>
      <vt:lpstr>PowerPoint Presentation</vt:lpstr>
      <vt:lpstr>PowerPoint Presentation</vt:lpstr>
      <vt:lpstr>PowerPoint Presentation</vt:lpstr>
      <vt:lpstr>PowerPoint Presentation</vt:lpstr>
      <vt:lpstr>Katie Payne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goes at the beginning of the presentation – Main Title</dc:title>
  <dc:creator>Katie Payne</dc:creator>
  <cp:lastModifiedBy>Nicholas Bailey</cp:lastModifiedBy>
  <cp:revision>144</cp:revision>
  <cp:lastPrinted>2021-02-23T03:43:56Z</cp:lastPrinted>
  <dcterms:created xsi:type="dcterms:W3CDTF">2021-02-15T17:25:48Z</dcterms:created>
  <dcterms:modified xsi:type="dcterms:W3CDTF">2021-05-27T15:27:35Z</dcterms:modified>
</cp:coreProperties>
</file>