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711" r:id="rId2"/>
    <p:sldMasterId id="2147483728" r:id="rId3"/>
  </p:sldMasterIdLst>
  <p:notesMasterIdLst>
    <p:notesMasterId r:id="rId18"/>
  </p:notesMasterIdLst>
  <p:sldIdLst>
    <p:sldId id="2982" r:id="rId4"/>
    <p:sldId id="2990" r:id="rId5"/>
    <p:sldId id="256" r:id="rId6"/>
    <p:sldId id="257" r:id="rId7"/>
    <p:sldId id="258" r:id="rId8"/>
    <p:sldId id="266" r:id="rId9"/>
    <p:sldId id="267" r:id="rId10"/>
    <p:sldId id="268" r:id="rId11"/>
    <p:sldId id="261" r:id="rId12"/>
    <p:sldId id="262" r:id="rId13"/>
    <p:sldId id="269" r:id="rId14"/>
    <p:sldId id="270" r:id="rId15"/>
    <p:sldId id="265" r:id="rId16"/>
    <p:sldId id="2906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Gotham Book" pitchFamily="50" charset="0"/>
      <p:regular r:id="rId29"/>
      <p:italic r:id="rId30"/>
    </p:embeddedFont>
    <p:embeddedFont>
      <p:font typeface="LilGrotesk Bold" panose="020B0604020202020204" charset="0"/>
      <p:regular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7d75f3b03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7d75f3b03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7d75f3b03b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7d75f3b03b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2a8143fa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2a8143fa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a8143fa95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2a8143fa95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2a8143fa9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2a8143fa9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0520"/>
            <a:ext cx="9143999" cy="5122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97755"/>
            <a:ext cx="6858000" cy="1790700"/>
          </a:xfrm>
        </p:spPr>
        <p:txBody>
          <a:bodyPr anchor="b"/>
          <a:lstStyle>
            <a:lvl1pPr algn="ctr">
              <a:defRPr sz="3375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484234"/>
            <a:ext cx="6858000" cy="1241822"/>
          </a:xfrm>
        </p:spPr>
        <p:txBody>
          <a:bodyPr/>
          <a:lstStyle>
            <a:lvl1pPr marL="0" indent="0" algn="ctr">
              <a:buNone/>
              <a:defRPr sz="1350">
                <a:solidFill>
                  <a:schemeClr val="accent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299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275633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52632"/>
            <a:ext cx="9144000" cy="1490869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13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3695392"/>
            <a:ext cx="7886700" cy="994172"/>
          </a:xfrm>
        </p:spPr>
        <p:txBody>
          <a:bodyPr>
            <a:normAutofit/>
          </a:bodyPr>
          <a:lstStyle>
            <a:lvl1pPr>
              <a:defRPr sz="2250" spc="0">
                <a:solidFill>
                  <a:srgbClr val="FFFFFF"/>
                </a:solidFill>
              </a:defRPr>
            </a:lvl1pPr>
          </a:lstStyle>
          <a:p>
            <a:r>
              <a:rPr lang="en-US" sz="2250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664529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 algn="ctr">
              <a:buNone/>
              <a:defRPr sz="1350">
                <a:solidFill>
                  <a:srgbClr val="29256C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813409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9256C"/>
                </a:solidFill>
              </a:defRPr>
            </a:lvl1pPr>
            <a:lvl2pPr>
              <a:defRPr sz="1350">
                <a:solidFill>
                  <a:srgbClr val="29256C"/>
                </a:solidFill>
              </a:defRPr>
            </a:lvl2pPr>
            <a:lvl3pPr>
              <a:defRPr sz="1350">
                <a:solidFill>
                  <a:srgbClr val="29256C"/>
                </a:solidFill>
              </a:defRPr>
            </a:lvl3pPr>
            <a:lvl4pPr>
              <a:defRPr sz="1350">
                <a:solidFill>
                  <a:srgbClr val="29256C"/>
                </a:solidFill>
              </a:defRPr>
            </a:lvl4pPr>
            <a:lvl5pPr>
              <a:defRPr sz="135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>
            <a:normAutofit/>
          </a:bodyPr>
          <a:lstStyle>
            <a:lvl1pPr>
              <a:defRPr sz="1350">
                <a:solidFill>
                  <a:srgbClr val="29256C"/>
                </a:solidFill>
              </a:defRPr>
            </a:lvl1pPr>
            <a:lvl2pPr>
              <a:defRPr sz="1350">
                <a:solidFill>
                  <a:srgbClr val="29256C"/>
                </a:solidFill>
              </a:defRPr>
            </a:lvl2pPr>
            <a:lvl3pPr>
              <a:defRPr sz="1350">
                <a:solidFill>
                  <a:srgbClr val="29256C"/>
                </a:solidFill>
              </a:defRPr>
            </a:lvl3pPr>
            <a:lvl4pPr>
              <a:defRPr sz="1350">
                <a:solidFill>
                  <a:srgbClr val="29256C"/>
                </a:solidFill>
              </a:defRPr>
            </a:lvl4pPr>
            <a:lvl5pPr>
              <a:defRPr sz="135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841774"/>
            <a:ext cx="7886700" cy="426244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37946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273846"/>
            <a:ext cx="7886700" cy="994172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316479"/>
            <a:ext cx="3868340" cy="617934"/>
          </a:xfrm>
        </p:spPr>
        <p:txBody>
          <a:bodyPr anchor="b"/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36356"/>
            <a:ext cx="3868340" cy="2763441"/>
          </a:xfrm>
        </p:spPr>
        <p:txBody>
          <a:bodyPr>
            <a:normAutofit/>
          </a:bodyPr>
          <a:lstStyle>
            <a:lvl1pPr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514350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80246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71624"/>
            <a:ext cx="7886700" cy="994172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21"/>
            <a:ext cx="3886200" cy="777634"/>
          </a:xfrm>
        </p:spPr>
        <p:txBody>
          <a:bodyPr/>
          <a:lstStyle>
            <a:lvl1pPr marL="0" indent="0">
              <a:buNone/>
              <a:defRPr sz="1688">
                <a:solidFill>
                  <a:schemeClr val="accent1"/>
                </a:solidFill>
              </a:defRPr>
            </a:lvl1pPr>
            <a:lvl2pPr marL="257175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21"/>
            <a:ext cx="3886200" cy="777634"/>
          </a:xfrm>
        </p:spPr>
        <p:txBody>
          <a:bodyPr/>
          <a:lstStyle>
            <a:lvl1pPr marL="0" indent="0">
              <a:buNone/>
              <a:defRPr sz="1688">
                <a:solidFill>
                  <a:schemeClr val="accent1"/>
                </a:solidFill>
              </a:defRPr>
            </a:lvl1pPr>
            <a:lvl2pPr marL="257175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046737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6" y="2046737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805278"/>
            <a:ext cx="7886700" cy="3274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2164986"/>
            <a:ext cx="3886200" cy="2425303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150" y="2183273"/>
            <a:ext cx="3886200" cy="2407014"/>
          </a:xfrm>
        </p:spPr>
        <p:txBody>
          <a:bodyPr/>
          <a:lstStyle>
            <a:lvl2pPr marL="450056" indent="-192881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67635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8001"/>
            <a:ext cx="7886700" cy="994172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 marL="0" indent="0">
              <a:buNone/>
              <a:defRPr sz="1688">
                <a:solidFill>
                  <a:srgbClr val="29256C"/>
                </a:solidFill>
              </a:defRPr>
            </a:lvl1pPr>
            <a:lvl2pPr>
              <a:defRPr sz="135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 marL="0" indent="0">
              <a:buNone/>
              <a:defRPr sz="1688">
                <a:solidFill>
                  <a:srgbClr val="29256C"/>
                </a:solidFill>
              </a:defRPr>
            </a:lvl1pPr>
            <a:lvl2pPr>
              <a:defRPr sz="135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046737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6" y="2046737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944859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725905"/>
            <a:ext cx="2949178" cy="468911"/>
          </a:xfrm>
        </p:spPr>
        <p:txBody>
          <a:bodyPr anchor="t"/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495140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736226"/>
            <a:ext cx="2949178" cy="619858"/>
          </a:xfrm>
        </p:spPr>
        <p:txBody>
          <a:bodyPr anchor="t"/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744142"/>
            <a:ext cx="4629150" cy="3655219"/>
          </a:xfr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1535846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35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489991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736226"/>
            <a:ext cx="2949178" cy="619858"/>
          </a:xfrm>
        </p:spPr>
        <p:txBody>
          <a:bodyPr anchor="t"/>
          <a:lstStyle>
            <a:lvl1pPr algn="l">
              <a:defRPr sz="1800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744142"/>
            <a:ext cx="4629150" cy="3655219"/>
          </a:xfrm>
        </p:spPr>
        <p:txBody>
          <a:bodyPr/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1535846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125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2711682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8795" y="969171"/>
            <a:ext cx="9152793" cy="417433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-61546"/>
            <a:ext cx="9179172" cy="1030715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2475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909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12248"/>
            <a:ext cx="9170378" cy="956921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2475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65656" y="1160586"/>
            <a:ext cx="6503461" cy="3426289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478336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514350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956561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0"/>
            <a:ext cx="9144000" cy="5122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1293752"/>
            <a:ext cx="7886700" cy="994172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2389127"/>
            <a:ext cx="3886200" cy="1426735"/>
          </a:xfrm>
        </p:spPr>
        <p:txBody>
          <a:bodyPr>
            <a:normAutofit/>
          </a:bodyPr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2389127"/>
            <a:ext cx="3886200" cy="1426735"/>
          </a:xfrm>
        </p:spPr>
        <p:txBody>
          <a:bodyPr/>
          <a:lstStyle>
            <a:lvl1pPr marL="0" indent="0" algn="ctr">
              <a:buNone/>
              <a:defRPr sz="135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628650" y="4411047"/>
            <a:ext cx="7886700" cy="586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13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013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Oakport Street Suite 1030 Oakland CA 94621</a:t>
            </a:r>
            <a:br>
              <a:rPr lang="en-US" sz="1013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013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013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www.cwea.org </a:t>
            </a:r>
          </a:p>
          <a:p>
            <a:pPr algn="ctr"/>
            <a:endParaRPr lang="en-US" sz="675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198" y="3907653"/>
            <a:ext cx="1633906" cy="5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91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79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7" y="4676224"/>
            <a:ext cx="1175289" cy="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31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42D1BE-D62F-A243-9056-B7DDE35583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520"/>
            <a:ext cx="9143999" cy="5122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04530-01B1-744C-BDE7-B2BB46E7CA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497755"/>
            <a:ext cx="6858000" cy="1790700"/>
          </a:xfrm>
        </p:spPr>
        <p:txBody>
          <a:bodyPr anchor="b"/>
          <a:lstStyle>
            <a:lvl1pPr algn="ctr">
              <a:defRPr sz="4499" b="1" spc="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PRESENTATION</a:t>
            </a:r>
            <a:br>
              <a:rPr lang="en-US" noProof="0" dirty="0"/>
            </a:br>
            <a:r>
              <a:rPr lang="en-US" noProof="0" dirty="0"/>
              <a:t>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7DFC8A-FA75-7F41-8518-87444787FA2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484234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815" indent="0" algn="ctr">
              <a:buNone/>
              <a:defRPr sz="1500"/>
            </a:lvl2pPr>
            <a:lvl3pPr marL="685629" indent="0" algn="ctr">
              <a:buNone/>
              <a:defRPr sz="1350"/>
            </a:lvl3pPr>
            <a:lvl4pPr marL="1028443" indent="0" algn="ctr">
              <a:buNone/>
              <a:defRPr sz="1200"/>
            </a:lvl4pPr>
            <a:lvl5pPr marL="1371257" indent="0" algn="ctr">
              <a:buNone/>
              <a:defRPr sz="1200"/>
            </a:lvl5pPr>
            <a:lvl6pPr marL="1714072" indent="0" algn="ctr">
              <a:buNone/>
              <a:defRPr sz="1200"/>
            </a:lvl6pPr>
            <a:lvl7pPr marL="2056886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5" indent="0" algn="ctr">
              <a:buNone/>
              <a:defRPr sz="1200"/>
            </a:lvl9pPr>
          </a:lstStyle>
          <a:p>
            <a:r>
              <a:rPr lang="en-US" dirty="0"/>
              <a:t>PRESENTATION TAGLINE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0509061-01D7-4D39-9352-C76221DF5E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3299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064750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15F27F-651E-5541-A578-233CC9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652631"/>
            <a:ext cx="9144000" cy="1490869"/>
          </a:xfrm>
          <a:prstGeom prst="rect">
            <a:avLst/>
          </a:prstGeom>
          <a:solidFill>
            <a:srgbClr val="29256C">
              <a:alpha val="89804"/>
            </a:srgbClr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 sz="1050" b="1" i="0" noProof="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04556-924E-0A44-B0D5-378451D87B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3695391"/>
            <a:ext cx="7886700" cy="994172"/>
          </a:xfrm>
        </p:spPr>
        <p:txBody>
          <a:bodyPr>
            <a:normAutofit/>
          </a:bodyPr>
          <a:lstStyle>
            <a:lvl1pPr>
              <a:defRPr sz="2999" spc="0">
                <a:solidFill>
                  <a:srgbClr val="FFFFFF"/>
                </a:solidFill>
              </a:defRPr>
            </a:lvl1pPr>
          </a:lstStyle>
          <a:p>
            <a:r>
              <a:rPr lang="en-US" sz="2999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69910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BBE-95FD-9644-B174-1B77CBE90E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 b="1" i="0" spc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81F66-0A59-0A41-AF4D-07C980BAB6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rgbClr val="29256C"/>
                </a:solidFill>
              </a:defRPr>
            </a:lvl1pPr>
            <a:lvl2pPr marL="3428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2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4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CB3D99-E4BC-4B05-B935-CA3C534DA6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603414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>
            <a:lvl1pPr>
              <a:defRPr b="1" spc="0">
                <a:solidFill>
                  <a:srgbClr val="29246D"/>
                </a:solidFill>
              </a:defRPr>
            </a:lvl1pPr>
          </a:lstStyle>
          <a:p>
            <a:r>
              <a:rPr lang="en-US" dirty="0"/>
              <a:t>TEXT LAYOUT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9256C"/>
                </a:solidFill>
              </a:defRPr>
            </a:lvl1pPr>
            <a:lvl2pPr>
              <a:defRPr sz="1800">
                <a:solidFill>
                  <a:srgbClr val="29256C"/>
                </a:solidFill>
              </a:defRPr>
            </a:lvl2pPr>
            <a:lvl3pPr>
              <a:defRPr sz="1800">
                <a:solidFill>
                  <a:srgbClr val="29256C"/>
                </a:solidFill>
              </a:defRPr>
            </a:lvl3pPr>
            <a:lvl4pPr>
              <a:defRPr sz="1800">
                <a:solidFill>
                  <a:srgbClr val="29256C"/>
                </a:solidFill>
              </a:defRPr>
            </a:lvl4pPr>
            <a:lvl5pPr>
              <a:defRPr sz="1800">
                <a:solidFill>
                  <a:srgbClr val="29256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1ADCA-1254-DC48-9E28-55C3AF1B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EF2C82-41A2-A441-A1EF-3882C05E5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CB02E4-7136-EB47-AA80-4D8C56BD82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841773"/>
            <a:ext cx="7886700" cy="42624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SUBHEAD HERE</a:t>
            </a:r>
          </a:p>
        </p:txBody>
      </p:sp>
    </p:spTree>
    <p:extLst>
      <p:ext uri="{BB962C8B-B14F-4D97-AF65-F5344CB8AC3E}">
        <p14:creationId xmlns:p14="http://schemas.microsoft.com/office/powerpoint/2010/main" val="2329915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2377B-2D9E-5C4C-917B-24588C2D5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1" y="273845"/>
            <a:ext cx="7886700" cy="994172"/>
          </a:xfrm>
        </p:spPr>
        <p:txBody>
          <a:bodyPr/>
          <a:lstStyle>
            <a:lvl1pPr algn="l"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TEXT LAYOUT 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A2F9D-F2DB-3D4C-A0D7-FB0D4631E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316479"/>
            <a:ext cx="3868340" cy="617934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500" b="1"/>
            </a:lvl2pPr>
            <a:lvl3pPr marL="685629" indent="0">
              <a:buNone/>
              <a:defRPr sz="1350" b="1"/>
            </a:lvl3pPr>
            <a:lvl4pPr marL="1028443" indent="0">
              <a:buNone/>
              <a:defRPr sz="1200" b="1"/>
            </a:lvl4pPr>
            <a:lvl5pPr marL="1371257" indent="0">
              <a:buNone/>
              <a:defRPr sz="1200" b="1"/>
            </a:lvl5pPr>
            <a:lvl6pPr marL="1714072" indent="0">
              <a:buNone/>
              <a:defRPr sz="1200" b="1"/>
            </a:lvl6pPr>
            <a:lvl7pPr marL="2056886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5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D683A-4A90-8743-9E3B-1682A3535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36356"/>
            <a:ext cx="3868340" cy="2763441"/>
          </a:xfrm>
        </p:spPr>
        <p:txBody>
          <a:bodyPr>
            <a:normAutofit/>
          </a:bodyPr>
          <a:lstStyle>
            <a:lvl1pPr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>
              <a:defRPr b="0" i="0">
                <a:solidFill>
                  <a:srgbClr val="FFFFFF"/>
                </a:solidFill>
                <a:latin typeface="Gotham Book" pitchFamily="2" charset="0"/>
              </a:defRPr>
            </a:lvl2pPr>
            <a:lvl3pPr marL="685629" indent="0">
              <a:buNone/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F7ADD9-188B-904A-BC93-64C9FA9C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C0BD959-C273-4A14-9D14-2951D6048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8947432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71623"/>
            <a:ext cx="7886700" cy="994172"/>
          </a:xfrm>
        </p:spPr>
        <p:txBody>
          <a:bodyPr/>
          <a:lstStyle>
            <a:lvl1pPr>
              <a:defRPr b="1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777634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815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777634"/>
          </a:xfrm>
        </p:spPr>
        <p:txBody>
          <a:bodyPr/>
          <a:lstStyle>
            <a:lvl1pPr marL="0" indent="0">
              <a:buNone/>
              <a:defRPr sz="2250">
                <a:solidFill>
                  <a:schemeClr val="accent1"/>
                </a:solidFill>
              </a:defRPr>
            </a:lvl1pPr>
            <a:lvl2pPr marL="342815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FFFFFF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FFFFFF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FFFFFF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046737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5" y="2046737"/>
            <a:ext cx="2621997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C31C7A6-8F1E-7D4F-970E-E559FB7597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79F4C8C-F457-4D19-A694-65925D7F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20A715-B1F2-1044-8672-06D6A5A0C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1" y="805277"/>
            <a:ext cx="7886700" cy="3274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5" indent="0">
              <a:buNone/>
              <a:defRPr/>
            </a:lvl2pPr>
          </a:lstStyle>
          <a:p>
            <a:pPr lvl="0"/>
            <a:r>
              <a:rPr lang="en-US" dirty="0"/>
              <a:t>SUBHEAD HERE</a:t>
            </a:r>
          </a:p>
          <a:p>
            <a:pPr lvl="1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11169E-F7CB-7840-90D7-2625B11670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2164986"/>
            <a:ext cx="3886200" cy="2425303"/>
          </a:xfrm>
        </p:spPr>
        <p:txBody>
          <a:bodyPr/>
          <a:lstStyle>
            <a:lvl2pPr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0C53856-E411-544B-B32B-89EFFE1B37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9150" y="2183273"/>
            <a:ext cx="3886200" cy="2407014"/>
          </a:xfrm>
        </p:spPr>
        <p:txBody>
          <a:bodyPr/>
          <a:lstStyle>
            <a:lvl2pPr marL="599925" indent="-257111">
              <a:buFont typeface="Arial" panose="020B0604020202020204" pitchFamily="34" charset="0"/>
              <a:buChar char="•"/>
              <a:defRPr b="0" i="0">
                <a:latin typeface="Century Gothic" panose="020B0502020202020204" pitchFamily="34" charset="0"/>
              </a:defRPr>
            </a:lvl2pPr>
          </a:lstStyle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13628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Comparison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98000"/>
            <a:ext cx="7886700" cy="994172"/>
          </a:xfrm>
        </p:spPr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 marL="0" indent="0">
              <a:buNone/>
              <a:defRPr sz="2250">
                <a:solidFill>
                  <a:srgbClr val="29256C"/>
                </a:solidFill>
              </a:defRPr>
            </a:lvl1pPr>
            <a:lvl2pPr>
              <a:defRPr sz="1800"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Second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49CA77-D923-6A40-9D4C-BFE7C25014A4}"/>
              </a:ext>
            </a:extLst>
          </p:cNvPr>
          <p:cNvCxnSpPr/>
          <p:nvPr userDrawn="1"/>
        </p:nvCxnSpPr>
        <p:spPr>
          <a:xfrm>
            <a:off x="658787" y="2046737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AFB6D92-07B9-E746-9B12-C5BF2885683D}"/>
              </a:ext>
            </a:extLst>
          </p:cNvPr>
          <p:cNvCxnSpPr/>
          <p:nvPr userDrawn="1"/>
        </p:nvCxnSpPr>
        <p:spPr>
          <a:xfrm>
            <a:off x="4655085" y="2046737"/>
            <a:ext cx="2621997" cy="0"/>
          </a:xfrm>
          <a:prstGeom prst="line">
            <a:avLst/>
          </a:prstGeom>
          <a:ln w="28575">
            <a:solidFill>
              <a:srgbClr val="2925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0D6AE961-305F-4C81-8582-6FA9C8AC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9259179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hart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842" y="725905"/>
            <a:ext cx="2949178" cy="468911"/>
          </a:xfrm>
        </p:spPr>
        <p:txBody>
          <a:bodyPr anchor="t"/>
          <a:lstStyle>
            <a:lvl1pPr algn="l">
              <a:defRPr sz="23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CHART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chart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193C8F-3E1D-D846-8435-3F8DDF197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BC2CF49-C3AD-47BD-AE02-032F71A6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2763813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BlueBackground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736225"/>
            <a:ext cx="2949178" cy="619858"/>
          </a:xfrm>
        </p:spPr>
        <p:txBody>
          <a:bodyPr anchor="t"/>
          <a:lstStyle>
            <a:lvl1pPr algn="l">
              <a:defRPr sz="2399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744141"/>
            <a:ext cx="4629150" cy="3655219"/>
          </a:xfrm>
        </p:spPr>
        <p:txBody>
          <a:bodyPr/>
          <a:lstStyle>
            <a:lvl1pPr>
              <a:defRPr sz="2399">
                <a:solidFill>
                  <a:schemeClr val="accent1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1535846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0DB9C0-BC40-6147-AA83-28E2D2F99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A80533-7C44-4ABF-98E5-2E61B9DEE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3558591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bleSlide-WarmGray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43347-FE9B-2445-A173-B2BD65726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210" y="736225"/>
            <a:ext cx="2949178" cy="619858"/>
          </a:xfrm>
        </p:spPr>
        <p:txBody>
          <a:bodyPr anchor="t"/>
          <a:lstStyle>
            <a:lvl1pPr algn="l">
              <a:defRPr sz="2399" b="1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TABLE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6A019-E3C6-B646-8C6F-A6125030DF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4237" y="744141"/>
            <a:ext cx="4629150" cy="3655219"/>
          </a:xfrm>
        </p:spPr>
        <p:txBody>
          <a:bodyPr/>
          <a:lstStyle>
            <a:lvl1pPr>
              <a:defRPr sz="2399">
                <a:solidFill>
                  <a:srgbClr val="29256C"/>
                </a:solidFill>
              </a:defRPr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3410F-5BC7-254C-B2C4-2AED1CB27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0" y="1535846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500" b="0" i="0">
                <a:solidFill>
                  <a:srgbClr val="29256C"/>
                </a:solidFill>
                <a:latin typeface="Century Gothic" panose="020B0502020202020204" pitchFamily="34" charset="0"/>
              </a:defRPr>
            </a:lvl1pPr>
            <a:lvl2pPr marL="342815" indent="0">
              <a:buNone/>
              <a:defRPr sz="1050"/>
            </a:lvl2pPr>
            <a:lvl3pPr marL="685629" indent="0">
              <a:buNone/>
              <a:defRPr sz="900"/>
            </a:lvl3pPr>
            <a:lvl4pPr marL="1028443" indent="0">
              <a:buNone/>
              <a:defRPr sz="750"/>
            </a:lvl4pPr>
            <a:lvl5pPr marL="1371257" indent="0">
              <a:buNone/>
              <a:defRPr sz="750"/>
            </a:lvl5pPr>
            <a:lvl6pPr marL="1714072" indent="0">
              <a:buNone/>
              <a:defRPr sz="750"/>
            </a:lvl6pPr>
            <a:lvl7pPr marL="2056886" indent="0">
              <a:buNone/>
              <a:defRPr sz="750"/>
            </a:lvl7pPr>
            <a:lvl8pPr marL="2399700" indent="0">
              <a:buNone/>
              <a:defRPr sz="750"/>
            </a:lvl8pPr>
            <a:lvl9pPr marL="2742515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6174D1-51B6-374E-A47C-92E2CC0FC3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BFC6F02-8417-4237-9735-B5761C2E9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5972519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Image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EA556D-9A89-DE45-9B41-0E3C3456D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8795" y="969170"/>
            <a:ext cx="9152793" cy="4174331"/>
          </a:xfrm>
        </p:spPr>
        <p:txBody>
          <a:bodyPr/>
          <a:lstStyle>
            <a:lvl1pPr marL="0" indent="0">
              <a:buNone/>
              <a:defRPr sz="2399"/>
            </a:lvl1pPr>
            <a:lvl2pPr marL="342815" indent="0">
              <a:buNone/>
              <a:defRPr sz="2100"/>
            </a:lvl2pPr>
            <a:lvl3pPr marL="685629" indent="0">
              <a:buNone/>
              <a:defRPr sz="1800"/>
            </a:lvl3pPr>
            <a:lvl4pPr marL="1028443" indent="0">
              <a:buNone/>
              <a:defRPr sz="1500"/>
            </a:lvl4pPr>
            <a:lvl5pPr marL="1371257" indent="0">
              <a:buNone/>
              <a:defRPr sz="1500"/>
            </a:lvl5pPr>
            <a:lvl6pPr marL="1714072" indent="0">
              <a:buNone/>
              <a:defRPr sz="1500"/>
            </a:lvl6pPr>
            <a:lvl7pPr marL="2056886" indent="0">
              <a:buNone/>
              <a:defRPr sz="1500"/>
            </a:lvl7pPr>
            <a:lvl8pPr marL="2399700" indent="0">
              <a:buNone/>
              <a:defRPr sz="1500"/>
            </a:lvl8pPr>
            <a:lvl9pPr marL="2742515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-61546"/>
            <a:ext cx="9179172" cy="1030715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299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BIG IMAGE SLIDE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A382F-CCC6-FE43-848B-E2D14390B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71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348-4582-484D-A1A2-6CABC8A87D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35172" y="12248"/>
            <a:ext cx="9170378" cy="956921"/>
          </a:xfrm>
          <a:solidFill>
            <a:srgbClr val="29256C"/>
          </a:solidFill>
        </p:spPr>
        <p:txBody>
          <a:bodyPr anchor="ctr">
            <a:normAutofit/>
          </a:bodyPr>
          <a:lstStyle>
            <a:lvl1pPr algn="ctr">
              <a:defRPr sz="3299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VIDEO SLIDE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5E95B-922E-5644-97BD-28171DAD3A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7CB41-6617-D64B-8EED-74A5433880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365655" y="1160586"/>
            <a:ext cx="6503461" cy="3426289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Gotham Book" pitchFamily="2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icon to add video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B84A67F-292C-4452-9F88-471F11F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24641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Question and Answer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spc="0">
                <a:solidFill>
                  <a:srgbClr val="29256C"/>
                </a:solidFill>
              </a:defRPr>
            </a:lvl1pPr>
          </a:lstStyle>
          <a:p>
            <a:r>
              <a:rPr lang="en-US" dirty="0"/>
              <a:t>Q &amp;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 marL="685629" indent="0">
              <a:buNone/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 marL="0" indent="0">
              <a:buNone/>
              <a:defRPr>
                <a:solidFill>
                  <a:srgbClr val="29256C"/>
                </a:solidFill>
              </a:defRPr>
            </a:lvl1pPr>
            <a:lvl2pPr>
              <a:defRPr b="0" i="0">
                <a:solidFill>
                  <a:srgbClr val="29256C"/>
                </a:solidFill>
                <a:latin typeface="Century Gothic" panose="020B0502020202020204" pitchFamily="34" charset="0"/>
              </a:defRPr>
            </a:lvl2pPr>
            <a:lvl3pPr>
              <a:defRPr b="0" i="0">
                <a:solidFill>
                  <a:srgbClr val="29256C"/>
                </a:solidFill>
                <a:latin typeface="Gotham Book" pitchFamily="2" charset="0"/>
              </a:defRPr>
            </a:lvl3pPr>
            <a:lvl4pPr>
              <a:defRPr b="0" i="0">
                <a:solidFill>
                  <a:srgbClr val="29256C"/>
                </a:solidFill>
                <a:latin typeface="Gotham Book" pitchFamily="2" charset="0"/>
              </a:defRPr>
            </a:lvl4pPr>
            <a:lvl5pPr>
              <a:defRPr b="0" i="0">
                <a:solidFill>
                  <a:srgbClr val="29256C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8D7819-5C86-1949-965F-3CE9BE0BFE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9EC1333-850D-4FCA-B9C4-22843CDD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4255214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ank You Slide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35D06E7-A895-8546-9621-FF61DCA139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0"/>
            <a:ext cx="9144000" cy="5122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1BA930-B9C5-ED44-B3CD-8042C036DC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1293751"/>
            <a:ext cx="7886700" cy="994172"/>
          </a:xfrm>
        </p:spPr>
        <p:txBody>
          <a:bodyPr/>
          <a:lstStyle>
            <a:lvl1pPr>
              <a:defRPr b="1" spc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34E41-D89E-3540-A6B8-426D664CDA6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8650" y="2389126"/>
            <a:ext cx="3886200" cy="1426735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269101-4826-884F-8FAA-A762FE8AF8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29150" y="2389126"/>
            <a:ext cx="3886200" cy="1426735"/>
          </a:xfrm>
        </p:spPr>
        <p:txBody>
          <a:bodyPr/>
          <a:lstStyle>
            <a:lvl1pPr marL="0" indent="0" algn="ctr">
              <a:buNone/>
              <a:defRPr sz="1800" b="0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PHONE</a:t>
            </a:r>
          </a:p>
          <a:p>
            <a:pPr lvl="1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604E71-E87F-BB4E-A168-CD3640495A54}"/>
              </a:ext>
            </a:extLst>
          </p:cNvPr>
          <p:cNvSpPr txBox="1">
            <a:spLocks/>
          </p:cNvSpPr>
          <p:nvPr userDrawn="1"/>
        </p:nvSpPr>
        <p:spPr>
          <a:xfrm>
            <a:off x="628651" y="4411047"/>
            <a:ext cx="7886700" cy="586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Gotham Bold" pitchFamily="2" charset="0"/>
                <a:ea typeface="+mj-ea"/>
                <a:cs typeface="+mj-cs"/>
              </a:defRPr>
            </a:lvl1pPr>
          </a:lstStyle>
          <a:p>
            <a:pPr marL="0" marR="0" lvl="0" indent="0" algn="ctr" defTabSz="68562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7677 </a:t>
            </a:r>
            <a:r>
              <a:rPr lang="en-US" sz="1350" b="0" i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Oakport</a:t>
            </a: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 Street Suite 600 Oakland CA 94621</a:t>
            </a:r>
            <a:b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350" b="0" i="0" dirty="0">
                <a:solidFill>
                  <a:schemeClr val="tx1"/>
                </a:solidFill>
                <a:latin typeface="Century Gothic" panose="020B0502020202020204" pitchFamily="34" charset="0"/>
              </a:rPr>
              <a:t>510.382.7800 | </a:t>
            </a:r>
            <a:r>
              <a:rPr lang="en-US" sz="1350" b="1" i="0" dirty="0" err="1">
                <a:solidFill>
                  <a:schemeClr val="accent2"/>
                </a:solidFill>
                <a:latin typeface="Century Gothic" panose="020B0502020202020204" pitchFamily="34" charset="0"/>
              </a:rPr>
              <a:t>www.cwea.org</a:t>
            </a:r>
            <a:r>
              <a:rPr lang="en-US" sz="1350" b="1" i="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900" b="0" i="0" dirty="0"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3C60B-365E-8846-9C7E-53C003F292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2198" y="3907652"/>
            <a:ext cx="1633906" cy="5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35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0C43-91A4-1543-B0A7-9DB73D638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3071-3F81-7C4E-A325-A9B279AF8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17235-3B39-334F-8E26-F4388AA4F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6D73E-86C6-154F-8573-0F26FA0E7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44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8F66D8-A0DF-8C4C-A21F-6A9101BB9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E18C23-A7C2-1242-B189-23B88FE64B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9F08-900D-1749-A052-85CED057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www.cwea.org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D4D3E1-1543-EC4F-8F55-9A30D15D2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66" y="4676224"/>
            <a:ext cx="1175289" cy="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29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B3F2C3-3314-4F8C-9B0E-7502B75DA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0B7C5-ABBD-4949-A73B-7C71A8FC314F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0CA77-FD4D-4C07-B4F7-762576922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FB4E8-093B-4F24-8661-D80017743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A59C1-C25F-40B2-B710-88B1FB21F7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854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199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1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99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956553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075" lvl="0" indent="-34280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49" lvl="1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223" lvl="2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298" lvl="3" indent="-31741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372" lvl="4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2446" lvl="5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199520" lvl="6" indent="-31741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6594" lvl="7" indent="-31741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3669" lvl="8" indent="-31741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20355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8000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4C32D-B409-487A-B946-2D3FF95A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6367D-9D5D-468D-8C5B-CFCE2F4EA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1C1B5-0EEC-4BE6-AE35-04473284C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A8D44-A27E-4F65-BCE0-15DE7AEE5FF8}" type="datetimeFigureOut">
              <a:rPr lang="en-US" smtClean="0"/>
              <a:t>12/16/2022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6E55B-16B2-4F16-AF6C-67451F2C2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C24C1-636C-4FD2-8689-DCB4AF78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78E3E-922F-4176-9CE2-BA72592EE6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311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Pumpki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963292-863C-4CB5-8858-D3E25EFF6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401"/>
            <a:ext cx="9144000" cy="514209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81BA15-D8C4-4B28-937E-72FCB43A6307}"/>
              </a:ext>
            </a:extLst>
          </p:cNvPr>
          <p:cNvCxnSpPr>
            <a:cxnSpLocks/>
          </p:cNvCxnSpPr>
          <p:nvPr userDrawn="1"/>
        </p:nvCxnSpPr>
        <p:spPr>
          <a:xfrm>
            <a:off x="266442" y="4338464"/>
            <a:ext cx="3939331" cy="0"/>
          </a:xfrm>
          <a:prstGeom prst="line">
            <a:avLst/>
          </a:prstGeom>
          <a:ln w="1270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A25EAF-F40F-47C3-8DA5-DDB070C82DD1}"/>
              </a:ext>
            </a:extLst>
          </p:cNvPr>
          <p:cNvCxnSpPr>
            <a:cxnSpLocks/>
          </p:cNvCxnSpPr>
          <p:nvPr userDrawn="1"/>
        </p:nvCxnSpPr>
        <p:spPr>
          <a:xfrm>
            <a:off x="266442" y="3443252"/>
            <a:ext cx="3939331" cy="0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bg1"/>
                </a:gs>
              </a:gsLst>
              <a:lin ang="21594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D77D6B3-8D25-4635-BF06-3C35FF892B3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6443" y="3881762"/>
            <a:ext cx="3907992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6856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Title, Organization 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7D5AC5E-2FD2-4EA6-9C80-F595A08B2F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443" y="3604762"/>
            <a:ext cx="3907992" cy="30008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lang="en-US" sz="135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07" lvl="0" indent="-171407">
              <a:lnSpc>
                <a:spcPct val="100000"/>
              </a:lnSpc>
            </a:pPr>
            <a:r>
              <a:rPr lang="en-US" dirty="0"/>
              <a:t>Speaker Name Goes Here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C4716A-1F56-473F-88F8-D55A9A7A9F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559510" y="4618422"/>
            <a:ext cx="2730239" cy="173124"/>
          </a:xfrm>
        </p:spPr>
        <p:txBody>
          <a:bodyPr wrap="square" anchor="b">
            <a:spAutoFit/>
          </a:bodyPr>
          <a:lstStyle>
            <a:lvl1pPr algn="r">
              <a:defRPr lang="en-US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en-US" dirty="0"/>
              <a:t>For Research Use Only.  Not for use in diagnostic procedures.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CF7FF65-22AE-4B03-BA7F-DABA1AC8E0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6443" y="252091"/>
            <a:ext cx="1448057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/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Today’s Date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44BFABE-D25D-4116-AE41-3DB0000958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41693" y="205339"/>
            <a:ext cx="1448057" cy="27930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dirty="0">
                <a:solidFill>
                  <a:schemeClr val="bg1"/>
                </a:solidFill>
              </a:defRPr>
            </a:lvl1pPr>
          </a:lstStyle>
          <a:p>
            <a:pPr marL="171407" lvl="0" indent="-171407" algn="r"/>
            <a:r>
              <a:rPr lang="en-US" dirty="0"/>
              <a:t>Add CAP Approval Number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A898A94-7508-4ACB-A3F0-B35BB0CD3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443" y="695663"/>
            <a:ext cx="4023306" cy="2040533"/>
          </a:xfrm>
        </p:spPr>
        <p:txBody>
          <a:bodyPr anchor="ctr">
            <a:noAutofit/>
          </a:bodyPr>
          <a:lstStyle>
            <a:lvl1pPr>
              <a:defRPr lang="en-US" sz="2999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14C982-6B70-41C7-A0CF-4D7932F65F76}"/>
              </a:ext>
            </a:extLst>
          </p:cNvPr>
          <p:cNvSpPr txBox="1"/>
          <p:nvPr userDrawn="1"/>
        </p:nvSpPr>
        <p:spPr>
          <a:xfrm>
            <a:off x="1559511" y="4751013"/>
            <a:ext cx="2730239" cy="162719"/>
          </a:xfrm>
          <a:prstGeom prst="rect">
            <a:avLst/>
          </a:prstGeom>
        </p:spPr>
        <p:txBody>
          <a:bodyPr vert="horz" wrap="square" lIns="68562" tIns="34281" rIns="68562" bIns="34281" rtlCol="0" anchor="ctr">
            <a:spAutoFit/>
          </a:bodyPr>
          <a:lstStyle>
            <a:lvl1pPr lvl="0" indent="0">
              <a:lnSpc>
                <a:spcPct val="90000"/>
              </a:lnSpc>
              <a:spcBef>
                <a:spcPts val="1000"/>
              </a:spcBef>
              <a:buFontTx/>
              <a:buNone/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 algn="r"/>
            <a:r>
              <a:rPr lang="en-US" sz="675" dirty="0"/>
              <a:t>© 2020 Illumina, Inc. All rights reserved.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38187F-E8DE-4303-B5A2-C325941139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69" y="4661407"/>
            <a:ext cx="853679" cy="2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833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Pumpkin Ba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4798287"/>
            <a:ext cx="2057400" cy="184666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Research Use Only. Not for use in diagnostic procedures.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6C95FEBD-6ACB-4A1C-A12F-8A6B1FE4D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4" y="144977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577171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 Blue/Purple Graph 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For Research Use Only.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Not for use in diagnostic procedures.</a:t>
            </a:r>
            <a:endParaRPr lang="en-US" sz="675" b="1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Content Placeholder 8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266444" y="1640879"/>
            <a:ext cx="2733932" cy="275351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21B8666-7DB0-40B6-8959-0EEDFB0BF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56287" y="1640879"/>
            <a:ext cx="2467106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CE24C77-4ED6-49E2-83DD-87B3179ECD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56287" y="2428524"/>
            <a:ext cx="2467106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900" dirty="0" smtClean="0"/>
            </a:lvl1pPr>
            <a:lvl2pPr>
              <a:defRPr lang="en-US" sz="900" dirty="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128555" lvl="0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471370" lvl="1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814184" lvl="2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1156998" lvl="3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499813" lvl="4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EB8879F-B003-491A-9FCE-D744802400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47920" y="1640879"/>
            <a:ext cx="2467106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2AD4560-1581-44F7-91BA-EB42F2766B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7920" y="2428524"/>
            <a:ext cx="2467106" cy="1382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en-US" sz="900" dirty="0" smtClean="0"/>
            </a:lvl1pPr>
            <a:lvl2pPr>
              <a:defRPr lang="en-US" sz="900" dirty="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marL="128555" lvl="0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Click to edit Master text styles</a:t>
            </a:r>
          </a:p>
          <a:p>
            <a:pPr marL="471370" lvl="1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Second level</a:t>
            </a:r>
          </a:p>
          <a:p>
            <a:pPr marL="814184" lvl="2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Third level</a:t>
            </a:r>
          </a:p>
          <a:p>
            <a:pPr marL="1156998" lvl="3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Fourth level</a:t>
            </a:r>
          </a:p>
          <a:p>
            <a:pPr marL="1499813" lvl="4" indent="-128555">
              <a:spcAft>
                <a:spcPts val="900"/>
              </a:spcAft>
              <a:buClr>
                <a:schemeClr val="accent1"/>
              </a:buClr>
            </a:pPr>
            <a:r>
              <a:rPr lang="en-US" dirty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D81575-FF83-47C6-B41D-1039998AFB2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6444" y="144977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729D505-6B74-48C0-A440-2B37A29F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4417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4798287"/>
            <a:ext cx="2057400" cy="184666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3" name="Section Title">
            <a:extLst>
              <a:ext uri="{FF2B5EF4-FFF2-40B4-BE49-F238E27FC236}">
                <a16:creationId xmlns:a16="http://schemas.microsoft.com/office/drawing/2014/main" id="{0F2278D5-5C58-4C4D-9B79-E2ADA095634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6444" y="144977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350" smtClean="0">
                <a:latin typeface="+mn-lt"/>
                <a:cs typeface="+mn-cs"/>
              </a:defRPr>
            </a:lvl2pPr>
            <a:lvl3pPr>
              <a:defRPr lang="en-US" sz="1350" smtClean="0">
                <a:latin typeface="+mn-lt"/>
                <a:cs typeface="+mn-cs"/>
              </a:defRPr>
            </a:lvl3pPr>
            <a:lvl4pPr>
              <a:defRPr lang="en-US" smtClean="0">
                <a:latin typeface="+mn-lt"/>
                <a:cs typeface="+mn-cs"/>
              </a:defRPr>
            </a:lvl4pPr>
            <a:lvl5pPr>
              <a:defRPr lang="en-US">
                <a:latin typeface="+mn-lt"/>
                <a:cs typeface="+mn-cs"/>
              </a:defRPr>
            </a:lvl5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4" name="Body Text - 2">
            <a:extLst>
              <a:ext uri="{FF2B5EF4-FFF2-40B4-BE49-F238E27FC236}">
                <a16:creationId xmlns:a16="http://schemas.microsoft.com/office/drawing/2014/main" id="{403C1728-2484-4250-8E24-3331EA6F11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8420" y="2159246"/>
            <a:ext cx="3867406" cy="2298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2" name="Header Text - 2">
            <a:extLst>
              <a:ext uri="{FF2B5EF4-FFF2-40B4-BE49-F238E27FC236}">
                <a16:creationId xmlns:a16="http://schemas.microsoft.com/office/drawing/2014/main" id="{862A4FD9-C282-49B4-BF32-F8AE686677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8420" y="1371600"/>
            <a:ext cx="3867406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11" name="Body Text - 1">
            <a:extLst>
              <a:ext uri="{FF2B5EF4-FFF2-40B4-BE49-F238E27FC236}">
                <a16:creationId xmlns:a16="http://schemas.microsoft.com/office/drawing/2014/main" id="{057B92AF-B46E-4C2E-A6CF-D2A112E10D4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66443" y="2159246"/>
            <a:ext cx="3867406" cy="2298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10" name="Header Text - 1">
            <a:extLst>
              <a:ext uri="{FF2B5EF4-FFF2-40B4-BE49-F238E27FC236}">
                <a16:creationId xmlns:a16="http://schemas.microsoft.com/office/drawing/2014/main" id="{7839502F-0658-4423-8AAD-73BEB77474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443" y="1371600"/>
            <a:ext cx="3867406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0972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4798287"/>
            <a:ext cx="2057400" cy="184666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4" name="Section Title">
            <a:extLst>
              <a:ext uri="{FF2B5EF4-FFF2-40B4-BE49-F238E27FC236}">
                <a16:creationId xmlns:a16="http://schemas.microsoft.com/office/drawing/2014/main" id="{491CE62D-BDE1-4960-AE45-9F7803B7AF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6444" y="144977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42" name="List Text - 6">
            <a:extLst>
              <a:ext uri="{FF2B5EF4-FFF2-40B4-BE49-F238E27FC236}">
                <a16:creationId xmlns:a16="http://schemas.microsoft.com/office/drawing/2014/main" id="{D5018888-4792-43AD-96A6-F1788E85EC4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45639" y="3124787"/>
            <a:ext cx="1988238" cy="613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41" name="List Header - 6">
            <a:extLst>
              <a:ext uri="{FF2B5EF4-FFF2-40B4-BE49-F238E27FC236}">
                <a16:creationId xmlns:a16="http://schemas.microsoft.com/office/drawing/2014/main" id="{5989BEB4-09AA-4322-A1B5-91C4E1288A8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86476" y="3124787"/>
            <a:ext cx="587714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40" name="List Text - 5">
            <a:extLst>
              <a:ext uri="{FF2B5EF4-FFF2-40B4-BE49-F238E27FC236}">
                <a16:creationId xmlns:a16="http://schemas.microsoft.com/office/drawing/2014/main" id="{878D2088-FCB9-4437-854B-695BE828164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926787" y="3124787"/>
            <a:ext cx="1988238" cy="613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9" name="List Header - 5">
            <a:extLst>
              <a:ext uri="{FF2B5EF4-FFF2-40B4-BE49-F238E27FC236}">
                <a16:creationId xmlns:a16="http://schemas.microsoft.com/office/drawing/2014/main" id="{143DD3CC-0115-4582-B28E-1E240AEA362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67623" y="3124787"/>
            <a:ext cx="587714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8" name="List Text - 4">
            <a:extLst>
              <a:ext uri="{FF2B5EF4-FFF2-40B4-BE49-F238E27FC236}">
                <a16:creationId xmlns:a16="http://schemas.microsoft.com/office/drawing/2014/main" id="{8EA78E17-57AD-4B7E-B14C-1E52B20B683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000125" y="3124787"/>
            <a:ext cx="2000250" cy="613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7" name="List Header - 4">
            <a:extLst>
              <a:ext uri="{FF2B5EF4-FFF2-40B4-BE49-F238E27FC236}">
                <a16:creationId xmlns:a16="http://schemas.microsoft.com/office/drawing/2014/main" id="{1C015150-0F9D-47B8-A9E2-1005529493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0962" y="3124787"/>
            <a:ext cx="587714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5" name="List Text - 3">
            <a:extLst>
              <a:ext uri="{FF2B5EF4-FFF2-40B4-BE49-F238E27FC236}">
                <a16:creationId xmlns:a16="http://schemas.microsoft.com/office/drawing/2014/main" id="{634BDECC-5522-472C-96B4-11CB91C2A7F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45639" y="1727144"/>
            <a:ext cx="1988238" cy="613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4" name="List Header - 3">
            <a:extLst>
              <a:ext uri="{FF2B5EF4-FFF2-40B4-BE49-F238E27FC236}">
                <a16:creationId xmlns:a16="http://schemas.microsoft.com/office/drawing/2014/main" id="{9DA8E0BD-700C-4F6F-97AF-3F8AB3ACE6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86476" y="1727144"/>
            <a:ext cx="587714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33" name="List Text - 2">
            <a:extLst>
              <a:ext uri="{FF2B5EF4-FFF2-40B4-BE49-F238E27FC236}">
                <a16:creationId xmlns:a16="http://schemas.microsoft.com/office/drawing/2014/main" id="{DC697F0E-3F55-42F0-B890-2C31D53D7D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26787" y="1727144"/>
            <a:ext cx="1988238" cy="613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32" name="List Header - 2">
            <a:extLst>
              <a:ext uri="{FF2B5EF4-FFF2-40B4-BE49-F238E27FC236}">
                <a16:creationId xmlns:a16="http://schemas.microsoft.com/office/drawing/2014/main" id="{DBE9FD31-64B5-4043-8FB6-59AFAD9ECB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67623" y="1727144"/>
            <a:ext cx="587714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8" name="List Text - 1">
            <a:extLst>
              <a:ext uri="{FF2B5EF4-FFF2-40B4-BE49-F238E27FC236}">
                <a16:creationId xmlns:a16="http://schemas.microsoft.com/office/drawing/2014/main" id="{A8F7234F-121E-4502-873B-24C696D695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00125" y="1727144"/>
            <a:ext cx="2000250" cy="613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None/>
              <a:defRPr lang="en-US" sz="900" smtClean="0"/>
            </a:lvl1pPr>
          </a:lstStyle>
          <a:p>
            <a:pPr marL="171407" lvl="0" indent="-171407">
              <a:spcAft>
                <a:spcPts val="9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7" name="List Header - 1">
            <a:extLst>
              <a:ext uri="{FF2B5EF4-FFF2-40B4-BE49-F238E27FC236}">
                <a16:creationId xmlns:a16="http://schemas.microsoft.com/office/drawing/2014/main" id="{F75BD5D3-ED7C-4FCC-A619-23E9DB9FF1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962" y="1727144"/>
            <a:ext cx="587714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2699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  <a:lvl2pPr marL="171407" indent="0">
              <a:buNone/>
              <a:defRPr lang="en-US" sz="1350" smtClean="0">
                <a:latin typeface="+mn-lt"/>
                <a:cs typeface="+mn-cs"/>
              </a:defRPr>
            </a:lvl2pPr>
            <a:lvl3pPr marL="514222" indent="0">
              <a:buNone/>
              <a:defRPr lang="en-US" sz="1350" smtClean="0">
                <a:latin typeface="+mn-lt"/>
                <a:cs typeface="+mn-cs"/>
              </a:defRPr>
            </a:lvl3pPr>
            <a:lvl4pPr marL="857036" indent="0">
              <a:buNone/>
              <a:defRPr lang="en-US" smtClean="0">
                <a:latin typeface="+mn-lt"/>
                <a:cs typeface="+mn-cs"/>
              </a:defRPr>
            </a:lvl4pPr>
            <a:lvl5pPr marL="1199850" indent="0">
              <a:buNone/>
              <a:defRPr lang="en-US">
                <a:latin typeface="+mn-lt"/>
                <a:cs typeface="+mn-cs"/>
              </a:defRPr>
            </a:lvl5pPr>
          </a:lstStyle>
          <a:p>
            <a:pPr marL="85704" lvl="0" indent="-257111">
              <a:lnSpc>
                <a:spcPct val="100000"/>
              </a:lnSpc>
              <a:spcBef>
                <a:spcPct val="0"/>
              </a:spcBef>
            </a:pPr>
            <a:r>
              <a:rPr lang="en-US" dirty="0"/>
              <a:t>##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6114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Graph Call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3418E264-0816-46C9-A20C-EC986A255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4798287"/>
            <a:ext cx="2057400" cy="184666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085DE351-AEE2-48BB-9864-687088E5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7" name="Section Title">
            <a:extLst>
              <a:ext uri="{FF2B5EF4-FFF2-40B4-BE49-F238E27FC236}">
                <a16:creationId xmlns:a16="http://schemas.microsoft.com/office/drawing/2014/main" id="{D929265B-47B8-46F3-9B84-9714386193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444" y="144977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26" name="Content - 1">
            <a:extLst>
              <a:ext uri="{FF2B5EF4-FFF2-40B4-BE49-F238E27FC236}">
                <a16:creationId xmlns:a16="http://schemas.microsoft.com/office/drawing/2014/main" id="{7480546F-0B23-4D8F-ABBB-3F61DD4DDD33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914775" y="1371600"/>
            <a:ext cx="4914900" cy="30861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  <a:lvl2pPr marL="342815" indent="0">
              <a:buNone/>
              <a:defRPr/>
            </a:lvl2pPr>
            <a:lvl3pPr marL="685629" indent="0">
              <a:buNone/>
              <a:defRPr/>
            </a:lvl3pPr>
            <a:lvl4pPr marL="1028443" indent="0">
              <a:buNone/>
              <a:defRPr/>
            </a:lvl4pPr>
            <a:lvl5pPr marL="1371257" indent="0">
              <a:buNone/>
              <a:defRPr/>
            </a:lvl5pPr>
          </a:lstStyle>
          <a:p>
            <a:pPr lvl="0"/>
            <a:r>
              <a:rPr lang="en-US" dirty="0"/>
              <a:t>Insert chart/graph/table here</a:t>
            </a:r>
          </a:p>
        </p:txBody>
      </p:sp>
      <p:sp>
        <p:nvSpPr>
          <p:cNvPr id="64" name="Body Text - 1">
            <a:extLst>
              <a:ext uri="{FF2B5EF4-FFF2-40B4-BE49-F238E27FC236}">
                <a16:creationId xmlns:a16="http://schemas.microsoft.com/office/drawing/2014/main" id="{1F025297-2BDF-406B-A0F2-71AA6D9B37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6444" y="2159246"/>
            <a:ext cx="3165693" cy="22984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  <a:lvl2pPr marL="514222" indent="-171407">
              <a:defRPr lang="en-US" sz="9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900" dirty="0" smtClean="0"/>
            </a:lvl3pPr>
            <a:lvl4pPr>
              <a:defRPr lang="en-US" sz="900" dirty="0" smtClean="0"/>
            </a:lvl4pPr>
            <a:lvl5pPr>
              <a:defRPr lang="en-US" sz="900" dirty="0"/>
            </a:lvl5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  <a:p>
            <a:pPr marL="123413" lvl="1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Second level</a:t>
            </a:r>
          </a:p>
          <a:p>
            <a:pPr marL="123413" lvl="2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Third level</a:t>
            </a:r>
          </a:p>
        </p:txBody>
      </p:sp>
      <p:sp>
        <p:nvSpPr>
          <p:cNvPr id="63" name="Header Text - 1">
            <a:extLst>
              <a:ext uri="{FF2B5EF4-FFF2-40B4-BE49-F238E27FC236}">
                <a16:creationId xmlns:a16="http://schemas.microsoft.com/office/drawing/2014/main" id="{712E3C78-40F4-49B3-B7C7-40550ED7852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6444" y="1371600"/>
            <a:ext cx="3165693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C65E0942-1B5C-4FF8-9268-E5DF2F05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37170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27025" y="137430"/>
            <a:ext cx="8477250" cy="720956"/>
          </a:xfrm>
        </p:spPr>
        <p:txBody>
          <a:bodyPr/>
          <a:lstStyle>
            <a:lvl1pPr>
              <a:defRPr sz="2250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1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On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0143" y="273844"/>
            <a:ext cx="8661654" cy="54925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Slide Header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40143" y="1240662"/>
            <a:ext cx="8661654" cy="3379831"/>
          </a:xfrm>
          <a:prstGeom prst="rect">
            <a:avLst/>
          </a:prstGeom>
          <a:noFill/>
        </p:spPr>
        <p:txBody>
          <a:bodyPr/>
          <a:lstStyle>
            <a:lvl1pPr>
              <a:defRPr sz="1650" kern="600" spc="0" baseline="0">
                <a:solidFill>
                  <a:schemeClr val="tx2"/>
                </a:solidFill>
                <a:latin typeface="+mj-lt"/>
              </a:defRPr>
            </a:lvl1pPr>
            <a:lvl2pPr marL="428518" indent="-171407">
              <a:tabLst/>
              <a:defRPr sz="1500" kern="600" spc="0" baseline="0">
                <a:solidFill>
                  <a:schemeClr val="tx2"/>
                </a:solidFill>
                <a:latin typeface="+mj-lt"/>
              </a:defRPr>
            </a:lvl2pPr>
            <a:lvl3pPr marL="599925" indent="-171407">
              <a:tabLst/>
              <a:defRPr kern="600" baseline="0">
                <a:solidFill>
                  <a:schemeClr val="tx2"/>
                </a:solidFill>
                <a:latin typeface="+mj-lt"/>
              </a:defRPr>
            </a:lvl3pPr>
            <a:lvl4pPr marL="771332" indent="-171407">
              <a:tabLst/>
              <a:defRPr kern="600">
                <a:solidFill>
                  <a:schemeClr val="tx2"/>
                </a:solidFill>
                <a:latin typeface="+mj-lt"/>
              </a:defRPr>
            </a:lvl4pPr>
            <a:lvl5pPr marL="942740" indent="-171407">
              <a:tabLst/>
              <a:defRPr kern="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AA4217E-780C-1743-A6CF-703891E0C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0143" y="689344"/>
            <a:ext cx="8661654" cy="27930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lang="en-US" sz="1350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57111" lvl="0" indent="-257111"/>
            <a:r>
              <a:rPr lang="en-US" dirty="0"/>
              <a:t>Subtitle text goes here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25F22BD3-90D6-4B90-8D1B-B83D5A0C1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4791781"/>
            <a:ext cx="3424215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900" smtClean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C286A2F-D26B-403C-AAB7-9E3BB0778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40143" y="4780241"/>
            <a:ext cx="342900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lang="en-US" sz="900" smtClean="0"/>
            </a:lvl1pPr>
          </a:lstStyle>
          <a:p>
            <a:fld id="{CC498439-BD06-4F6C-8D04-C5DF934C0D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609612"/>
      </p:ext>
    </p:extLst>
  </p:cSld>
  <p:clrMapOvr>
    <a:masterClrMapping/>
  </p:clrMapOvr>
  <p:transition spd="med"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LMN -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>
            <a:extLst>
              <a:ext uri="{FF2B5EF4-FFF2-40B4-BE49-F238E27FC236}">
                <a16:creationId xmlns:a16="http://schemas.microsoft.com/office/drawing/2014/main" id="{FBBB5E41-5D83-4F62-83B3-D3ED635F7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772275" y="4798287"/>
            <a:ext cx="2057400" cy="184666"/>
          </a:xfrm>
          <a:prstGeom prst="rect">
            <a:avLst/>
          </a:prstGeom>
        </p:spPr>
        <p:txBody>
          <a:bodyPr/>
          <a:lstStyle/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RUO/IVD">
            <a:extLst>
              <a:ext uri="{FF2B5EF4-FFF2-40B4-BE49-F238E27FC236}">
                <a16:creationId xmlns:a16="http://schemas.microsoft.com/office/drawing/2014/main" id="{F23B35D4-37FB-4227-875D-E447552D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b"/>
          <a:lstStyle>
            <a:lvl1pPr>
              <a:defRPr lang="en-US" smtClean="0"/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25" name="Section Title">
            <a:extLst>
              <a:ext uri="{FF2B5EF4-FFF2-40B4-BE49-F238E27FC236}">
                <a16:creationId xmlns:a16="http://schemas.microsoft.com/office/drawing/2014/main" id="{0C36D0B5-4579-4715-82F8-5F293B8BAC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66444" y="144977"/>
            <a:ext cx="3476882" cy="1858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>
              <a:buFontTx/>
              <a:buNone/>
              <a:defRPr lang="en-US" sz="675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lvl="0"/>
            <a:r>
              <a:rPr lang="en-US" dirty="0"/>
              <a:t>Section Title Goes Here</a:t>
            </a:r>
          </a:p>
        </p:txBody>
      </p:sp>
      <p:sp>
        <p:nvSpPr>
          <p:cNvPr id="19" name="Body Text - 2">
            <a:extLst>
              <a:ext uri="{FF2B5EF4-FFF2-40B4-BE49-F238E27FC236}">
                <a16:creationId xmlns:a16="http://schemas.microsoft.com/office/drawing/2014/main" id="{6AF2D5D2-0F2D-42A5-B18A-3EEFED6AE84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4290" y="2159245"/>
            <a:ext cx="1110627" cy="137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17" name="Header Text - 2">
            <a:extLst>
              <a:ext uri="{FF2B5EF4-FFF2-40B4-BE49-F238E27FC236}">
                <a16:creationId xmlns:a16="http://schemas.microsoft.com/office/drawing/2014/main" id="{C1F083AF-5865-4B3D-BD85-C5FB8AFB46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4290" y="1371600"/>
            <a:ext cx="1110627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3" name="Picture - 2">
            <a:extLst>
              <a:ext uri="{FF2B5EF4-FFF2-40B4-BE49-F238E27FC236}">
                <a16:creationId xmlns:a16="http://schemas.microsoft.com/office/drawing/2014/main" id="{CE3DD4DE-6AFE-46F5-987C-1BF28A393C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05606" y="1371601"/>
            <a:ext cx="2666744" cy="21651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1" name="Body Text - 1">
            <a:extLst>
              <a:ext uri="{FF2B5EF4-FFF2-40B4-BE49-F238E27FC236}">
                <a16:creationId xmlns:a16="http://schemas.microsoft.com/office/drawing/2014/main" id="{BCC65857-4811-4B2D-BAAF-9A48914D7B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1826" y="2159245"/>
            <a:ext cx="1110627" cy="137751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>
              <a:defRPr lang="en-US" sz="900" dirty="0" smtClean="0"/>
            </a:lvl1pPr>
          </a:lstStyle>
          <a:p>
            <a:pPr marL="123413" lvl="0" indent="-123413"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/>
              <a:t>Click to edit Master text styles</a:t>
            </a:r>
          </a:p>
        </p:txBody>
      </p:sp>
      <p:sp>
        <p:nvSpPr>
          <p:cNvPr id="20" name="Header Text - 1">
            <a:extLst>
              <a:ext uri="{FF2B5EF4-FFF2-40B4-BE49-F238E27FC236}">
                <a16:creationId xmlns:a16="http://schemas.microsoft.com/office/drawing/2014/main" id="{704ED619-4780-433B-8D47-16FE571D4A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71826" y="1371600"/>
            <a:ext cx="1110627" cy="6137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lang="en-US" sz="1500" spc="-38" baseline="0" dirty="0" smtClean="0">
                <a:solidFill>
                  <a:schemeClr val="accent1"/>
                </a:solidFill>
                <a:latin typeface="+mj-lt"/>
                <a:ea typeface="+mj-ea"/>
              </a:defRPr>
            </a:lvl1pPr>
          </a:lstStyle>
          <a:p>
            <a:pPr marL="171407" lvl="0" indent="-171407">
              <a:lnSpc>
                <a:spcPct val="100000"/>
              </a:lnSpc>
              <a:spcBef>
                <a:spcPct val="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24" name="Picture - 1">
            <a:extLst>
              <a:ext uri="{FF2B5EF4-FFF2-40B4-BE49-F238E27FC236}">
                <a16:creationId xmlns:a16="http://schemas.microsoft.com/office/drawing/2014/main" id="{ED5B7A5E-A450-4EC5-BDD4-FA064F8D478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0607" y="1371601"/>
            <a:ext cx="2666744" cy="21651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45720"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2" name="Slide Title">
            <a:extLst>
              <a:ext uri="{FF2B5EF4-FFF2-40B4-BE49-F238E27FC236}">
                <a16:creationId xmlns:a16="http://schemas.microsoft.com/office/drawing/2014/main" id="{DADA5381-F3AF-4E86-934D-4457EFB34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83254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7025" y="1048940"/>
            <a:ext cx="4114800" cy="340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1"/>
          </p:nvPr>
        </p:nvSpPr>
        <p:spPr>
          <a:xfrm>
            <a:off x="4689475" y="1048940"/>
            <a:ext cx="4114800" cy="3408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27025" y="137430"/>
            <a:ext cx="8477250" cy="720956"/>
          </a:xfrm>
        </p:spPr>
        <p:txBody>
          <a:bodyPr/>
          <a:lstStyle>
            <a:lvl1pPr>
              <a:defRPr sz="2250" b="1" i="0" kern="600" baseline="0">
                <a:latin typeface="+mj-lt"/>
              </a:defRPr>
            </a:lvl1pPr>
          </a:lstStyle>
          <a:p>
            <a:r>
              <a:rPr lang="en-US" dirty="0"/>
              <a:t>Slide Header Goes Here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For Research Use Only.  Not for use in diagnostic procedures.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8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LMN -  Pumpkin Slid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B77274-04EC-47FD-A67A-C867B38C8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829" b="6854"/>
          <a:stretch/>
        </p:blipFill>
        <p:spPr>
          <a:xfrm>
            <a:off x="0" y="1401"/>
            <a:ext cx="9144000" cy="5142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CEB00-D9EF-4366-8E87-10DF1D83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5" y="1276615"/>
            <a:ext cx="6972300" cy="2180960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3599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F8CCC3-C44E-4ED6-9353-FD5E1393C4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994DAC62-DFCC-2344-9D9C-E6732834CD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C6330D-E7F1-473A-BC30-24575A422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For Research Use Only.  Not for use in diagnostic procedures.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8495C99A-1C16-446A-A919-8E1F018BD7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00125" y="3932564"/>
            <a:ext cx="3907992" cy="2308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 defTabSz="68562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9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28555" lvl="0" indent="-128555">
              <a:lnSpc>
                <a:spcPct val="100000"/>
              </a:lnSpc>
            </a:pPr>
            <a:r>
              <a:rPr lang="en-US" dirty="0"/>
              <a:t>Quote Source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2160189C-ED4B-41ED-AA01-3B9EC150EE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0125" y="3622195"/>
            <a:ext cx="3907992" cy="323165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None/>
              <a:defRPr lang="en-US" sz="1500" smtClean="0">
                <a:solidFill>
                  <a:schemeClr val="bg1"/>
                </a:solidFill>
              </a:defRPr>
            </a:lvl1pPr>
            <a:lvl2pPr>
              <a:defRPr lang="en-US" sz="1500" smtClean="0"/>
            </a:lvl2pPr>
            <a:lvl3pPr>
              <a:defRPr lang="en-US" sz="1350" smtClean="0"/>
            </a:lvl3pPr>
            <a:lvl4pPr>
              <a:defRPr lang="en-US" sz="1200" smtClean="0"/>
            </a:lvl4pPr>
            <a:lvl5pPr>
              <a:defRPr lang="en-US" sz="1200"/>
            </a:lvl5pPr>
          </a:lstStyle>
          <a:p>
            <a:pPr marL="171407" lvl="0" indent="-171407">
              <a:lnSpc>
                <a:spcPct val="100000"/>
              </a:lnSpc>
            </a:pPr>
            <a:r>
              <a:rPr lang="en-US" dirty="0"/>
              <a:t>First Name Last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FA7A297-1B22-4912-81B4-1BF2745500DC}"/>
              </a:ext>
            </a:extLst>
          </p:cNvPr>
          <p:cNvCxnSpPr>
            <a:cxnSpLocks/>
          </p:cNvCxnSpPr>
          <p:nvPr userDrawn="1"/>
        </p:nvCxnSpPr>
        <p:spPr>
          <a:xfrm>
            <a:off x="652205" y="1084550"/>
            <a:ext cx="0" cy="326465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AD9031-0DEB-4A2E-86BD-4DFFEFD9A05F}"/>
              </a:ext>
            </a:extLst>
          </p:cNvPr>
          <p:cNvCxnSpPr>
            <a:cxnSpLocks/>
          </p:cNvCxnSpPr>
          <p:nvPr userDrawn="1"/>
        </p:nvCxnSpPr>
        <p:spPr>
          <a:xfrm>
            <a:off x="722543" y="1084550"/>
            <a:ext cx="0" cy="326465"/>
          </a:xfrm>
          <a:prstGeom prst="line">
            <a:avLst/>
          </a:prstGeom>
          <a:ln w="41275" cap="rnd">
            <a:gradFill>
              <a:gsLst>
                <a:gs pos="0">
                  <a:schemeClr val="accent1">
                    <a:alpha val="0"/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3E2B51-CB78-440C-9686-7C607F8F2C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1469" y="4743561"/>
            <a:ext cx="853679" cy="20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3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442244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ctr" defTabSz="514350" rtl="0" eaLnBrk="1" latinLnBrk="0" hangingPunct="1">
        <a:lnSpc>
          <a:spcPct val="90000"/>
        </a:lnSpc>
        <a:spcBef>
          <a:spcPct val="0"/>
        </a:spcBef>
        <a:buNone/>
        <a:defRPr sz="2475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5250C-EA1D-3243-8356-227C8A2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EE59F8-8340-B245-ADB6-0B4C50B01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24E88-6929-CC46-BF48-AD5313965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www.cwea.org</a:t>
            </a:r>
          </a:p>
        </p:txBody>
      </p:sp>
    </p:spTree>
    <p:extLst>
      <p:ext uri="{BB962C8B-B14F-4D97-AF65-F5344CB8AC3E}">
        <p14:creationId xmlns:p14="http://schemas.microsoft.com/office/powerpoint/2010/main" val="183561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</p:sldLayoutIdLst>
  <p:txStyles>
    <p:titleStyle>
      <a:lvl1pPr algn="ctr" defTabSz="685629" rtl="0" eaLnBrk="1" latinLnBrk="0" hangingPunct="1">
        <a:lnSpc>
          <a:spcPct val="90000"/>
        </a:lnSpc>
        <a:spcBef>
          <a:spcPct val="0"/>
        </a:spcBef>
        <a:buNone/>
        <a:defRPr sz="3299" b="1" i="0" kern="1200">
          <a:solidFill>
            <a:srgbClr val="29256C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07" indent="-171407" algn="l" defTabSz="68562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1pPr>
      <a:lvl2pPr marL="514222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2pPr>
      <a:lvl3pPr marL="857036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1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3pPr>
      <a:lvl4pPr marL="1199850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4pPr>
      <a:lvl5pPr marL="1542665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rgbClr val="29256C"/>
          </a:solidFill>
          <a:latin typeface="Century Gothic" panose="020B0502020202020204" pitchFamily="34" charset="0"/>
          <a:ea typeface="+mn-ea"/>
          <a:cs typeface="+mn-cs"/>
        </a:defRPr>
      </a:lvl5pPr>
      <a:lvl6pPr marL="1885479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3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07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2" indent="-171407" algn="l" defTabSz="6856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29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3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57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2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6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5" algn="l" defTabSz="68562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andresiliencepartnership.org/" TargetMode="External"/><Relationship Id="rId5" Type="http://schemas.openxmlformats.org/officeDocument/2006/relationships/hyperlink" Target="https://www.watershedprogressive.com/" TargetMode="Externa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hyperlink" Target="https://watersolutionsnetwork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debbie@watersolutionsnetwork.org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2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iro.com/app/board/uXjVOlP0UY8=/?share_link_id=216422879232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5C2A-A04F-B04C-A0DA-42BAAB85C9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408" y="1558585"/>
            <a:ext cx="8752137" cy="1489688"/>
          </a:xfrm>
        </p:spPr>
        <p:txBody>
          <a:bodyPr>
            <a:noAutofit/>
          </a:bodyPr>
          <a:lstStyle/>
          <a:p>
            <a:r>
              <a:rPr lang="en-US" sz="3200" dirty="0"/>
              <a:t>Drought in Context: A Systems Approach to Weather Whiplash</a:t>
            </a:r>
            <a:br>
              <a:rPr lang="en-US" sz="3200" dirty="0"/>
            </a:b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500C84-6536-7F41-AF99-AEBBCA7D299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43894" y="4269467"/>
            <a:ext cx="6856214" cy="5234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December 1, 2022, 12:00 pm – 1:00 pm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F21E45-3B8F-4018-83E5-C9B867237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79733" y="4014532"/>
            <a:ext cx="2384537" cy="52409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defTabSz="685629">
              <a:buClrTx/>
              <a:defRPr/>
            </a:pPr>
            <a:endParaRPr lang="en-US" sz="1350" b="1" kern="1200" dirty="0">
              <a:solidFill>
                <a:prstClr val="black"/>
              </a:solidFill>
              <a:latin typeface="Century Gothic" panose="020B0502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960AA3-3664-45A1-977F-93DC731F21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565" y="389380"/>
            <a:ext cx="3794965" cy="11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9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9092" y="122687"/>
            <a:ext cx="7377532" cy="489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3450069" y="351299"/>
            <a:ext cx="5096700" cy="4440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3572319" y="407400"/>
            <a:ext cx="5096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3C78D8"/>
                </a:solidFill>
                <a:latin typeface="Roboto"/>
                <a:ea typeface="Roboto"/>
                <a:cs typeface="Roboto"/>
                <a:sym typeface="Roboto"/>
              </a:rPr>
              <a:t>WSN Framework Innovations</a:t>
            </a:r>
            <a:endParaRPr b="1" dirty="0">
              <a:solidFill>
                <a:srgbClr val="3C78D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572319" y="1036201"/>
            <a:ext cx="485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175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 sz="5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Equity</a:t>
            </a:r>
            <a:endParaRPr sz="5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4572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Process centered on equity at the outset</a:t>
            </a:r>
            <a:endParaRPr sz="5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 sz="5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Watershed Scale</a:t>
            </a:r>
            <a:endParaRPr sz="5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Headwaters to groundwater to outflow, including engineered systems</a:t>
            </a:r>
            <a:endParaRPr sz="5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Coordinate at watershed scale and act at manageable scale</a:t>
            </a:r>
            <a:endParaRPr sz="5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 sz="5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Cross-Sector/Cross-Jurisdictional </a:t>
            </a:r>
            <a:endParaRPr sz="5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Convened by a cross-sector and cross-jurisdictional group from across the watershed</a:t>
            </a:r>
            <a:endParaRPr sz="5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●"/>
            </a:pPr>
            <a:r>
              <a:rPr lang="en" sz="56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Systems Thinking </a:t>
            </a:r>
            <a:endParaRPr sz="56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56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Eliminate redundancies and amplify the impact of cross-sector, cross-jurisdictional collaborative action.</a:t>
            </a:r>
            <a:endParaRPr sz="56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5384"/>
              <a:buFont typeface="Arial"/>
              <a:buNone/>
            </a:pPr>
            <a:endParaRPr sz="1430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ct val="61111"/>
              <a:buNone/>
            </a:pPr>
            <a:endParaRPr sz="1530" dirty="0"/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CE017483-F135-61E7-9BA4-096F244D7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4525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EF770CB-ED1C-1C0D-9E49-1D01373F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54" y="0"/>
            <a:ext cx="7120446" cy="8418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  <a:t>Expanding the Vantage Point</a:t>
            </a:r>
            <a:b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</a:br>
            <a:endParaRPr lang="en-US" dirty="0">
              <a:solidFill>
                <a:schemeClr val="bg1"/>
              </a:solidFill>
              <a:latin typeface="LilGrotesk Bold" panose="00000500000000000000" pitchFamily="50" charset="0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346CE01-5442-8E43-852A-8B0672817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96" y="0"/>
            <a:ext cx="2045250" cy="5143500"/>
          </a:xfrm>
          <a:prstGeom prst="rect">
            <a:avLst/>
          </a:prstGeom>
        </p:spPr>
      </p:pic>
      <p:pic>
        <p:nvPicPr>
          <p:cNvPr id="10" name="Picture 9" descr="Calendar">
            <a:extLst>
              <a:ext uri="{FF2B5EF4-FFF2-40B4-BE49-F238E27FC236}">
                <a16:creationId xmlns:a16="http://schemas.microsoft.com/office/drawing/2014/main" id="{D426A8E6-C2C8-EC15-8231-85B62DB25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98" y="841800"/>
            <a:ext cx="4238701" cy="2235725"/>
          </a:xfrm>
          <a:prstGeom prst="rect">
            <a:avLst/>
          </a:prstGeom>
        </p:spPr>
      </p:pic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71E5F64F-DB4F-CDC3-3E83-F50599B46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554" y="3129242"/>
            <a:ext cx="4238702" cy="20142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55738E-43EB-24D7-6B01-7A6FA55654A9}"/>
              </a:ext>
            </a:extLst>
          </p:cNvPr>
          <p:cNvSpPr txBox="1"/>
          <p:nvPr/>
        </p:nvSpPr>
        <p:spPr>
          <a:xfrm>
            <a:off x="2341417" y="1504892"/>
            <a:ext cx="2147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ilGrotesk Bold" panose="00000500000000000000" pitchFamily="50" charset="0"/>
              </a:rPr>
              <a:t>Parcel Scale: </a:t>
            </a:r>
          </a:p>
          <a:p>
            <a:r>
              <a:rPr lang="en-US" dirty="0">
                <a:latin typeface="LilGrotesk Bold" panose="00000500000000000000" pitchFamily="50" charset="0"/>
              </a:rPr>
              <a:t>The Power of Small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65ACC8-B8E1-0261-FD20-1ED9AB564AAA}"/>
              </a:ext>
            </a:extLst>
          </p:cNvPr>
          <p:cNvSpPr txBox="1"/>
          <p:nvPr/>
        </p:nvSpPr>
        <p:spPr>
          <a:xfrm>
            <a:off x="6560127" y="3347593"/>
            <a:ext cx="22790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ilGrotesk Bold" panose="00000500000000000000" pitchFamily="50" charset="0"/>
              </a:rPr>
              <a:t>Educated Public = Better stewards and better at surviving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ilGrotesk Bold" panose="00000500000000000000" pitchFamily="50" charset="0"/>
              </a:rPr>
              <a:t>Coordinated parcel scale action overcomes fragmentation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7EED68-77BC-3E0E-2A99-3766BD257720}"/>
              </a:ext>
            </a:extLst>
          </p:cNvPr>
          <p:cNvSpPr txBox="1"/>
          <p:nvPr/>
        </p:nvSpPr>
        <p:spPr>
          <a:xfrm>
            <a:off x="7426035" y="2831304"/>
            <a:ext cx="227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Watershed Progressive</a:t>
            </a:r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E33C72-0741-592C-962B-7695F750BABE}"/>
              </a:ext>
            </a:extLst>
          </p:cNvPr>
          <p:cNvSpPr txBox="1"/>
          <p:nvPr/>
        </p:nvSpPr>
        <p:spPr>
          <a:xfrm>
            <a:off x="2341417" y="4897279"/>
            <a:ext cx="18565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6"/>
              </a:rPr>
              <a:t>Land Resilience Partnership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14095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9297EC0A-69B1-9C13-15B4-4B0729065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96" y="0"/>
            <a:ext cx="204525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0825B3-49E3-4B6B-9DA3-E174C59CA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54" y="0"/>
            <a:ext cx="7120446" cy="841800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  <a:t>Expanding the Vantage Point</a:t>
            </a:r>
            <a:b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</a:br>
            <a:endParaRPr lang="en-US" dirty="0">
              <a:solidFill>
                <a:schemeClr val="bg1"/>
              </a:solidFill>
              <a:latin typeface="LilGrotesk Bold" panose="00000500000000000000" pitchFamily="50" charset="0"/>
            </a:endParaRP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9CA1C9B-3522-BD5D-41FF-124D47F72F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49" t="11179" r="12870" b="16094"/>
          <a:stretch/>
        </p:blipFill>
        <p:spPr>
          <a:xfrm>
            <a:off x="6580531" y="1946564"/>
            <a:ext cx="2563469" cy="3196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011C03-46C3-3FF9-6AC9-3CCC01C73427}"/>
              </a:ext>
            </a:extLst>
          </p:cNvPr>
          <p:cNvSpPr txBox="1"/>
          <p:nvPr/>
        </p:nvSpPr>
        <p:spPr>
          <a:xfrm>
            <a:off x="6580531" y="1883004"/>
            <a:ext cx="2727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ilGrotesk Bold" panose="00000500000000000000" pitchFamily="50" charset="0"/>
              </a:rPr>
              <a:t>Flood Managed Aquifer Recharge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90F00-3677-8C47-AD6A-DA4C981B9F3D}"/>
              </a:ext>
            </a:extLst>
          </p:cNvPr>
          <p:cNvSpPr txBox="1"/>
          <p:nvPr/>
        </p:nvSpPr>
        <p:spPr>
          <a:xfrm>
            <a:off x="6047508" y="4897279"/>
            <a:ext cx="32281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https://water.ca.gov/programs/all-programs/flood-mar</a:t>
            </a:r>
          </a:p>
        </p:txBody>
      </p:sp>
      <p:pic>
        <p:nvPicPr>
          <p:cNvPr id="15" name="Picture 14" descr="A picture containing map&#10;&#10;Description automatically generated">
            <a:extLst>
              <a:ext uri="{FF2B5EF4-FFF2-40B4-BE49-F238E27FC236}">
                <a16:creationId xmlns:a16="http://schemas.microsoft.com/office/drawing/2014/main" id="{BF9F26A7-3EFA-1D07-A0FA-A41DE98B8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711" y="1093643"/>
            <a:ext cx="2727820" cy="37980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4D40C5-C446-ACB2-A57A-2494DF4D09DD}"/>
              </a:ext>
            </a:extLst>
          </p:cNvPr>
          <p:cNvSpPr txBox="1"/>
          <p:nvPr/>
        </p:nvSpPr>
        <p:spPr>
          <a:xfrm>
            <a:off x="4315691" y="1112836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ilGrotesk Bold" panose="00000500000000000000" pitchFamily="50" charset="0"/>
              </a:rPr>
              <a:t>Watershed Approach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A79C77-175F-8660-49AE-A14E66420F5E}"/>
              </a:ext>
            </a:extLst>
          </p:cNvPr>
          <p:cNvSpPr txBox="1"/>
          <p:nvPr/>
        </p:nvSpPr>
        <p:spPr>
          <a:xfrm>
            <a:off x="2112818" y="1112836"/>
            <a:ext cx="163483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ilGrotesk Bold" panose="00000500000000000000" pitchFamily="50" charset="0"/>
              </a:rPr>
              <a:t>Works with the natural system = more resilient to extreme events</a:t>
            </a:r>
          </a:p>
          <a:p>
            <a:endParaRPr lang="en-US" dirty="0">
              <a:latin typeface="LilGrotesk Bold" panose="00000500000000000000" pitchFamily="50" charset="0"/>
            </a:endParaRPr>
          </a:p>
          <a:p>
            <a:r>
              <a:rPr lang="en-US" dirty="0">
                <a:latin typeface="LilGrotesk Bold" panose="00000500000000000000" pitchFamily="50" charset="0"/>
              </a:rPr>
              <a:t>Illuminates landscape scale opportunities that may be more efficient and resilient like Flood-MAR, Upper Watershed Restoration, etc.</a:t>
            </a:r>
          </a:p>
        </p:txBody>
      </p:sp>
    </p:spTree>
    <p:extLst>
      <p:ext uri="{BB962C8B-B14F-4D97-AF65-F5344CB8AC3E}">
        <p14:creationId xmlns:p14="http://schemas.microsoft.com/office/powerpoint/2010/main" val="2147925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2389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7212"/>
            <a:ext cx="8839199" cy="132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5852" y="3292198"/>
            <a:ext cx="1635750" cy="16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/>
        </p:nvSpPr>
        <p:spPr>
          <a:xfrm>
            <a:off x="2632364" y="2965657"/>
            <a:ext cx="4606636" cy="176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/>
              <a:t>Next Steps</a:t>
            </a:r>
            <a:endParaRPr sz="19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/>
              <a:t>LEARN and ACT WITH OPTIMISM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22"/>
          <p:cNvSpPr txBox="1"/>
          <p:nvPr/>
        </p:nvSpPr>
        <p:spPr>
          <a:xfrm>
            <a:off x="152400" y="3850500"/>
            <a:ext cx="2529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Debbie Franco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Managing Director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6"/>
              </a:rPr>
              <a:t>debbie@watersolutionsnetwork.org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7"/>
              </a:rPr>
              <a:t>https://watersolutionsnetwork.org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7FFF9-2A31-43E5-9145-5B5F0E44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8" y="924305"/>
            <a:ext cx="5915025" cy="745629"/>
          </a:xfr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9867E-032C-4F26-B0BC-7A60D11E8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14488" y="1745837"/>
            <a:ext cx="2914650" cy="10700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0EC2AF-1D0E-4D7C-9E8A-C7A0E1AA2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4863" y="1745837"/>
            <a:ext cx="2914650" cy="107005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7D2FD-A1FB-4E01-A0FB-A8F9717C905D}"/>
              </a:ext>
            </a:extLst>
          </p:cNvPr>
          <p:cNvSpPr txBox="1"/>
          <p:nvPr/>
        </p:nvSpPr>
        <p:spPr>
          <a:xfrm>
            <a:off x="2938532" y="3148624"/>
            <a:ext cx="3741730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buClrTx/>
            </a:pPr>
            <a:r>
              <a:rPr lang="en-US" sz="1013" kern="1200" dirty="0">
                <a:solidFill>
                  <a:prstClr val="black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© </a:t>
            </a:r>
            <a:fld id="{773E672E-9DC5-4993-8318-A994F81377CF}" type="datetimeyyyy">
              <a:rPr lang="en-US" sz="1013" kern="1200">
                <a:solidFill>
                  <a:prstClr val="black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pPr defTabSz="514350">
                <a:buClrTx/>
              </a:pPr>
              <a:t>2022</a:t>
            </a:fld>
            <a:r>
              <a:rPr lang="en-US" sz="1013" kern="1200" dirty="0">
                <a:solidFill>
                  <a:prstClr val="black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+mn-cs"/>
              </a:rPr>
              <a:t> California Water Environment Association (CWEA)</a:t>
            </a:r>
          </a:p>
        </p:txBody>
      </p:sp>
    </p:spTree>
    <p:extLst>
      <p:ext uri="{BB962C8B-B14F-4D97-AF65-F5344CB8AC3E}">
        <p14:creationId xmlns:p14="http://schemas.microsoft.com/office/powerpoint/2010/main" val="135238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ale jumping out of the water&#10;&#10;Description automatically generated">
            <a:extLst>
              <a:ext uri="{FF2B5EF4-FFF2-40B4-BE49-F238E27FC236}">
                <a16:creationId xmlns:a16="http://schemas.microsoft.com/office/drawing/2014/main" id="{5B2D568C-BD31-48C9-9D54-437B98E216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" y="677"/>
            <a:ext cx="9141617" cy="514215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DAF6A7-BC91-4D9F-AFD1-70097DF4CE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25" y="4676786"/>
            <a:ext cx="1193985" cy="3687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E003B-75FA-4FAB-A47C-B8B41B646C68}"/>
              </a:ext>
            </a:extLst>
          </p:cNvPr>
          <p:cNvSpPr txBox="1"/>
          <p:nvPr/>
        </p:nvSpPr>
        <p:spPr>
          <a:xfrm>
            <a:off x="539140" y="394866"/>
            <a:ext cx="8048141" cy="4153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CWEA, its Board members and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volunteers are not responsible for the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actions of speakers or the content of their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sessions. No endorsement is implied or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given of any persons or their philosophies,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ideas or statements; nor of any products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or processes; nor of any organizations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or companies who volunteer to serve as</a:t>
            </a: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speakers in educational programs. </a:t>
            </a:r>
          </a:p>
          <a:p>
            <a:pPr algn="ctr" defTabSz="685629">
              <a:buClrTx/>
              <a:defRPr/>
            </a:pPr>
            <a:endParaRPr lang="en-US" sz="2399" b="1" kern="1200" dirty="0">
              <a:solidFill>
                <a:prstClr val="white"/>
              </a:solidFill>
              <a:latin typeface="Century Gothic" panose="020B050202020202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algn="ctr" defTabSz="685629">
              <a:buClrTx/>
              <a:defRPr/>
            </a:pPr>
            <a:r>
              <a:rPr lang="en-US" sz="2399" b="1" kern="1200" dirty="0">
                <a:solidFill>
                  <a:prstClr val="white"/>
                </a:solidFill>
                <a:latin typeface="Century Gothic" panose="020B050202020202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For reporters: all speakers today are off the record. </a:t>
            </a:r>
          </a:p>
        </p:txBody>
      </p:sp>
    </p:spTree>
    <p:extLst>
      <p:ext uri="{BB962C8B-B14F-4D97-AF65-F5344CB8AC3E}">
        <p14:creationId xmlns:p14="http://schemas.microsoft.com/office/powerpoint/2010/main" val="352019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80C4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311700" y="3548925"/>
            <a:ext cx="8520600" cy="131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CWAC Presentation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November 2, 2022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Debbie Franco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Managing Director</a:t>
            </a:r>
            <a:endParaRPr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2788" y="91025"/>
            <a:ext cx="7418425" cy="336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80C4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/>
          <p:nvPr/>
        </p:nvSpPr>
        <p:spPr>
          <a:xfrm>
            <a:off x="46625" y="841750"/>
            <a:ext cx="3232200" cy="3789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663" y="4364325"/>
            <a:ext cx="1504125" cy="6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t="20659" b="-9976"/>
          <a:stretch/>
        </p:blipFill>
        <p:spPr>
          <a:xfrm>
            <a:off x="3332850" y="841750"/>
            <a:ext cx="5722952" cy="340694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34100" y="202000"/>
            <a:ext cx="8531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The Water Solutions Network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95250" y="901275"/>
            <a:ext cx="2742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" name="Google Shape;65;p14" descr="Ico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6978" y="901263"/>
            <a:ext cx="1820228" cy="1820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 descr="A picture containing ic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44887" y="2318675"/>
            <a:ext cx="1687225" cy="168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descr="Ico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54282" y="2193356"/>
            <a:ext cx="1937861" cy="193786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964988" y="2362575"/>
            <a:ext cx="150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Cross Boundaries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46626" y="3823900"/>
            <a:ext cx="159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Connect Resources</a:t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>
            <a:off x="1689738" y="3823875"/>
            <a:ext cx="159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Choose Bold Action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3">
            <a:alphaModFix/>
          </a:blip>
          <a:srcRect l="26814" t="41947"/>
          <a:stretch/>
        </p:blipFill>
        <p:spPr>
          <a:xfrm>
            <a:off x="2683944" y="2064326"/>
            <a:ext cx="6197461" cy="280900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3084875" y="442450"/>
            <a:ext cx="51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3158625" y="417875"/>
            <a:ext cx="361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5"/>
          <p:cNvSpPr txBox="1"/>
          <p:nvPr/>
        </p:nvSpPr>
        <p:spPr>
          <a:xfrm>
            <a:off x="3220075" y="442450"/>
            <a:ext cx="5125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“The illiterate of the 21st Century will not be those 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who cannot read and write, 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but those who cannot learn, unlearn, and relearn.”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Alvin Toffler, American philosopher and futurist</a:t>
            </a:r>
            <a:endParaRPr sz="1000"/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5293E773-9ECE-E51C-47F8-E034D3AD5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23554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BC8213D1-0A08-9B51-7FF7-A19166E8E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990" y="841800"/>
            <a:ext cx="3242528" cy="2162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BBCB97-D010-9DBB-B163-B72155633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54" y="0"/>
            <a:ext cx="7120446" cy="8418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  <a:t>Climate Change is Here</a:t>
            </a: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BCA94E7B-900E-BC80-DCA1-233648FB9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23554" cy="51435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46953119-3700-D2C9-5378-9E0AD887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47"/>
          <a:stretch/>
        </p:blipFill>
        <p:spPr>
          <a:xfrm>
            <a:off x="2023554" y="841800"/>
            <a:ext cx="1611436" cy="2251366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02C8768-690A-4821-E3AB-C5407C3F52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26" t="20273" r="6622"/>
          <a:stretch/>
        </p:blipFill>
        <p:spPr>
          <a:xfrm>
            <a:off x="3317120" y="991691"/>
            <a:ext cx="1254880" cy="1807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596B9A-39F1-E06F-7061-6E97B05AC413}"/>
              </a:ext>
            </a:extLst>
          </p:cNvPr>
          <p:cNvSpPr txBox="1"/>
          <p:nvPr/>
        </p:nvSpPr>
        <p:spPr>
          <a:xfrm>
            <a:off x="2179085" y="1605357"/>
            <a:ext cx="2216727" cy="523220"/>
          </a:xfrm>
          <a:prstGeom prst="rect">
            <a:avLst/>
          </a:prstGeom>
          <a:solidFill>
            <a:srgbClr val="D9D9D9">
              <a:alpha val="3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ilGrotesk Bold" panose="00000500000000000000" pitchFamily="50" charset="0"/>
              </a:rPr>
              <a:t>Worst Mega Drought in 1000 Years</a:t>
            </a:r>
          </a:p>
        </p:txBody>
      </p:sp>
      <p:pic>
        <p:nvPicPr>
          <p:cNvPr id="10" name="Google Shape;83;p16">
            <a:extLst>
              <a:ext uri="{FF2B5EF4-FFF2-40B4-BE49-F238E27FC236}">
                <a16:creationId xmlns:a16="http://schemas.microsoft.com/office/drawing/2014/main" id="{192C167D-CE17-8D91-711D-32727D56EC9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76945" y="2948771"/>
            <a:ext cx="6123709" cy="219472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A345D7-C6B8-3242-93AC-D8C0DE9F7CCC}"/>
              </a:ext>
            </a:extLst>
          </p:cNvPr>
          <p:cNvSpPr txBox="1"/>
          <p:nvPr/>
        </p:nvSpPr>
        <p:spPr>
          <a:xfrm>
            <a:off x="4856128" y="1183436"/>
            <a:ext cx="1254880" cy="1169551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  <a:t>Catastrophic Fire is Destroying Upper Watersheds</a:t>
            </a:r>
          </a:p>
        </p:txBody>
      </p:sp>
      <p:pic>
        <p:nvPicPr>
          <p:cNvPr id="15" name="Picture 14" descr="A picture containing outdoor, nature, street&#10;&#10;Description automatically generated">
            <a:extLst>
              <a:ext uri="{FF2B5EF4-FFF2-40B4-BE49-F238E27FC236}">
                <a16:creationId xmlns:a16="http://schemas.microsoft.com/office/drawing/2014/main" id="{CC41D924-1006-8248-23A0-57F0B3D5E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4060" y="841800"/>
            <a:ext cx="2629940" cy="21069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14EA06-5E41-D27C-70AB-15CE7F28B604}"/>
              </a:ext>
            </a:extLst>
          </p:cNvPr>
          <p:cNvSpPr txBox="1"/>
          <p:nvPr/>
        </p:nvSpPr>
        <p:spPr>
          <a:xfrm>
            <a:off x="7031182" y="1398880"/>
            <a:ext cx="1330832" cy="954107"/>
          </a:xfrm>
          <a:prstGeom prst="rect">
            <a:avLst/>
          </a:prstGeom>
          <a:solidFill>
            <a:srgbClr val="7F7F7F">
              <a:alpha val="3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LilGrotesk Bold" panose="00000500000000000000" pitchFamily="50" charset="0"/>
              </a:rPr>
              <a:t>Climate Change and Changes in Land </a:t>
            </a:r>
          </a:p>
        </p:txBody>
      </p:sp>
    </p:spTree>
    <p:extLst>
      <p:ext uri="{BB962C8B-B14F-4D97-AF65-F5344CB8AC3E}">
        <p14:creationId xmlns:p14="http://schemas.microsoft.com/office/powerpoint/2010/main" val="118650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E741CE3-7712-0A27-842D-5647D933C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048" y="1049618"/>
            <a:ext cx="3321729" cy="403297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69B15DB-055E-94AE-5AB2-61A3731D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04525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BEED549-1FAF-037F-7C82-C1914102E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54" y="0"/>
            <a:ext cx="7120446" cy="8418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  <a:t>Climate Change Impacts</a:t>
            </a:r>
          </a:p>
        </p:txBody>
      </p:sp>
      <p:pic>
        <p:nvPicPr>
          <p:cNvPr id="1026" name="Picture 2" descr="A group of people wearing safety vests and standing together&#10;&#10;Description automatically generated with low confidence">
            <a:extLst>
              <a:ext uri="{FF2B5EF4-FFF2-40B4-BE49-F238E27FC236}">
                <a16:creationId xmlns:a16="http://schemas.microsoft.com/office/drawing/2014/main" id="{74C47F63-13D6-94EE-7033-670592F6C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777" y="2434853"/>
            <a:ext cx="3534399" cy="26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A39CE6-E84F-8EB8-3644-2B7CBE976903}"/>
              </a:ext>
            </a:extLst>
          </p:cNvPr>
          <p:cNvSpPr txBox="1"/>
          <p:nvPr/>
        </p:nvSpPr>
        <p:spPr>
          <a:xfrm>
            <a:off x="6202357" y="1150440"/>
            <a:ext cx="247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How do our plans stack up?</a:t>
            </a:r>
          </a:p>
        </p:txBody>
      </p:sp>
    </p:spTree>
    <p:extLst>
      <p:ext uri="{BB962C8B-B14F-4D97-AF65-F5344CB8AC3E}">
        <p14:creationId xmlns:p14="http://schemas.microsoft.com/office/powerpoint/2010/main" val="102058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AC89852-29FE-BE8F-9C6F-72454206D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45250" cy="5143500"/>
          </a:xfrm>
          <a:prstGeom prst="rect">
            <a:avLst/>
          </a:prstGeom>
        </p:spPr>
      </p:pic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36397460-C15F-A82F-859C-9E985FEE2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7727" r="12047"/>
          <a:stretch/>
        </p:blipFill>
        <p:spPr>
          <a:xfrm>
            <a:off x="3459101" y="530073"/>
            <a:ext cx="6827900" cy="474504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11DE60-24FF-2700-2466-0BDCFCF0F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554" y="0"/>
            <a:ext cx="7120446" cy="841800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LilGrotesk Bold" panose="00000500000000000000" pitchFamily="50" charset="0"/>
              </a:rPr>
              <a:t>Fragmentation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F9441F-ED14-CF31-5588-8ED509470EBC}"/>
              </a:ext>
            </a:extLst>
          </p:cNvPr>
          <p:cNvSpPr txBox="1"/>
          <p:nvPr/>
        </p:nvSpPr>
        <p:spPr>
          <a:xfrm>
            <a:off x="2023555" y="841800"/>
            <a:ext cx="1502428" cy="3754874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More money than brains – not enough people or capacity to do all of this well in silos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Risk redundancy and cross-purposes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Miss larger impact systemic interventions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Fighting natural systems</a:t>
            </a:r>
          </a:p>
        </p:txBody>
      </p:sp>
    </p:spTree>
    <p:extLst>
      <p:ext uri="{BB962C8B-B14F-4D97-AF65-F5344CB8AC3E}">
        <p14:creationId xmlns:p14="http://schemas.microsoft.com/office/powerpoint/2010/main" val="2175091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C5870BD-FB15-9D3B-E474-BE7533527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0"/>
            <a:ext cx="7715250" cy="51435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4D584C5-D2B4-CE5E-4391-494C12A14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04525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CWEA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246D"/>
      </a:accent1>
      <a:accent2>
        <a:srgbClr val="0086D6"/>
      </a:accent2>
      <a:accent3>
        <a:srgbClr val="F2F1EC"/>
      </a:accent3>
      <a:accent4>
        <a:srgbClr val="ED8B00"/>
      </a:accent4>
      <a:accent5>
        <a:srgbClr val="00A9E0"/>
      </a:accent5>
      <a:accent6>
        <a:srgbClr val="857874"/>
      </a:accent6>
      <a:hlink>
        <a:srgbClr val="0086D6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</TotalTime>
  <Words>390</Words>
  <Application>Microsoft Office PowerPoint</Application>
  <PresentationFormat>On-screen Show (16:9)</PresentationFormat>
  <Paragraphs>74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Century Gothic</vt:lpstr>
      <vt:lpstr>Calibri Light</vt:lpstr>
      <vt:lpstr>Calibri</vt:lpstr>
      <vt:lpstr>LilGrotesk Bold</vt:lpstr>
      <vt:lpstr>Roboto</vt:lpstr>
      <vt:lpstr>Gotham Book</vt:lpstr>
      <vt:lpstr>Arial</vt:lpstr>
      <vt:lpstr>Simple Light</vt:lpstr>
      <vt:lpstr>Office Theme</vt:lpstr>
      <vt:lpstr>5_Office Theme</vt:lpstr>
      <vt:lpstr>Drought in Context: A Systems Approach to Weather Whiplash </vt:lpstr>
      <vt:lpstr>PowerPoint Presentation</vt:lpstr>
      <vt:lpstr>PowerPoint Presentation</vt:lpstr>
      <vt:lpstr>PowerPoint Presentation</vt:lpstr>
      <vt:lpstr>PowerPoint Presentation</vt:lpstr>
      <vt:lpstr>Climate Change is Here</vt:lpstr>
      <vt:lpstr>Climate Change Impacts</vt:lpstr>
      <vt:lpstr>Fragmentation</vt:lpstr>
      <vt:lpstr>PowerPoint Presentation</vt:lpstr>
      <vt:lpstr>WSN Framework Innovations</vt:lpstr>
      <vt:lpstr>Expanding the Vantage Point </vt:lpstr>
      <vt:lpstr>Expanding the Vantage Point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Debbie Franco</dc:creator>
  <cp:lastModifiedBy>Nicholas Bailey</cp:lastModifiedBy>
  <cp:revision>4</cp:revision>
  <dcterms:modified xsi:type="dcterms:W3CDTF">2022-12-16T20:55:17Z</dcterms:modified>
</cp:coreProperties>
</file>